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theme/theme12.xml" ContentType="application/vnd.openxmlformats-officedocument.theme+xml"/>
  <Override PartName="/ppt/slideLayouts/slideLayout35.xml" ContentType="application/vnd.openxmlformats-officedocument.presentationml.slideLayout+xml"/>
  <Override PartName="/ppt/theme/theme13.xml" ContentType="application/vnd.openxmlformats-officedocument.theme+xml"/>
  <Override PartName="/ppt/slideLayouts/slideLayout36.xml" ContentType="application/vnd.openxmlformats-officedocument.presentationml.slideLayout+xml"/>
  <Override PartName="/ppt/theme/theme14.xml" ContentType="application/vnd.openxmlformats-officedocument.theme+xml"/>
  <Override PartName="/ppt/slideLayouts/slideLayout37.xml" ContentType="application/vnd.openxmlformats-officedocument.presentationml.slideLayout+xml"/>
  <Override PartName="/ppt/theme/theme15.xml" ContentType="application/vnd.openxmlformats-officedocument.theme+xml"/>
  <Override PartName="/ppt/slideLayouts/slideLayout3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416" r:id="rId2"/>
    <p:sldMasterId id="2147484777" r:id="rId3"/>
    <p:sldMasterId id="2147484816" r:id="rId4"/>
    <p:sldMasterId id="2147484822" r:id="rId5"/>
    <p:sldMasterId id="2147484850" r:id="rId6"/>
    <p:sldMasterId id="2147484854" r:id="rId7"/>
    <p:sldMasterId id="2147484856" r:id="rId8"/>
    <p:sldMasterId id="2147484858" r:id="rId9"/>
    <p:sldMasterId id="2147484860" r:id="rId10"/>
    <p:sldMasterId id="2147484862" r:id="rId11"/>
    <p:sldMasterId id="2147484864" r:id="rId12"/>
    <p:sldMasterId id="2147484866" r:id="rId13"/>
    <p:sldMasterId id="2147484868" r:id="rId14"/>
    <p:sldMasterId id="2147484870" r:id="rId15"/>
    <p:sldMasterId id="2147484872" r:id="rId16"/>
  </p:sldMasterIdLst>
  <p:notesMasterIdLst>
    <p:notesMasterId r:id="rId107"/>
  </p:notesMasterIdLst>
  <p:sldIdLst>
    <p:sldId id="807" r:id="rId17"/>
    <p:sldId id="871" r:id="rId18"/>
    <p:sldId id="530" r:id="rId19"/>
    <p:sldId id="532" r:id="rId20"/>
    <p:sldId id="872" r:id="rId21"/>
    <p:sldId id="880" r:id="rId22"/>
    <p:sldId id="534" r:id="rId23"/>
    <p:sldId id="531" r:id="rId24"/>
    <p:sldId id="878" r:id="rId25"/>
    <p:sldId id="738" r:id="rId26"/>
    <p:sldId id="739" r:id="rId27"/>
    <p:sldId id="900" r:id="rId28"/>
    <p:sldId id="899" r:id="rId29"/>
    <p:sldId id="896" r:id="rId30"/>
    <p:sldId id="884" r:id="rId31"/>
    <p:sldId id="885" r:id="rId32"/>
    <p:sldId id="894" r:id="rId33"/>
    <p:sldId id="901" r:id="rId34"/>
    <p:sldId id="873" r:id="rId35"/>
    <p:sldId id="820" r:id="rId36"/>
    <p:sldId id="874" r:id="rId37"/>
    <p:sldId id="823" r:id="rId38"/>
    <p:sldId id="486" r:id="rId39"/>
    <p:sldId id="837" r:id="rId40"/>
    <p:sldId id="875" r:id="rId41"/>
    <p:sldId id="480" r:id="rId42"/>
    <p:sldId id="481" r:id="rId43"/>
    <p:sldId id="482" r:id="rId44"/>
    <p:sldId id="483" r:id="rId45"/>
    <p:sldId id="883" r:id="rId46"/>
    <p:sldId id="484" r:id="rId47"/>
    <p:sldId id="503" r:id="rId48"/>
    <p:sldId id="876" r:id="rId49"/>
    <p:sldId id="487" r:id="rId50"/>
    <p:sldId id="488" r:id="rId51"/>
    <p:sldId id="489" r:id="rId52"/>
    <p:sldId id="490" r:id="rId53"/>
    <p:sldId id="492" r:id="rId54"/>
    <p:sldId id="491" r:id="rId55"/>
    <p:sldId id="493" r:id="rId56"/>
    <p:sldId id="877" r:id="rId57"/>
    <p:sldId id="740" r:id="rId58"/>
    <p:sldId id="463" r:id="rId59"/>
    <p:sldId id="882" r:id="rId60"/>
    <p:sldId id="889" r:id="rId61"/>
    <p:sldId id="890" r:id="rId62"/>
    <p:sldId id="506" r:id="rId63"/>
    <p:sldId id="734" r:id="rId64"/>
    <p:sldId id="905" r:id="rId65"/>
    <p:sldId id="915" r:id="rId66"/>
    <p:sldId id="916" r:id="rId67"/>
    <p:sldId id="917" r:id="rId68"/>
    <p:sldId id="511" r:id="rId69"/>
    <p:sldId id="742" r:id="rId70"/>
    <p:sldId id="886" r:id="rId71"/>
    <p:sldId id="919" r:id="rId72"/>
    <p:sldId id="920" r:id="rId73"/>
    <p:sldId id="922" r:id="rId74"/>
    <p:sldId id="921" r:id="rId75"/>
    <p:sldId id="879" r:id="rId76"/>
    <p:sldId id="911" r:id="rId77"/>
    <p:sldId id="909" r:id="rId78"/>
    <p:sldId id="934" r:id="rId79"/>
    <p:sldId id="436" r:id="rId80"/>
    <p:sldId id="513" r:id="rId81"/>
    <p:sldId id="514" r:id="rId82"/>
    <p:sldId id="749" r:id="rId83"/>
    <p:sldId id="906" r:id="rId84"/>
    <p:sldId id="512" r:id="rId85"/>
    <p:sldId id="437" r:id="rId86"/>
    <p:sldId id="439" r:id="rId87"/>
    <p:sldId id="438" r:id="rId88"/>
    <p:sldId id="933" r:id="rId89"/>
    <p:sldId id="924" r:id="rId90"/>
    <p:sldId id="925" r:id="rId91"/>
    <p:sldId id="926" r:id="rId92"/>
    <p:sldId id="927" r:id="rId93"/>
    <p:sldId id="928" r:id="rId94"/>
    <p:sldId id="929" r:id="rId95"/>
    <p:sldId id="930" r:id="rId96"/>
    <p:sldId id="931" r:id="rId97"/>
    <p:sldId id="932" r:id="rId98"/>
    <p:sldId id="741" r:id="rId99"/>
    <p:sldId id="902" r:id="rId100"/>
    <p:sldId id="903" r:id="rId101"/>
    <p:sldId id="904" r:id="rId102"/>
    <p:sldId id="745" r:id="rId103"/>
    <p:sldId id="907" r:id="rId104"/>
    <p:sldId id="478" r:id="rId105"/>
    <p:sldId id="806" r:id="rId106"/>
  </p:sldIdLst>
  <p:sldSz cx="9144000" cy="6858000" type="screen4x3"/>
  <p:notesSz cx="8988425" cy="1290796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333399"/>
    <a:srgbClr val="A50021"/>
    <a:srgbClr val="FF0000"/>
    <a:srgbClr val="000066"/>
    <a:srgbClr val="CC3300"/>
    <a:srgbClr val="FFFF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574" autoAdjust="0"/>
  </p:normalViewPr>
  <p:slideViewPr>
    <p:cSldViewPr>
      <p:cViewPr varScale="1">
        <p:scale>
          <a:sx n="60" d="100"/>
          <a:sy n="60" d="100"/>
        </p:scale>
        <p:origin x="-156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viewProps" Target="view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895725" cy="646113"/>
          </a:xfrm>
          <a:prstGeom prst="rect">
            <a:avLst/>
          </a:prstGeom>
        </p:spPr>
        <p:txBody>
          <a:bodyPr vert="horz" lIns="79589" tIns="39795" rIns="79589" bIns="39795" rtlCol="0"/>
          <a:lstStyle>
            <a:lvl1pPr algn="l">
              <a:defRPr sz="1000">
                <a:latin typeface="Arial"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5091113" y="0"/>
            <a:ext cx="3894137" cy="646113"/>
          </a:xfrm>
          <a:prstGeom prst="rect">
            <a:avLst/>
          </a:prstGeom>
        </p:spPr>
        <p:txBody>
          <a:bodyPr vert="horz" lIns="79589" tIns="39795" rIns="79589" bIns="39795" rtlCol="0"/>
          <a:lstStyle>
            <a:lvl1pPr algn="r">
              <a:defRPr sz="1000">
                <a:latin typeface="Arial" charset="0"/>
                <a:ea typeface="宋体" pitchFamily="2" charset="-122"/>
              </a:defRPr>
            </a:lvl1pPr>
          </a:lstStyle>
          <a:p>
            <a:pPr>
              <a:defRPr/>
            </a:pPr>
            <a:fld id="{9B22D706-4A13-4FDD-94A4-EFA8B2D3D7D7}" type="datetimeFigureOut">
              <a:rPr lang="zh-CN" altLang="en-US"/>
              <a:pPr>
                <a:defRPr/>
              </a:pPr>
              <a:t>2015/12/1</a:t>
            </a:fld>
            <a:endParaRPr lang="zh-CN" altLang="en-US"/>
          </a:p>
        </p:txBody>
      </p:sp>
      <p:sp>
        <p:nvSpPr>
          <p:cNvPr id="4" name="幻灯片图像占位符 3"/>
          <p:cNvSpPr>
            <a:spLocks noGrp="1" noRot="1" noChangeAspect="1"/>
          </p:cNvSpPr>
          <p:nvPr>
            <p:ph type="sldImg" idx="2"/>
          </p:nvPr>
        </p:nvSpPr>
        <p:spPr>
          <a:xfrm>
            <a:off x="1266825" y="968375"/>
            <a:ext cx="6454775" cy="4840288"/>
          </a:xfrm>
          <a:prstGeom prst="rect">
            <a:avLst/>
          </a:prstGeom>
          <a:noFill/>
          <a:ln w="12700">
            <a:solidFill>
              <a:prstClr val="black"/>
            </a:solidFill>
          </a:ln>
        </p:spPr>
        <p:txBody>
          <a:bodyPr vert="horz" lIns="79589" tIns="39795" rIns="79589" bIns="39795" rtlCol="0" anchor="ctr"/>
          <a:lstStyle/>
          <a:p>
            <a:pPr lvl="0"/>
            <a:endParaRPr lang="zh-CN" altLang="en-US" noProof="0" smtClean="0"/>
          </a:p>
        </p:txBody>
      </p:sp>
      <p:sp>
        <p:nvSpPr>
          <p:cNvPr id="5" name="备注占位符 4"/>
          <p:cNvSpPr>
            <a:spLocks noGrp="1"/>
          </p:cNvSpPr>
          <p:nvPr>
            <p:ph type="body" sz="quarter" idx="3"/>
          </p:nvPr>
        </p:nvSpPr>
        <p:spPr>
          <a:xfrm>
            <a:off x="898525" y="6130925"/>
            <a:ext cx="7191375" cy="5808663"/>
          </a:xfrm>
          <a:prstGeom prst="rect">
            <a:avLst/>
          </a:prstGeom>
        </p:spPr>
        <p:txBody>
          <a:bodyPr vert="horz" lIns="79589" tIns="39795" rIns="79589" bIns="39795"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12260263"/>
            <a:ext cx="3895725" cy="644525"/>
          </a:xfrm>
          <a:prstGeom prst="rect">
            <a:avLst/>
          </a:prstGeom>
        </p:spPr>
        <p:txBody>
          <a:bodyPr vert="horz" lIns="79589" tIns="39795" rIns="79589" bIns="39795" rtlCol="0" anchor="b"/>
          <a:lstStyle>
            <a:lvl1pPr algn="l">
              <a:defRPr sz="1000">
                <a:latin typeface="Arial"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5091113" y="12260263"/>
            <a:ext cx="3894137" cy="644525"/>
          </a:xfrm>
          <a:prstGeom prst="rect">
            <a:avLst/>
          </a:prstGeom>
        </p:spPr>
        <p:txBody>
          <a:bodyPr vert="horz" lIns="79589" tIns="39795" rIns="79589" bIns="39795" rtlCol="0" anchor="b"/>
          <a:lstStyle>
            <a:lvl1pPr algn="r">
              <a:defRPr sz="1000">
                <a:latin typeface="Arial" charset="0"/>
                <a:ea typeface="宋体" pitchFamily="2" charset="-122"/>
              </a:defRPr>
            </a:lvl1pPr>
          </a:lstStyle>
          <a:p>
            <a:pPr>
              <a:defRPr/>
            </a:pPr>
            <a:fld id="{0A9104BC-34DF-4E78-B24E-35B1F0650776}" type="slidenum">
              <a:rPr lang="zh-CN" altLang="en-US"/>
              <a:pPr>
                <a:defRPr/>
              </a:pPr>
              <a:t>‹#›</a:t>
            </a:fld>
            <a:endParaRPr lang="zh-CN" altLang="en-US"/>
          </a:p>
        </p:txBody>
      </p:sp>
    </p:spTree>
    <p:extLst>
      <p:ext uri="{BB962C8B-B14F-4D97-AF65-F5344CB8AC3E}">
        <p14:creationId xmlns:p14="http://schemas.microsoft.com/office/powerpoint/2010/main" val="36836594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A59137C-40BA-4D03-BE56-620DCFA2B31A}" type="datetime1">
              <a:rPr lang="zh-CN" altLang="en-US"/>
              <a:pPr>
                <a:defRPr/>
              </a:pPr>
              <a:t>2015/12/1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B194449-AB16-495A-89EE-94504E1DBA71}"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E3CFE19-0A0F-4B4A-87E6-AA5EB5E434E9}" type="datetime1">
              <a:rPr lang="zh-CN" altLang="en-US"/>
              <a:pPr>
                <a:defRPr/>
              </a:pPr>
              <a:t>2015/12/1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D4DE2AC-B123-4765-9433-95FF3D9AD29D}"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1"/>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91CABE0-F50B-40AD-8385-FA2ACB4FF435}" type="datetime1">
              <a:rPr lang="zh-CN" altLang="en-US"/>
              <a:pPr>
                <a:defRPr/>
              </a:pPr>
              <a:t>2015/12/1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48AA1D6-1AA6-48C3-B160-027F228392E7}"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35" y="4406905"/>
            <a:ext cx="7772400" cy="1362075"/>
          </a:xfrm>
          <a:prstGeom prst="rect">
            <a:avLst/>
          </a:prstGeo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435" y="3070840"/>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 name="Group 344"/>
          <p:cNvGrpSpPr>
            <a:grpSpLocks/>
          </p:cNvGrpSpPr>
          <p:nvPr userDrawn="1"/>
        </p:nvGrpSpPr>
        <p:grpSpPr bwMode="auto">
          <a:xfrm>
            <a:off x="0" y="0"/>
            <a:ext cx="9144000" cy="6864350"/>
            <a:chOff x="0" y="0"/>
            <a:chExt cx="6240" cy="4324"/>
          </a:xfrm>
        </p:grpSpPr>
        <p:sp>
          <p:nvSpPr>
            <p:cNvPr id="3" name="Freeform 317"/>
            <p:cNvSpPr>
              <a:spLocks/>
            </p:cNvSpPr>
            <p:nvPr userDrawn="1"/>
          </p:nvSpPr>
          <p:spPr bwMode="auto">
            <a:xfrm>
              <a:off x="469" y="176"/>
              <a:ext cx="1710" cy="126"/>
            </a:xfrm>
            <a:custGeom>
              <a:avLst/>
              <a:gdLst>
                <a:gd name="T0" fmla="*/ 0 w 1710"/>
                <a:gd name="T1" fmla="*/ 0 h 216"/>
                <a:gd name="T2" fmla="*/ 1710 w 1710"/>
                <a:gd name="T3" fmla="*/ 0 h 216"/>
                <a:gd name="T4" fmla="*/ 1710 w 1710"/>
                <a:gd name="T5" fmla="*/ 216 h 216"/>
                <a:gd name="T6" fmla="*/ 0 w 1710"/>
                <a:gd name="T7" fmla="*/ 216 h 2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0" h="216">
                  <a:moveTo>
                    <a:pt x="0" y="0"/>
                  </a:moveTo>
                  <a:lnTo>
                    <a:pt x="1710" y="0"/>
                  </a:lnTo>
                  <a:lnTo>
                    <a:pt x="1710" y="216"/>
                  </a:lnTo>
                  <a:lnTo>
                    <a:pt x="0" y="216"/>
                  </a:lnTo>
                </a:path>
              </a:pathLst>
            </a:custGeom>
            <a:noFill/>
            <a:ln w="6350" cap="flat" cmpd="sng">
              <a:noFill/>
              <a:prstDash val="solid"/>
              <a:round/>
              <a:headEnd/>
              <a:tailEnd/>
            </a:ln>
          </p:spPr>
          <p:txBody>
            <a:bodyPr lIns="0" tIns="0" rIns="0" bIns="0">
              <a:spAutoFit/>
            </a:bodyPr>
            <a:lstStyle/>
            <a:p>
              <a:endParaRPr lang="zh-CN" altLang="en-US" sz="1300" b="1">
                <a:solidFill>
                  <a:srgbClr val="000000"/>
                </a:solidFill>
              </a:endParaRPr>
            </a:p>
          </p:txBody>
        </p:sp>
        <p:grpSp>
          <p:nvGrpSpPr>
            <p:cNvPr id="4" name="Group 343"/>
            <p:cNvGrpSpPr>
              <a:grpSpLocks/>
            </p:cNvGrpSpPr>
            <p:nvPr userDrawn="1"/>
          </p:nvGrpSpPr>
          <p:grpSpPr bwMode="auto">
            <a:xfrm>
              <a:off x="0" y="0"/>
              <a:ext cx="6240" cy="4324"/>
              <a:chOff x="0" y="0"/>
              <a:chExt cx="6240" cy="4324"/>
            </a:xfrm>
          </p:grpSpPr>
          <p:sp>
            <p:nvSpPr>
              <p:cNvPr id="5" name="Line 316"/>
              <p:cNvSpPr>
                <a:spLocks noChangeShapeType="1"/>
              </p:cNvSpPr>
              <p:nvPr userDrawn="1"/>
            </p:nvSpPr>
            <p:spPr bwMode="auto">
              <a:xfrm>
                <a:off x="471" y="0"/>
                <a:ext cx="0" cy="4324"/>
              </a:xfrm>
              <a:prstGeom prst="line">
                <a:avLst/>
              </a:prstGeom>
              <a:noFill/>
              <a:ln w="19050">
                <a:noFill/>
                <a:prstDash val="sysDot"/>
                <a:round/>
                <a:headEnd/>
                <a:tailEnd/>
              </a:ln>
            </p:spPr>
            <p:txBody>
              <a:bodyPr wrap="none"/>
              <a:lstStyle/>
              <a:p>
                <a:endParaRPr lang="zh-CN" altLang="en-US" sz="1300" b="1">
                  <a:solidFill>
                    <a:srgbClr val="000000"/>
                  </a:solidFill>
                </a:endParaRPr>
              </a:p>
            </p:txBody>
          </p:sp>
          <p:sp>
            <p:nvSpPr>
              <p:cNvPr id="6" name="Line 318"/>
              <p:cNvSpPr>
                <a:spLocks noChangeShapeType="1"/>
              </p:cNvSpPr>
              <p:nvPr userDrawn="1"/>
            </p:nvSpPr>
            <p:spPr bwMode="auto">
              <a:xfrm flipH="1">
                <a:off x="0" y="4298"/>
                <a:ext cx="6240" cy="0"/>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7" name="Line 319"/>
              <p:cNvSpPr>
                <a:spLocks noChangeShapeType="1"/>
              </p:cNvSpPr>
              <p:nvPr userDrawn="1"/>
            </p:nvSpPr>
            <p:spPr bwMode="auto">
              <a:xfrm>
                <a:off x="0" y="659"/>
                <a:ext cx="6240" cy="0"/>
              </a:xfrm>
              <a:prstGeom prst="line">
                <a:avLst/>
              </a:prstGeom>
              <a:noFill/>
              <a:ln w="6350">
                <a:noFill/>
                <a:round/>
                <a:headEnd/>
                <a:tailEnd/>
              </a:ln>
            </p:spPr>
            <p:txBody>
              <a:bodyPr wrap="none" lIns="0" tIns="0" rIns="0" bIns="0">
                <a:spAutoFit/>
              </a:bodyPr>
              <a:lstStyle/>
              <a:p>
                <a:endParaRPr lang="zh-CN" altLang="en-US" sz="1300" b="1">
                  <a:solidFill>
                    <a:srgbClr val="000000"/>
                  </a:solidFill>
                </a:endParaRPr>
              </a:p>
            </p:txBody>
          </p:sp>
          <p:sp>
            <p:nvSpPr>
              <p:cNvPr id="8" name="Line 320"/>
              <p:cNvSpPr>
                <a:spLocks noChangeShapeType="1"/>
              </p:cNvSpPr>
              <p:nvPr userDrawn="1"/>
            </p:nvSpPr>
            <p:spPr bwMode="auto">
              <a:xfrm>
                <a:off x="0" y="1248"/>
                <a:ext cx="6240" cy="0"/>
              </a:xfrm>
              <a:prstGeom prst="line">
                <a:avLst/>
              </a:prstGeom>
              <a:noFill/>
              <a:ln w="6350">
                <a:noFill/>
                <a:round/>
                <a:headEnd/>
                <a:tailEnd/>
              </a:ln>
            </p:spPr>
            <p:txBody>
              <a:bodyPr wrap="none" lIns="0" tIns="0" rIns="0" bIns="0">
                <a:spAutoFit/>
              </a:bodyPr>
              <a:lstStyle/>
              <a:p>
                <a:endParaRPr lang="zh-CN" altLang="en-US" sz="1300" b="1">
                  <a:solidFill>
                    <a:srgbClr val="000000"/>
                  </a:solidFill>
                </a:endParaRPr>
              </a:p>
            </p:txBody>
          </p:sp>
          <p:sp>
            <p:nvSpPr>
              <p:cNvPr id="9" name="Line 321"/>
              <p:cNvSpPr>
                <a:spLocks noChangeShapeType="1"/>
              </p:cNvSpPr>
              <p:nvPr userDrawn="1"/>
            </p:nvSpPr>
            <p:spPr bwMode="auto">
              <a:xfrm>
                <a:off x="0" y="4041"/>
                <a:ext cx="6240" cy="0"/>
              </a:xfrm>
              <a:prstGeom prst="line">
                <a:avLst/>
              </a:prstGeom>
              <a:noFill/>
              <a:ln w="6350">
                <a:noFill/>
                <a:prstDash val="dash"/>
                <a:round/>
                <a:headEnd/>
                <a:tailEnd/>
              </a:ln>
            </p:spPr>
            <p:txBody>
              <a:bodyPr wrap="none" lIns="0" tIns="0" rIns="0" bIns="0">
                <a:spAutoFit/>
              </a:bodyPr>
              <a:lstStyle/>
              <a:p>
                <a:endParaRPr lang="zh-CN" altLang="en-US" sz="1300" b="1">
                  <a:solidFill>
                    <a:srgbClr val="000000"/>
                  </a:solidFill>
                </a:endParaRPr>
              </a:p>
            </p:txBody>
          </p:sp>
          <p:sp>
            <p:nvSpPr>
              <p:cNvPr id="10" name="Line 322"/>
              <p:cNvSpPr>
                <a:spLocks noChangeShapeType="1"/>
              </p:cNvSpPr>
              <p:nvPr userDrawn="1"/>
            </p:nvSpPr>
            <p:spPr bwMode="auto">
              <a:xfrm>
                <a:off x="5840" y="4"/>
                <a:ext cx="0" cy="4320"/>
              </a:xfrm>
              <a:prstGeom prst="line">
                <a:avLst/>
              </a:prstGeom>
              <a:noFill/>
              <a:ln w="6350">
                <a:noFill/>
                <a:prstDash val="dash"/>
                <a:round/>
                <a:headEnd/>
                <a:tailEnd/>
              </a:ln>
            </p:spPr>
            <p:txBody>
              <a:bodyPr wrap="none" lIns="0" tIns="0" rIns="0" bIns="0">
                <a:spAutoFit/>
              </a:bodyPr>
              <a:lstStyle/>
              <a:p>
                <a:endParaRPr lang="zh-CN" altLang="en-US" sz="1300" b="1">
                  <a:solidFill>
                    <a:srgbClr val="000000"/>
                  </a:solidFill>
                </a:endParaRPr>
              </a:p>
            </p:txBody>
          </p:sp>
          <p:sp>
            <p:nvSpPr>
              <p:cNvPr id="11" name="Line 323"/>
              <p:cNvSpPr>
                <a:spLocks noChangeShapeType="1"/>
              </p:cNvSpPr>
              <p:nvPr userDrawn="1"/>
            </p:nvSpPr>
            <p:spPr bwMode="auto">
              <a:xfrm>
                <a:off x="4888" y="4"/>
                <a:ext cx="0" cy="472"/>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2" name="Line 324"/>
              <p:cNvSpPr>
                <a:spLocks noChangeShapeType="1"/>
              </p:cNvSpPr>
              <p:nvPr userDrawn="1"/>
            </p:nvSpPr>
            <p:spPr bwMode="auto">
              <a:xfrm flipH="1">
                <a:off x="0" y="176"/>
                <a:ext cx="6240" cy="0"/>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3" name="Line 325"/>
              <p:cNvSpPr>
                <a:spLocks noChangeShapeType="1"/>
              </p:cNvSpPr>
              <p:nvPr userDrawn="1"/>
            </p:nvSpPr>
            <p:spPr bwMode="auto">
              <a:xfrm flipH="1">
                <a:off x="0" y="348"/>
                <a:ext cx="6240" cy="0"/>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4" name="Line 326"/>
              <p:cNvSpPr>
                <a:spLocks noChangeShapeType="1"/>
              </p:cNvSpPr>
              <p:nvPr userDrawn="1"/>
            </p:nvSpPr>
            <p:spPr bwMode="auto">
              <a:xfrm>
                <a:off x="5132" y="4"/>
                <a:ext cx="0" cy="472"/>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5" name="Line 336"/>
              <p:cNvSpPr>
                <a:spLocks noChangeShapeType="1"/>
              </p:cNvSpPr>
              <p:nvPr userDrawn="1"/>
            </p:nvSpPr>
            <p:spPr bwMode="auto">
              <a:xfrm>
                <a:off x="849" y="0"/>
                <a:ext cx="0" cy="478"/>
              </a:xfrm>
              <a:prstGeom prst="line">
                <a:avLst/>
              </a:prstGeom>
              <a:noFill/>
              <a:ln w="6350">
                <a:noFill/>
                <a:prstDash val="dash"/>
                <a:round/>
                <a:headEnd/>
                <a:tailEnd/>
              </a:ln>
            </p:spPr>
            <p:txBody>
              <a:bodyPr lIns="0" tIns="0" rIns="0" bIns="0" anchor="ctr">
                <a:spAutoFit/>
              </a:bodyPr>
              <a:lstStyle/>
              <a:p>
                <a:endParaRPr lang="zh-CN" altLang="en-US" sz="1300" b="1">
                  <a:solidFill>
                    <a:srgbClr val="000000"/>
                  </a:solidFill>
                </a:endParaRPr>
              </a:p>
            </p:txBody>
          </p:sp>
        </p:grpSp>
      </p:grpSp>
      <p:sp>
        <p:nvSpPr>
          <p:cNvPr id="16" name="Line 281"/>
          <p:cNvSpPr>
            <a:spLocks noChangeShapeType="1"/>
          </p:cNvSpPr>
          <p:nvPr/>
        </p:nvSpPr>
        <p:spPr bwMode="auto">
          <a:xfrm>
            <a:off x="0" y="762000"/>
            <a:ext cx="9144000" cy="0"/>
          </a:xfrm>
          <a:prstGeom prst="line">
            <a:avLst/>
          </a:prstGeom>
          <a:noFill/>
          <a:ln w="9525">
            <a:solidFill>
              <a:srgbClr val="172F37"/>
            </a:solidFill>
            <a:round/>
            <a:headEnd/>
            <a:tailEnd/>
          </a:ln>
        </p:spPr>
        <p:txBody>
          <a:bodyPr wrap="none" lIns="0" tIns="0" rIns="0" bIns="0" anchor="ctr"/>
          <a:lstStyle/>
          <a:p>
            <a:endParaRPr lang="zh-CN" altLang="en-US" sz="1300" b="1">
              <a:solidFill>
                <a:srgbClr val="000000"/>
              </a:solidFill>
            </a:endParaRPr>
          </a:p>
        </p:txBody>
      </p:sp>
      <p:pic>
        <p:nvPicPr>
          <p:cNvPr id="17" name="Picture 1" descr="D:\heyw\PPT制作相关\地理所图标\attach_view2.jpg"/>
          <p:cNvPicPr>
            <a:picLocks noChangeAspect="1" noChangeArrowheads="1"/>
          </p:cNvPicPr>
          <p:nvPr userDrawn="1"/>
        </p:nvPicPr>
        <p:blipFill>
          <a:blip r:embed="rId2" cstate="print"/>
          <a:srcRect/>
          <a:stretch>
            <a:fillRect/>
          </a:stretch>
        </p:blipFill>
        <p:spPr bwMode="auto">
          <a:xfrm>
            <a:off x="8483112" y="6132513"/>
            <a:ext cx="455734" cy="677862"/>
          </a:xfrm>
          <a:prstGeom prst="rect">
            <a:avLst/>
          </a:prstGeom>
          <a:noFill/>
          <a:ln w="9525">
            <a:noFill/>
            <a:miter lim="800000"/>
            <a:headEnd/>
            <a:tailEnd/>
          </a:ln>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78473" y="1008063"/>
            <a:ext cx="7901354" cy="6604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78476" y="1930403"/>
            <a:ext cx="7886700" cy="287771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Picture 1" descr="D:\heyw\PPT制作相关\地理所图标\attach_view4.jpg"/>
          <p:cNvPicPr>
            <a:picLocks noChangeAspect="1" noChangeArrowheads="1"/>
          </p:cNvPicPr>
          <p:nvPr userDrawn="1"/>
        </p:nvPicPr>
        <p:blipFill>
          <a:blip r:embed="rId2" cstate="print"/>
          <a:srcRect/>
          <a:stretch>
            <a:fillRect/>
          </a:stretch>
        </p:blipFill>
        <p:spPr bwMode="auto">
          <a:xfrm>
            <a:off x="21981" y="801688"/>
            <a:ext cx="5074626" cy="2197100"/>
          </a:xfrm>
          <a:prstGeom prst="rect">
            <a:avLst/>
          </a:prstGeom>
          <a:noFill/>
          <a:ln w="9525">
            <a:noFill/>
            <a:miter lim="800000"/>
            <a:headEnd/>
            <a:tailEnd/>
          </a:ln>
        </p:spPr>
      </p:pic>
      <p:sp>
        <p:nvSpPr>
          <p:cNvPr id="2" name="标题 1"/>
          <p:cNvSpPr>
            <a:spLocks noGrp="1"/>
          </p:cNvSpPr>
          <p:nvPr>
            <p:ph type="title"/>
          </p:nvPr>
        </p:nvSpPr>
        <p:spPr>
          <a:xfrm>
            <a:off x="722435" y="4406905"/>
            <a:ext cx="7772400" cy="1362075"/>
          </a:xfrm>
          <a:prstGeom prst="rect">
            <a:avLst/>
          </a:prstGeo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435" y="3070840"/>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5" name="Picture 1" descr="D:\heyw\PPT制作相关\地理所图标\attach_view2.jpg"/>
          <p:cNvPicPr>
            <a:picLocks noChangeAspect="1" noChangeArrowheads="1"/>
          </p:cNvPicPr>
          <p:nvPr userDrawn="1"/>
        </p:nvPicPr>
        <p:blipFill>
          <a:blip r:embed="rId2" cstate="print"/>
          <a:srcRect/>
          <a:stretch>
            <a:fillRect/>
          </a:stretch>
        </p:blipFill>
        <p:spPr bwMode="auto">
          <a:xfrm>
            <a:off x="8255979" y="34927"/>
            <a:ext cx="455735" cy="677863"/>
          </a:xfrm>
          <a:prstGeom prst="rect">
            <a:avLst/>
          </a:prstGeom>
          <a:noFill/>
          <a:ln w="9525">
            <a:noFill/>
            <a:miter lim="800000"/>
            <a:headEnd/>
            <a:tailEnd/>
          </a:ln>
        </p:spPr>
      </p:pic>
      <p:sp>
        <p:nvSpPr>
          <p:cNvPr id="2" name="标题 1"/>
          <p:cNvSpPr>
            <a:spLocks noGrp="1"/>
          </p:cNvSpPr>
          <p:nvPr>
            <p:ph type="title"/>
          </p:nvPr>
        </p:nvSpPr>
        <p:spPr>
          <a:xfrm>
            <a:off x="678473" y="1008063"/>
            <a:ext cx="7901354" cy="6604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78475" y="1930400"/>
            <a:ext cx="3873011" cy="28463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2164" y="1930400"/>
            <a:ext cx="3873012" cy="28463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06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06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272"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30719" y="2127579"/>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78473" y="1008063"/>
            <a:ext cx="7901354" cy="660400"/>
          </a:xfrm>
          <a:prstGeom prst="rect">
            <a:avLst/>
          </a:prstGeom>
        </p:spPr>
        <p:txBody>
          <a:bodyPr/>
          <a:lstStyle/>
          <a:p>
            <a:r>
              <a:rPr lang="zh-CN" altLang="en-US" smtClean="0"/>
              <a:t>单击此处编辑母版标题样式</a:t>
            </a:r>
            <a:endParaRPr lang="zh-CN" alt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F0B8DDE-6C51-4046-9231-5AD8CA1F21DA}" type="datetime1">
              <a:rPr lang="zh-CN" altLang="en-US"/>
              <a:pPr>
                <a:defRPr/>
              </a:pPr>
              <a:t>2015/12/1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EA888FE-9997-4D53-9EFC-709683D3EE4E}"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435"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538" y="273054"/>
            <a:ext cx="51112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3"/>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166"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039562" y="473671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78473" y="1008063"/>
            <a:ext cx="7901354" cy="6604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78476" y="1930403"/>
            <a:ext cx="7886700" cy="287771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a:xfrm>
            <a:off x="8664820" y="6716718"/>
            <a:ext cx="142142" cy="128587"/>
          </a:xfrm>
          <a:prstGeom prst="rect">
            <a:avLst/>
          </a:prstGeom>
        </p:spPr>
        <p:txBody>
          <a:bodyPr/>
          <a:lstStyle>
            <a:lvl1pPr eaLnBrk="0" hangingPunct="0">
              <a:defRPr>
                <a:latin typeface="Arial" charset="0"/>
                <a:ea typeface="宋体" pitchFamily="2" charset="-122"/>
              </a:defRPr>
            </a:lvl1pPr>
          </a:lstStyle>
          <a:p>
            <a:pPr>
              <a:defRPr/>
            </a:pPr>
            <a:fld id="{79557B35-C8AD-48A0-8D30-60B73C0F6D16}" type="slidenum">
              <a:rPr lang="en-GB" sz="1300" b="1">
                <a:solidFill>
                  <a:srgbClr val="000000"/>
                </a:solidFill>
              </a:rPr>
              <a:pPr>
                <a:defRPr/>
              </a:pPr>
              <a:t>‹#›</a:t>
            </a:fld>
            <a:endParaRPr lang="en-GB" sz="1300" b="1">
              <a:solidFill>
                <a:srgbClr val="000000"/>
              </a:solidFill>
            </a:endParaRPr>
          </a:p>
        </p:txBody>
      </p:sp>
      <p:sp>
        <p:nvSpPr>
          <p:cNvPr id="5" name="页脚占位符 4"/>
          <p:cNvSpPr>
            <a:spLocks noGrp="1"/>
          </p:cNvSpPr>
          <p:nvPr>
            <p:ph type="ftr" sz="quarter" idx="11"/>
          </p:nvPr>
        </p:nvSpPr>
        <p:spPr>
          <a:xfrm>
            <a:off x="5250474" y="6705600"/>
            <a:ext cx="3198934" cy="139700"/>
          </a:xfrm>
          <a:prstGeom prst="rect">
            <a:avLst/>
          </a:prstGeom>
        </p:spPr>
        <p:txBody>
          <a:bodyPr/>
          <a:lstStyle>
            <a:lvl1pPr eaLnBrk="0" hangingPunct="0">
              <a:defRPr>
                <a:latin typeface="Arial" charset="0"/>
                <a:ea typeface="宋体" pitchFamily="2" charset="-122"/>
              </a:defRPr>
            </a:lvl1pPr>
          </a:lstStyle>
          <a:p>
            <a:pPr>
              <a:defRPr/>
            </a:pPr>
            <a:r>
              <a:rPr lang="de-DE" altLang="de-DE" sz="1300" b="1">
                <a:solidFill>
                  <a:srgbClr val="000000"/>
                </a:solidFill>
              </a:rPr>
              <a:t>Module und Variations_E</a:t>
            </a:r>
          </a:p>
        </p:txBody>
      </p:sp>
      <p:sp>
        <p:nvSpPr>
          <p:cNvPr id="6" name="日期占位符 5"/>
          <p:cNvSpPr>
            <a:spLocks noGrp="1"/>
          </p:cNvSpPr>
          <p:nvPr>
            <p:ph type="dt" sz="half" idx="12"/>
          </p:nvPr>
        </p:nvSpPr>
        <p:spPr>
          <a:xfrm>
            <a:off x="6101862" y="6564318"/>
            <a:ext cx="2347546" cy="136525"/>
          </a:xfrm>
          <a:prstGeom prst="rect">
            <a:avLst/>
          </a:prstGeom>
        </p:spPr>
        <p:txBody>
          <a:bodyPr/>
          <a:lstStyle>
            <a:lvl1pPr eaLnBrk="0" hangingPunct="0">
              <a:defRPr>
                <a:latin typeface="Arial" charset="0"/>
                <a:ea typeface="宋体" pitchFamily="2" charset="-122"/>
              </a:defRPr>
            </a:lvl1pPr>
          </a:lstStyle>
          <a:p>
            <a:pPr>
              <a:defRPr/>
            </a:pPr>
            <a:r>
              <a:rPr lang="zh-CN" altLang="en-US" sz="1300" b="1">
                <a:solidFill>
                  <a:srgbClr val="000000"/>
                </a:solidFill>
              </a:rPr>
              <a:t>Roland Berger Strategy Consultants</a:t>
            </a:r>
            <a:endParaRPr lang="de-DE" altLang="de-DE" sz="1300" b="1">
              <a:solidFill>
                <a:srgbClr val="000000"/>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04489" y="1008067"/>
            <a:ext cx="1975338" cy="37687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78474" y="1008067"/>
            <a:ext cx="5785338" cy="37687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a:xfrm>
            <a:off x="8664820" y="6716718"/>
            <a:ext cx="142142" cy="128587"/>
          </a:xfrm>
          <a:prstGeom prst="rect">
            <a:avLst/>
          </a:prstGeom>
        </p:spPr>
        <p:txBody>
          <a:bodyPr/>
          <a:lstStyle>
            <a:lvl1pPr eaLnBrk="0" hangingPunct="0">
              <a:defRPr>
                <a:latin typeface="Arial" charset="0"/>
                <a:ea typeface="宋体" pitchFamily="2" charset="-122"/>
              </a:defRPr>
            </a:lvl1pPr>
          </a:lstStyle>
          <a:p>
            <a:pPr>
              <a:defRPr/>
            </a:pPr>
            <a:fld id="{84A84EC4-C32F-4363-89E8-58C21113B316}" type="slidenum">
              <a:rPr lang="en-GB" sz="1300" b="1">
                <a:solidFill>
                  <a:srgbClr val="000000"/>
                </a:solidFill>
              </a:rPr>
              <a:pPr>
                <a:defRPr/>
              </a:pPr>
              <a:t>‹#›</a:t>
            </a:fld>
            <a:endParaRPr lang="en-GB" sz="1300" b="1">
              <a:solidFill>
                <a:srgbClr val="000000"/>
              </a:solidFill>
            </a:endParaRPr>
          </a:p>
        </p:txBody>
      </p:sp>
      <p:sp>
        <p:nvSpPr>
          <p:cNvPr id="5" name="页脚占位符 4"/>
          <p:cNvSpPr>
            <a:spLocks noGrp="1"/>
          </p:cNvSpPr>
          <p:nvPr>
            <p:ph type="ftr" sz="quarter" idx="11"/>
          </p:nvPr>
        </p:nvSpPr>
        <p:spPr>
          <a:xfrm>
            <a:off x="5250474" y="6705600"/>
            <a:ext cx="3198934" cy="139700"/>
          </a:xfrm>
          <a:prstGeom prst="rect">
            <a:avLst/>
          </a:prstGeom>
        </p:spPr>
        <p:txBody>
          <a:bodyPr/>
          <a:lstStyle>
            <a:lvl1pPr eaLnBrk="0" hangingPunct="0">
              <a:defRPr>
                <a:latin typeface="Arial" charset="0"/>
                <a:ea typeface="宋体" pitchFamily="2" charset="-122"/>
              </a:defRPr>
            </a:lvl1pPr>
          </a:lstStyle>
          <a:p>
            <a:pPr>
              <a:defRPr/>
            </a:pPr>
            <a:r>
              <a:rPr lang="de-DE" altLang="de-DE" sz="1300" b="1">
                <a:solidFill>
                  <a:srgbClr val="000000"/>
                </a:solidFill>
              </a:rPr>
              <a:t>Module und Variations_E</a:t>
            </a:r>
          </a:p>
        </p:txBody>
      </p:sp>
      <p:sp>
        <p:nvSpPr>
          <p:cNvPr id="6" name="日期占位符 5"/>
          <p:cNvSpPr>
            <a:spLocks noGrp="1"/>
          </p:cNvSpPr>
          <p:nvPr>
            <p:ph type="dt" sz="half" idx="12"/>
          </p:nvPr>
        </p:nvSpPr>
        <p:spPr>
          <a:xfrm>
            <a:off x="6101862" y="6564318"/>
            <a:ext cx="2347546" cy="136525"/>
          </a:xfrm>
          <a:prstGeom prst="rect">
            <a:avLst/>
          </a:prstGeom>
        </p:spPr>
        <p:txBody>
          <a:bodyPr/>
          <a:lstStyle>
            <a:lvl1pPr eaLnBrk="0" hangingPunct="0">
              <a:defRPr>
                <a:latin typeface="Arial" charset="0"/>
                <a:ea typeface="宋体" pitchFamily="2" charset="-122"/>
              </a:defRPr>
            </a:lvl1pPr>
          </a:lstStyle>
          <a:p>
            <a:pPr>
              <a:defRPr/>
            </a:pPr>
            <a:r>
              <a:rPr lang="zh-CN" altLang="en-US" sz="1300" b="1">
                <a:solidFill>
                  <a:srgbClr val="000000"/>
                </a:solidFill>
              </a:rPr>
              <a:t>Roland Berger Strategy Consultants</a:t>
            </a:r>
            <a:endParaRPr lang="de-DE" altLang="de-DE" sz="1300" b="1">
              <a:solidFill>
                <a:srgbClr val="000000"/>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51205" name="Rectangle 5"/>
          <p:cNvSpPr>
            <a:spLocks noGrp="1" noChangeArrowheads="1"/>
          </p:cNvSpPr>
          <p:nvPr>
            <p:ph type="ctrTitle" sz="quarter"/>
          </p:nvPr>
        </p:nvSpPr>
        <p:spPr>
          <a:xfrm>
            <a:off x="1293813" y="762000"/>
            <a:ext cx="7772400" cy="1143000"/>
          </a:xfrm>
          <a:prstGeom prst="rect">
            <a:avLst/>
          </a:prstGeom>
        </p:spPr>
        <p:txBody>
          <a:bodyPr anchor="b"/>
          <a:lstStyle>
            <a:lvl1pPr>
              <a:defRPr/>
            </a:lvl1pPr>
          </a:lstStyle>
          <a:p>
            <a:r>
              <a:rPr lang="zh-CN" altLang="en-US"/>
              <a:t>单击此处编辑母版标题样式</a:t>
            </a:r>
          </a:p>
        </p:txBody>
      </p:sp>
      <p:sp>
        <p:nvSpPr>
          <p:cNvPr id="51206" name="Rectangle 6"/>
          <p:cNvSpPr>
            <a:spLocks noGrp="1" noChangeArrowheads="1"/>
          </p:cNvSpPr>
          <p:nvPr>
            <p:ph type="subTitle" sz="quarter" idx="1"/>
          </p:nvPr>
        </p:nvSpPr>
        <p:spPr>
          <a:xfrm>
            <a:off x="685800" y="3429000"/>
            <a:ext cx="6400800" cy="1752600"/>
          </a:xfrm>
          <a:prstGeom prst="rect">
            <a:avLst/>
          </a:prstGeom>
        </p:spPr>
        <p:txBody>
          <a:bodyPr lIns="92075" tIns="46038" rIns="92075" bIns="46038" anchor="ctr"/>
          <a:lstStyle>
            <a:lvl1pPr marL="0" indent="0" algn="ctr">
              <a:buFont typeface="Wingdings" pitchFamily="2" charset="2"/>
              <a:buNone/>
              <a:defRPr/>
            </a:lvl1pPr>
          </a:lstStyle>
          <a:p>
            <a:r>
              <a:rPr lang="zh-CN" altLang="en-US"/>
              <a:t>单击此处编辑母版副标题样式</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grpSp>
        <p:nvGrpSpPr>
          <p:cNvPr id="2" name="Group 344"/>
          <p:cNvGrpSpPr>
            <a:grpSpLocks/>
          </p:cNvGrpSpPr>
          <p:nvPr userDrawn="1"/>
        </p:nvGrpSpPr>
        <p:grpSpPr bwMode="auto">
          <a:xfrm>
            <a:off x="0" y="0"/>
            <a:ext cx="9144000" cy="6864350"/>
            <a:chOff x="0" y="0"/>
            <a:chExt cx="6240" cy="4324"/>
          </a:xfrm>
        </p:grpSpPr>
        <p:sp>
          <p:nvSpPr>
            <p:cNvPr id="3" name="Freeform 317"/>
            <p:cNvSpPr>
              <a:spLocks/>
            </p:cNvSpPr>
            <p:nvPr userDrawn="1"/>
          </p:nvSpPr>
          <p:spPr bwMode="auto">
            <a:xfrm>
              <a:off x="469" y="176"/>
              <a:ext cx="1710" cy="126"/>
            </a:xfrm>
            <a:custGeom>
              <a:avLst/>
              <a:gdLst>
                <a:gd name="T0" fmla="*/ 0 w 1710"/>
                <a:gd name="T1" fmla="*/ 0 h 216"/>
                <a:gd name="T2" fmla="*/ 1710 w 1710"/>
                <a:gd name="T3" fmla="*/ 0 h 216"/>
                <a:gd name="T4" fmla="*/ 1710 w 1710"/>
                <a:gd name="T5" fmla="*/ 216 h 216"/>
                <a:gd name="T6" fmla="*/ 0 w 1710"/>
                <a:gd name="T7" fmla="*/ 216 h 2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0" h="216">
                  <a:moveTo>
                    <a:pt x="0" y="0"/>
                  </a:moveTo>
                  <a:lnTo>
                    <a:pt x="1710" y="0"/>
                  </a:lnTo>
                  <a:lnTo>
                    <a:pt x="1710" y="216"/>
                  </a:lnTo>
                  <a:lnTo>
                    <a:pt x="0" y="216"/>
                  </a:lnTo>
                </a:path>
              </a:pathLst>
            </a:custGeom>
            <a:noFill/>
            <a:ln w="6350" cap="flat" cmpd="sng">
              <a:noFill/>
              <a:prstDash val="solid"/>
              <a:round/>
              <a:headEnd/>
              <a:tailEnd/>
            </a:ln>
          </p:spPr>
          <p:txBody>
            <a:bodyPr lIns="0" tIns="0" rIns="0" bIns="0">
              <a:spAutoFit/>
            </a:bodyPr>
            <a:lstStyle/>
            <a:p>
              <a:endParaRPr lang="zh-CN" altLang="en-US" sz="1300" b="1">
                <a:solidFill>
                  <a:srgbClr val="000000"/>
                </a:solidFill>
              </a:endParaRPr>
            </a:p>
          </p:txBody>
        </p:sp>
        <p:grpSp>
          <p:nvGrpSpPr>
            <p:cNvPr id="4" name="Group 343"/>
            <p:cNvGrpSpPr>
              <a:grpSpLocks/>
            </p:cNvGrpSpPr>
            <p:nvPr userDrawn="1"/>
          </p:nvGrpSpPr>
          <p:grpSpPr bwMode="auto">
            <a:xfrm>
              <a:off x="0" y="0"/>
              <a:ext cx="6240" cy="4324"/>
              <a:chOff x="0" y="0"/>
              <a:chExt cx="6240" cy="4324"/>
            </a:xfrm>
          </p:grpSpPr>
          <p:sp>
            <p:nvSpPr>
              <p:cNvPr id="5" name="Line 316"/>
              <p:cNvSpPr>
                <a:spLocks noChangeShapeType="1"/>
              </p:cNvSpPr>
              <p:nvPr userDrawn="1"/>
            </p:nvSpPr>
            <p:spPr bwMode="auto">
              <a:xfrm>
                <a:off x="471" y="0"/>
                <a:ext cx="0" cy="4324"/>
              </a:xfrm>
              <a:prstGeom prst="line">
                <a:avLst/>
              </a:prstGeom>
              <a:noFill/>
              <a:ln w="19050">
                <a:noFill/>
                <a:prstDash val="sysDot"/>
                <a:round/>
                <a:headEnd/>
                <a:tailEnd/>
              </a:ln>
            </p:spPr>
            <p:txBody>
              <a:bodyPr wrap="none"/>
              <a:lstStyle/>
              <a:p>
                <a:endParaRPr lang="zh-CN" altLang="en-US" sz="1300" b="1">
                  <a:solidFill>
                    <a:srgbClr val="000000"/>
                  </a:solidFill>
                </a:endParaRPr>
              </a:p>
            </p:txBody>
          </p:sp>
          <p:sp>
            <p:nvSpPr>
              <p:cNvPr id="6" name="Line 318"/>
              <p:cNvSpPr>
                <a:spLocks noChangeShapeType="1"/>
              </p:cNvSpPr>
              <p:nvPr userDrawn="1"/>
            </p:nvSpPr>
            <p:spPr bwMode="auto">
              <a:xfrm flipH="1">
                <a:off x="0" y="4298"/>
                <a:ext cx="6240" cy="0"/>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7" name="Line 319"/>
              <p:cNvSpPr>
                <a:spLocks noChangeShapeType="1"/>
              </p:cNvSpPr>
              <p:nvPr userDrawn="1"/>
            </p:nvSpPr>
            <p:spPr bwMode="auto">
              <a:xfrm>
                <a:off x="0" y="659"/>
                <a:ext cx="6240" cy="0"/>
              </a:xfrm>
              <a:prstGeom prst="line">
                <a:avLst/>
              </a:prstGeom>
              <a:noFill/>
              <a:ln w="6350">
                <a:noFill/>
                <a:round/>
                <a:headEnd/>
                <a:tailEnd/>
              </a:ln>
            </p:spPr>
            <p:txBody>
              <a:bodyPr wrap="none" lIns="0" tIns="0" rIns="0" bIns="0">
                <a:spAutoFit/>
              </a:bodyPr>
              <a:lstStyle/>
              <a:p>
                <a:endParaRPr lang="zh-CN" altLang="en-US" sz="1300" b="1">
                  <a:solidFill>
                    <a:srgbClr val="000000"/>
                  </a:solidFill>
                </a:endParaRPr>
              </a:p>
            </p:txBody>
          </p:sp>
          <p:sp>
            <p:nvSpPr>
              <p:cNvPr id="8" name="Line 320"/>
              <p:cNvSpPr>
                <a:spLocks noChangeShapeType="1"/>
              </p:cNvSpPr>
              <p:nvPr userDrawn="1"/>
            </p:nvSpPr>
            <p:spPr bwMode="auto">
              <a:xfrm>
                <a:off x="0" y="1248"/>
                <a:ext cx="6240" cy="0"/>
              </a:xfrm>
              <a:prstGeom prst="line">
                <a:avLst/>
              </a:prstGeom>
              <a:noFill/>
              <a:ln w="6350">
                <a:noFill/>
                <a:round/>
                <a:headEnd/>
                <a:tailEnd/>
              </a:ln>
            </p:spPr>
            <p:txBody>
              <a:bodyPr wrap="none" lIns="0" tIns="0" rIns="0" bIns="0">
                <a:spAutoFit/>
              </a:bodyPr>
              <a:lstStyle/>
              <a:p>
                <a:endParaRPr lang="zh-CN" altLang="en-US" sz="1300" b="1">
                  <a:solidFill>
                    <a:srgbClr val="000000"/>
                  </a:solidFill>
                </a:endParaRPr>
              </a:p>
            </p:txBody>
          </p:sp>
          <p:sp>
            <p:nvSpPr>
              <p:cNvPr id="9" name="Line 321"/>
              <p:cNvSpPr>
                <a:spLocks noChangeShapeType="1"/>
              </p:cNvSpPr>
              <p:nvPr userDrawn="1"/>
            </p:nvSpPr>
            <p:spPr bwMode="auto">
              <a:xfrm>
                <a:off x="0" y="4041"/>
                <a:ext cx="6240" cy="0"/>
              </a:xfrm>
              <a:prstGeom prst="line">
                <a:avLst/>
              </a:prstGeom>
              <a:noFill/>
              <a:ln w="6350">
                <a:noFill/>
                <a:prstDash val="dash"/>
                <a:round/>
                <a:headEnd/>
                <a:tailEnd/>
              </a:ln>
            </p:spPr>
            <p:txBody>
              <a:bodyPr wrap="none" lIns="0" tIns="0" rIns="0" bIns="0">
                <a:spAutoFit/>
              </a:bodyPr>
              <a:lstStyle/>
              <a:p>
                <a:endParaRPr lang="zh-CN" altLang="en-US" sz="1300" b="1">
                  <a:solidFill>
                    <a:srgbClr val="000000"/>
                  </a:solidFill>
                </a:endParaRPr>
              </a:p>
            </p:txBody>
          </p:sp>
          <p:sp>
            <p:nvSpPr>
              <p:cNvPr id="10" name="Line 322"/>
              <p:cNvSpPr>
                <a:spLocks noChangeShapeType="1"/>
              </p:cNvSpPr>
              <p:nvPr userDrawn="1"/>
            </p:nvSpPr>
            <p:spPr bwMode="auto">
              <a:xfrm>
                <a:off x="5840" y="4"/>
                <a:ext cx="0" cy="4320"/>
              </a:xfrm>
              <a:prstGeom prst="line">
                <a:avLst/>
              </a:prstGeom>
              <a:noFill/>
              <a:ln w="6350">
                <a:noFill/>
                <a:prstDash val="dash"/>
                <a:round/>
                <a:headEnd/>
                <a:tailEnd/>
              </a:ln>
            </p:spPr>
            <p:txBody>
              <a:bodyPr wrap="none" lIns="0" tIns="0" rIns="0" bIns="0">
                <a:spAutoFit/>
              </a:bodyPr>
              <a:lstStyle/>
              <a:p>
                <a:endParaRPr lang="zh-CN" altLang="en-US" sz="1300" b="1">
                  <a:solidFill>
                    <a:srgbClr val="000000"/>
                  </a:solidFill>
                </a:endParaRPr>
              </a:p>
            </p:txBody>
          </p:sp>
          <p:sp>
            <p:nvSpPr>
              <p:cNvPr id="11" name="Line 323"/>
              <p:cNvSpPr>
                <a:spLocks noChangeShapeType="1"/>
              </p:cNvSpPr>
              <p:nvPr userDrawn="1"/>
            </p:nvSpPr>
            <p:spPr bwMode="auto">
              <a:xfrm>
                <a:off x="4888" y="4"/>
                <a:ext cx="0" cy="472"/>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2" name="Line 324"/>
              <p:cNvSpPr>
                <a:spLocks noChangeShapeType="1"/>
              </p:cNvSpPr>
              <p:nvPr userDrawn="1"/>
            </p:nvSpPr>
            <p:spPr bwMode="auto">
              <a:xfrm flipH="1">
                <a:off x="0" y="176"/>
                <a:ext cx="6240" cy="0"/>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3" name="Line 325"/>
              <p:cNvSpPr>
                <a:spLocks noChangeShapeType="1"/>
              </p:cNvSpPr>
              <p:nvPr userDrawn="1"/>
            </p:nvSpPr>
            <p:spPr bwMode="auto">
              <a:xfrm flipH="1">
                <a:off x="0" y="348"/>
                <a:ext cx="6240" cy="0"/>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4" name="Line 326"/>
              <p:cNvSpPr>
                <a:spLocks noChangeShapeType="1"/>
              </p:cNvSpPr>
              <p:nvPr userDrawn="1"/>
            </p:nvSpPr>
            <p:spPr bwMode="auto">
              <a:xfrm>
                <a:off x="5132" y="4"/>
                <a:ext cx="0" cy="472"/>
              </a:xfrm>
              <a:prstGeom prst="line">
                <a:avLst/>
              </a:prstGeom>
              <a:noFill/>
              <a:ln w="6350">
                <a:noFill/>
                <a:prstDash val="dash"/>
                <a:round/>
                <a:headEnd/>
                <a:tailEnd/>
              </a:ln>
            </p:spPr>
            <p:txBody>
              <a:bodyPr lIns="0" tIns="0" rIns="0" bIns="0">
                <a:spAutoFit/>
              </a:bodyPr>
              <a:lstStyle/>
              <a:p>
                <a:endParaRPr lang="zh-CN" altLang="en-US" sz="1300" b="1">
                  <a:solidFill>
                    <a:srgbClr val="000000"/>
                  </a:solidFill>
                </a:endParaRPr>
              </a:p>
            </p:txBody>
          </p:sp>
          <p:sp>
            <p:nvSpPr>
              <p:cNvPr id="15" name="Line 336"/>
              <p:cNvSpPr>
                <a:spLocks noChangeShapeType="1"/>
              </p:cNvSpPr>
              <p:nvPr userDrawn="1"/>
            </p:nvSpPr>
            <p:spPr bwMode="auto">
              <a:xfrm>
                <a:off x="849" y="0"/>
                <a:ext cx="0" cy="478"/>
              </a:xfrm>
              <a:prstGeom prst="line">
                <a:avLst/>
              </a:prstGeom>
              <a:noFill/>
              <a:ln w="6350">
                <a:noFill/>
                <a:prstDash val="dash"/>
                <a:round/>
                <a:headEnd/>
                <a:tailEnd/>
              </a:ln>
            </p:spPr>
            <p:txBody>
              <a:bodyPr lIns="0" tIns="0" rIns="0" bIns="0" anchor="ctr">
                <a:spAutoFit/>
              </a:bodyPr>
              <a:lstStyle/>
              <a:p>
                <a:endParaRPr lang="zh-CN" altLang="en-US" sz="1300" b="1">
                  <a:solidFill>
                    <a:srgbClr val="000000"/>
                  </a:solidFill>
                </a:endParaRPr>
              </a:p>
            </p:txBody>
          </p:sp>
        </p:grpSp>
      </p:grpSp>
      <p:sp>
        <p:nvSpPr>
          <p:cNvPr id="16" name="Line 281"/>
          <p:cNvSpPr>
            <a:spLocks noChangeShapeType="1"/>
          </p:cNvSpPr>
          <p:nvPr/>
        </p:nvSpPr>
        <p:spPr bwMode="auto">
          <a:xfrm>
            <a:off x="0" y="762000"/>
            <a:ext cx="9144000" cy="0"/>
          </a:xfrm>
          <a:prstGeom prst="line">
            <a:avLst/>
          </a:prstGeom>
          <a:noFill/>
          <a:ln w="9525">
            <a:solidFill>
              <a:srgbClr val="172F37"/>
            </a:solidFill>
            <a:round/>
            <a:headEnd/>
            <a:tailEnd/>
          </a:ln>
        </p:spPr>
        <p:txBody>
          <a:bodyPr wrap="none" lIns="0" tIns="0" rIns="0" bIns="0" anchor="ctr"/>
          <a:lstStyle/>
          <a:p>
            <a:endParaRPr lang="zh-CN" altLang="en-US" sz="1300" b="1">
              <a:solidFill>
                <a:srgbClr val="000000"/>
              </a:solidFill>
            </a:endParaRPr>
          </a:p>
        </p:txBody>
      </p:sp>
      <p:pic>
        <p:nvPicPr>
          <p:cNvPr id="17" name="Picture 1" descr="D:\heyw\PPT制作相关\地理所图标\attach_view2.jpg"/>
          <p:cNvPicPr>
            <a:picLocks noChangeAspect="1" noChangeArrowheads="1"/>
          </p:cNvPicPr>
          <p:nvPr userDrawn="1"/>
        </p:nvPicPr>
        <p:blipFill>
          <a:blip r:embed="rId2" cstate="print"/>
          <a:srcRect/>
          <a:stretch>
            <a:fillRect/>
          </a:stretch>
        </p:blipFill>
        <p:spPr bwMode="auto">
          <a:xfrm>
            <a:off x="8483112" y="6132513"/>
            <a:ext cx="455734" cy="677862"/>
          </a:xfrm>
          <a:prstGeom prst="rect">
            <a:avLst/>
          </a:prstGeom>
          <a:noFill/>
          <a:ln w="9525">
            <a:noFill/>
            <a:miter lim="800000"/>
            <a:headEnd/>
            <a:tailEnd/>
          </a:ln>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8080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8080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F1394-6721-4A8F-ACB4-2C0CFCFB4F9A}" type="slidenum">
              <a:rPr lang="en-US" altLang="zh-CN">
                <a:solidFill>
                  <a:srgbClr val="080808"/>
                </a:solidFill>
              </a:rPr>
              <a:pPr>
                <a:defRPr/>
              </a:pPr>
              <a:t>‹#›</a:t>
            </a:fld>
            <a:endParaRPr lang="en-US" altLang="zh-CN">
              <a:solidFill>
                <a:srgbClr val="080808"/>
              </a:solidFill>
            </a:endParaRPr>
          </a:p>
        </p:txBody>
      </p:sp>
    </p:spTree>
    <p:extLst>
      <p:ext uri="{BB962C8B-B14F-4D97-AF65-F5344CB8AC3E}">
        <p14:creationId xmlns:p14="http://schemas.microsoft.com/office/powerpoint/2010/main" val="782637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8080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8080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F1394-6721-4A8F-ACB4-2C0CFCFB4F9A}" type="slidenum">
              <a:rPr lang="en-US" altLang="zh-CN">
                <a:solidFill>
                  <a:srgbClr val="080808"/>
                </a:solidFill>
              </a:rPr>
              <a:pPr>
                <a:defRPr/>
              </a:pPr>
              <a:t>‹#›</a:t>
            </a:fld>
            <a:endParaRPr lang="en-US" altLang="zh-CN">
              <a:solidFill>
                <a:srgbClr val="080808"/>
              </a:solidFill>
            </a:endParaRPr>
          </a:p>
        </p:txBody>
      </p:sp>
    </p:spTree>
    <p:extLst>
      <p:ext uri="{BB962C8B-B14F-4D97-AF65-F5344CB8AC3E}">
        <p14:creationId xmlns:p14="http://schemas.microsoft.com/office/powerpoint/2010/main" val="78263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8080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8080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F1394-6721-4A8F-ACB4-2C0CFCFB4F9A}" type="slidenum">
              <a:rPr lang="en-US" altLang="zh-CN">
                <a:solidFill>
                  <a:srgbClr val="080808"/>
                </a:solidFill>
              </a:rPr>
              <a:pPr>
                <a:defRPr/>
              </a:pPr>
              <a:t>‹#›</a:t>
            </a:fld>
            <a:endParaRPr lang="en-US" altLang="zh-CN">
              <a:solidFill>
                <a:srgbClr val="080808"/>
              </a:solidFill>
            </a:endParaRPr>
          </a:p>
        </p:txBody>
      </p:sp>
    </p:spTree>
    <p:extLst>
      <p:ext uri="{BB962C8B-B14F-4D97-AF65-F5344CB8AC3E}">
        <p14:creationId xmlns:p14="http://schemas.microsoft.com/office/powerpoint/2010/main" val="782637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0210E05-B215-4A90-AA70-52071355B05C}" type="datetime1">
              <a:rPr lang="zh-CN" altLang="en-US"/>
              <a:pPr>
                <a:defRPr/>
              </a:pPr>
              <a:t>2015/12/1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B47E115-6894-4B24-AC7F-CF5C6E27AC94}" type="slidenum">
              <a:rPr lang="zh-CN"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L 形 3"/>
          <p:cNvSpPr/>
          <p:nvPr/>
        </p:nvSpPr>
        <p:spPr>
          <a:xfrm>
            <a:off x="107950" y="71438"/>
            <a:ext cx="8929688" cy="714375"/>
          </a:xfrm>
          <a:prstGeom prst="corner">
            <a:avLst>
              <a:gd name="adj1" fmla="val 3592"/>
              <a:gd name="adj2" fmla="val 4285"/>
            </a:avLst>
          </a:prstGeom>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 name="TextBox 7"/>
          <p:cNvSpPr txBox="1">
            <a:spLocks noChangeArrowheads="1"/>
          </p:cNvSpPr>
          <p:nvPr/>
        </p:nvSpPr>
        <p:spPr bwMode="auto">
          <a:xfrm>
            <a:off x="8434388" y="65246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auto" hangingPunct="1">
              <a:spcBef>
                <a:spcPts val="0"/>
              </a:spcBef>
              <a:spcAft>
                <a:spcPts val="0"/>
              </a:spcAft>
              <a:defRPr/>
            </a:pPr>
            <a:fld id="{3E16D5DB-020D-4A9C-A8C6-6E099A4C9053}" type="slidenum">
              <a:rPr lang="zh-CN" altLang="en-US" sz="1600" smtClean="0">
                <a:solidFill>
                  <a:prstClr val="black"/>
                </a:solidFill>
                <a:latin typeface="华文新魏" pitchFamily="2" charset="-122"/>
                <a:ea typeface="华文新魏" pitchFamily="2" charset="-122"/>
              </a:rPr>
              <a:pPr algn="r" eaLnBrk="1" fontAlgn="auto" hangingPunct="1">
                <a:spcBef>
                  <a:spcPts val="0"/>
                </a:spcBef>
                <a:spcAft>
                  <a:spcPts val="0"/>
                </a:spcAft>
                <a:defRPr/>
              </a:pPr>
              <a:t>‹#›</a:t>
            </a:fld>
            <a:endParaRPr lang="en-US" altLang="zh-CN" sz="1600" dirty="0" smtClean="0">
              <a:solidFill>
                <a:prstClr val="black"/>
              </a:solidFill>
              <a:latin typeface="华文新魏" pitchFamily="2" charset="-122"/>
              <a:ea typeface="华文新魏" pitchFamily="2" charset="-122"/>
            </a:endParaRPr>
          </a:p>
        </p:txBody>
      </p:sp>
      <p:sp>
        <p:nvSpPr>
          <p:cNvPr id="2" name="标题 1"/>
          <p:cNvSpPr>
            <a:spLocks noGrp="1"/>
          </p:cNvSpPr>
          <p:nvPr>
            <p:ph type="title"/>
          </p:nvPr>
        </p:nvSpPr>
        <p:spPr>
          <a:xfrm>
            <a:off x="389078" y="122356"/>
            <a:ext cx="8215370" cy="714356"/>
          </a:xfrm>
        </p:spPr>
        <p:txBody>
          <a:bodyPr/>
          <a:lstStyle>
            <a:lvl1pPr algn="l">
              <a:buFont typeface="Wingdings" pitchFamily="2" charset="2"/>
              <a:buNone/>
              <a:defRPr sz="32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9" name="日期占位符 8"/>
          <p:cNvSpPr>
            <a:spLocks noGrp="1"/>
          </p:cNvSpPr>
          <p:nvPr>
            <p:ph type="dt" sz="half" idx="10"/>
          </p:nvPr>
        </p:nvSpPr>
        <p:spPr>
          <a:xfrm>
            <a:off x="107950" y="6487017"/>
            <a:ext cx="2133600" cy="365125"/>
          </a:xfrm>
        </p:spPr>
        <p:txBody>
          <a:bodyPr/>
          <a:lstStyle>
            <a:lvl1pPr>
              <a:defRPr sz="1600">
                <a:latin typeface="华文新魏" pitchFamily="2" charset="-122"/>
                <a:ea typeface="华文新魏" pitchFamily="2" charset="-122"/>
                <a:cs typeface="Times New Roman" pitchFamily="18" charset="0"/>
              </a:defRPr>
            </a:lvl1pPr>
          </a:lstStyle>
          <a:p>
            <a:pPr>
              <a:defRPr/>
            </a:pPr>
            <a:fld id="{ACCF43D2-8F11-44C5-8425-C5320456E054}" type="datetime1">
              <a:rPr lang="zh-CN" altLang="en-US" smtClean="0">
                <a:solidFill>
                  <a:prstClr val="black">
                    <a:tint val="75000"/>
                  </a:prstClr>
                </a:solidFill>
              </a:rPr>
              <a:pPr>
                <a:defRPr/>
              </a:pPr>
              <a:t>2015/12/1</a:t>
            </a:fld>
            <a:endParaRPr lang="zh-CN" altLang="en-US">
              <a:solidFill>
                <a:prstClr val="black">
                  <a:tint val="75000"/>
                </a:prstClr>
              </a:solidFill>
            </a:endParaRPr>
          </a:p>
        </p:txBody>
      </p:sp>
    </p:spTree>
    <p:extLst>
      <p:ext uri="{BB962C8B-B14F-4D97-AF65-F5344CB8AC3E}">
        <p14:creationId xmlns:p14="http://schemas.microsoft.com/office/powerpoint/2010/main" val="1659721923"/>
      </p:ext>
    </p:extLst>
  </p:cSld>
  <p:clrMapOvr>
    <a:masterClrMapping/>
  </p:clrMapOvr>
  <p:transition>
    <p:fade/>
  </p:transition>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0F27FC98-DB04-458C-B4B7-88BB85389EE9}" type="datetime1">
              <a:rPr lang="zh-CN" altLang="en-US"/>
              <a:pPr>
                <a:defRPr/>
              </a:pPr>
              <a:t>2015/12/1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B34E584-9FB8-4CFC-AB2A-F7DDEFC30799}"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C4D3FD78-9310-451E-909C-CB968DA90186}" type="datetime1">
              <a:rPr lang="zh-CN" altLang="en-US"/>
              <a:pPr>
                <a:defRPr/>
              </a:pPr>
              <a:t>2015/12/1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453EA67-A44D-4ABB-95A6-099B62E73C8B}"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626A650-CD0A-44A6-85CA-C8B553703615}" type="datetime1">
              <a:rPr lang="zh-CN" altLang="en-US"/>
              <a:pPr>
                <a:defRPr/>
              </a:pPr>
              <a:t>2015/12/1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B26683D-16B1-4E87-8E1D-05CFB5F822B4}"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36511" y="-26988"/>
            <a:ext cx="9180513" cy="6884988"/>
          </a:xfrm>
          <a:prstGeom prst="rect">
            <a:avLst/>
          </a:prstGeom>
          <a:solidFill>
            <a:schemeClr val="bg1">
              <a:alpha val="92000"/>
            </a:schemeClr>
          </a:solidFill>
          <a:ln>
            <a:noFill/>
          </a:ln>
        </p:spPr>
        <p:txBody>
          <a:bodyPr wrap="none" lIns="90000" tIns="46800" rIns="90000" bIns="46800" anchor="ctr"/>
          <a:lstStyle/>
          <a:p>
            <a:pPr fontAlgn="auto">
              <a:spcBef>
                <a:spcPts val="0"/>
              </a:spcBef>
              <a:spcAft>
                <a:spcPts val="0"/>
              </a:spcAft>
              <a:defRPr/>
            </a:pPr>
            <a:endParaRPr lang="de-DE">
              <a:latin typeface="+mn-lt"/>
              <a:ea typeface="+mn-ea"/>
            </a:endParaRPr>
          </a:p>
        </p:txBody>
      </p:sp>
      <p:sp>
        <p:nvSpPr>
          <p:cNvPr id="3" name="日期占位符 1"/>
          <p:cNvSpPr>
            <a:spLocks noGrp="1"/>
          </p:cNvSpPr>
          <p:nvPr>
            <p:ph type="dt" sz="half" idx="10"/>
          </p:nvPr>
        </p:nvSpPr>
        <p:spPr/>
        <p:txBody>
          <a:bodyPr/>
          <a:lstStyle>
            <a:lvl1pPr>
              <a:defRPr/>
            </a:lvl1pPr>
          </a:lstStyle>
          <a:p>
            <a:pPr>
              <a:defRPr/>
            </a:pPr>
            <a:fld id="{B2105484-B3C1-4EF9-A04A-6CDD65376220}" type="datetime1">
              <a:rPr lang="zh-CN" altLang="en-US"/>
              <a:pPr>
                <a:defRPr/>
              </a:pPr>
              <a:t>2015/12/1</a:t>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a:lvl1pPr>
          </a:lstStyle>
          <a:p>
            <a:pPr>
              <a:defRPr/>
            </a:pPr>
            <a:fld id="{EDC63B1C-7271-455B-88AE-0EC2946624A0}"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DA4584A-9ED7-4185-9DE7-51C28CA691E0}" type="datetime1">
              <a:rPr lang="zh-CN" altLang="en-US"/>
              <a:pPr>
                <a:defRPr/>
              </a:pPr>
              <a:t>2015/12/1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AF252A1-8F39-4A5C-AEB6-0629CE054FE9}"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39B6D44-EDAB-4F77-AC03-50973968339B}" type="datetime1">
              <a:rPr lang="zh-CN" altLang="en-US"/>
              <a:pPr>
                <a:defRPr/>
              </a:pPr>
              <a:t>2015/12/1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54EB6A0-898D-4B38-BFA8-C94486FD56C1}"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9219" name="文本占位符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4B8D978-AE6C-446A-A12B-192D92DCA7E0}" type="datetime1">
              <a:rPr lang="zh-CN" altLang="en-US"/>
              <a:pPr>
                <a:defRPr/>
              </a:pPr>
              <a:t>2015/12/1</a:t>
            </a:fld>
            <a:endParaRPr lang="zh-CN" altLang="en-US"/>
          </a:p>
        </p:txBody>
      </p:sp>
      <p:sp>
        <p:nvSpPr>
          <p:cNvPr id="5" name="页脚占位符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78A9436C-09AC-4969-8C4F-D5DCB687AD5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6" r:id="rId7"/>
    <p:sldLayoutId id="2147484772" r:id="rId8"/>
    <p:sldLayoutId id="2147484773" r:id="rId9"/>
    <p:sldLayoutId id="2147484774" r:id="rId10"/>
    <p:sldLayoutId id="214748477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6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6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67"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6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7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7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43"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宋体" pitchFamily="2" charset="-122"/>
              </a:defRPr>
            </a:lvl1pPr>
          </a:lstStyle>
          <a:p>
            <a:pPr>
              <a:defRPr/>
            </a:pPr>
            <a:endParaRPr lang="en-US" altLang="zh-CN"/>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宋体" pitchFamily="2" charset="-122"/>
              </a:defRPr>
            </a:lvl1pPr>
          </a:lstStyle>
          <a:p>
            <a:pPr>
              <a:defRPr/>
            </a:pPr>
            <a:endParaRPr lang="en-US" altLang="zh-CN"/>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宋体" pitchFamily="2" charset="-122"/>
              </a:defRPr>
            </a:lvl1pPr>
          </a:lstStyle>
          <a:p>
            <a:pPr>
              <a:defRPr/>
            </a:pPr>
            <a:fld id="{A57E78A7-2F9F-44E4-9653-CCD508DB0166}" type="slidenum">
              <a:rPr lang="en-US" altLang="zh-CN"/>
              <a:pPr>
                <a:defRPr/>
              </a:pPr>
              <a:t>‹#›</a:t>
            </a:fld>
            <a:endParaRPr lang="en-US" altLang="zh-CN"/>
          </a:p>
        </p:txBody>
      </p:sp>
      <p:pic>
        <p:nvPicPr>
          <p:cNvPr id="10247" name="Picture 7" descr="PPT背景6"/>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79"/>
          <p:cNvSpPr>
            <a:spLocks noChangeShapeType="1"/>
          </p:cNvSpPr>
          <p:nvPr/>
        </p:nvSpPr>
        <p:spPr bwMode="auto">
          <a:xfrm>
            <a:off x="8578362" y="-6350"/>
            <a:ext cx="0" cy="7073900"/>
          </a:xfrm>
          <a:prstGeom prst="line">
            <a:avLst/>
          </a:prstGeom>
          <a:noFill/>
          <a:ln w="19050">
            <a:noFill/>
            <a:prstDash val="sysDot"/>
            <a:round/>
            <a:headEnd/>
            <a:tailEnd/>
          </a:ln>
        </p:spPr>
        <p:txBody>
          <a:bodyPr wrap="none" anchor="ctr"/>
          <a:lstStyle/>
          <a:p>
            <a:endParaRPr lang="zh-CN" altLang="en-US" sz="1300" b="1">
              <a:solidFill>
                <a:srgbClr val="000000"/>
              </a:solidFill>
            </a:endParaRPr>
          </a:p>
        </p:txBody>
      </p:sp>
      <p:sp>
        <p:nvSpPr>
          <p:cNvPr id="1027" name="Line 137"/>
          <p:cNvSpPr>
            <a:spLocks noChangeShapeType="1"/>
          </p:cNvSpPr>
          <p:nvPr/>
        </p:nvSpPr>
        <p:spPr bwMode="auto">
          <a:xfrm>
            <a:off x="0" y="762000"/>
            <a:ext cx="9144000" cy="0"/>
          </a:xfrm>
          <a:prstGeom prst="line">
            <a:avLst/>
          </a:prstGeom>
          <a:noFill/>
          <a:ln w="9525">
            <a:solidFill>
              <a:srgbClr val="172F37"/>
            </a:solidFill>
            <a:round/>
            <a:headEnd/>
            <a:tailEnd/>
          </a:ln>
        </p:spPr>
        <p:txBody>
          <a:bodyPr wrap="none" lIns="0" tIns="0" rIns="0" bIns="0" anchor="ctr"/>
          <a:lstStyle/>
          <a:p>
            <a:endParaRPr lang="zh-CN" altLang="en-US" sz="1300" b="1">
              <a:solidFill>
                <a:srgbClr val="000000"/>
              </a:solidFill>
            </a:endParaRPr>
          </a:p>
        </p:txBody>
      </p:sp>
    </p:spTree>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 id="2147484789" r:id="rId12"/>
    <p:sldLayoutId id="2147484790" r:id="rId13"/>
    <p:sldLayoutId id="2147484791" r:id="rId14"/>
  </p:sldLayoutIdLst>
  <p:transition>
    <p:fade/>
  </p:transition>
  <p:timing>
    <p:tnLst>
      <p:par>
        <p:cTn id="1" dur="indefinite" restart="never" nodeType="tmRoot"/>
      </p:par>
    </p:tnLst>
  </p:timing>
  <p:hf hdr="0" dt="0"/>
  <p:txStyles>
    <p:titleStyle>
      <a:lvl1pPr algn="l" rtl="0" eaLnBrk="0" fontAlgn="base" hangingPunct="0">
        <a:lnSpc>
          <a:spcPct val="93000"/>
        </a:lnSpc>
        <a:spcBef>
          <a:spcPct val="0"/>
        </a:spcBef>
        <a:spcAft>
          <a:spcPct val="0"/>
        </a:spcAft>
        <a:defRPr kumimoji="1" sz="2100" b="1">
          <a:solidFill>
            <a:srgbClr val="000000"/>
          </a:solidFill>
          <a:latin typeface="+mj-lt"/>
          <a:ea typeface="+mj-ea"/>
          <a:cs typeface="+mj-cs"/>
        </a:defRPr>
      </a:lvl1pPr>
      <a:lvl2pPr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2pPr>
      <a:lvl3pPr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3pPr>
      <a:lvl4pPr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4pPr>
      <a:lvl5pPr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5pPr>
      <a:lvl6pPr marL="457200"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6pPr>
      <a:lvl7pPr marL="914400"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7pPr>
      <a:lvl8pPr marL="1371600"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8pPr>
      <a:lvl9pPr marL="1828800" algn="l" rtl="0" eaLnBrk="0" fontAlgn="base" hangingPunct="0">
        <a:lnSpc>
          <a:spcPct val="93000"/>
        </a:lnSpc>
        <a:spcBef>
          <a:spcPct val="0"/>
        </a:spcBef>
        <a:spcAft>
          <a:spcPct val="0"/>
        </a:spcAft>
        <a:defRPr kumimoji="1" sz="2100" b="1">
          <a:solidFill>
            <a:srgbClr val="000000"/>
          </a:solidFill>
          <a:latin typeface="Arial" charset="0"/>
          <a:ea typeface="宋体" pitchFamily="2" charset="-122"/>
        </a:defRPr>
      </a:lvl9pPr>
    </p:titleStyle>
    <p:bodyStyle>
      <a:lvl1pPr marL="342900" indent="-342900" algn="l" defTabSz="330200" rtl="0" eaLnBrk="0" fontAlgn="base" hangingPunct="0">
        <a:spcBef>
          <a:spcPct val="0"/>
        </a:spcBef>
        <a:spcAft>
          <a:spcPct val="0"/>
        </a:spcAft>
        <a:buChar char="•"/>
        <a:defRPr kumimoji="1" sz="1700" b="1">
          <a:solidFill>
            <a:srgbClr val="000000"/>
          </a:solidFill>
          <a:latin typeface="+mn-lt"/>
          <a:ea typeface="+mn-ea"/>
          <a:cs typeface="+mn-cs"/>
        </a:defRPr>
      </a:lvl1pPr>
      <a:lvl2pPr marL="392113" indent="-390525" algn="l" defTabSz="330200" rtl="0" eaLnBrk="0" fontAlgn="base" hangingPunct="0">
        <a:spcBef>
          <a:spcPct val="0"/>
        </a:spcBef>
        <a:spcAft>
          <a:spcPct val="0"/>
        </a:spcAft>
        <a:buChar char="•"/>
        <a:defRPr kumimoji="1" sz="1700">
          <a:solidFill>
            <a:srgbClr val="000000"/>
          </a:solidFill>
          <a:latin typeface="+mn-lt"/>
          <a:ea typeface="+mn-ea"/>
        </a:defRPr>
      </a:lvl2pPr>
      <a:lvl3pPr marL="835025" indent="-441325" algn="l" defTabSz="330200" rtl="0" eaLnBrk="0" fontAlgn="base" hangingPunct="0">
        <a:spcBef>
          <a:spcPct val="0"/>
        </a:spcBef>
        <a:spcAft>
          <a:spcPct val="0"/>
        </a:spcAft>
        <a:buChar char="–"/>
        <a:defRPr kumimoji="1" sz="1700">
          <a:solidFill>
            <a:srgbClr val="000000"/>
          </a:solidFill>
          <a:latin typeface="+mn-lt"/>
          <a:ea typeface="+mn-ea"/>
        </a:defRPr>
      </a:lvl3pPr>
      <a:lvl4pPr marL="1239838" indent="-403225" algn="l" defTabSz="330200" rtl="0" eaLnBrk="0" fontAlgn="base" hangingPunct="0">
        <a:spcBef>
          <a:spcPct val="0"/>
        </a:spcBef>
        <a:spcAft>
          <a:spcPct val="0"/>
        </a:spcAft>
        <a:buChar char="-"/>
        <a:defRPr kumimoji="1" sz="1700">
          <a:solidFill>
            <a:srgbClr val="000000"/>
          </a:solidFill>
          <a:latin typeface="+mn-lt"/>
          <a:ea typeface="+mn-ea"/>
        </a:defRPr>
      </a:lvl4pPr>
      <a:lvl5pPr marL="2624138" indent="4763" algn="ctr" defTabSz="330200" rtl="0" eaLnBrk="0" fontAlgn="base" hangingPunct="0">
        <a:lnSpc>
          <a:spcPts val="1600"/>
        </a:lnSpc>
        <a:spcBef>
          <a:spcPct val="0"/>
        </a:spcBef>
        <a:spcAft>
          <a:spcPct val="0"/>
        </a:spcAft>
        <a:buChar char="»"/>
        <a:defRPr kumimoji="1" sz="1400" b="1">
          <a:solidFill>
            <a:srgbClr val="000000"/>
          </a:solidFill>
          <a:latin typeface="+mn-lt"/>
          <a:ea typeface="+mn-ea"/>
        </a:defRPr>
      </a:lvl5pPr>
      <a:lvl6pPr marL="3081338" indent="4763" algn="ctr" defTabSz="330200" rtl="0" eaLnBrk="0" fontAlgn="base" hangingPunct="0">
        <a:lnSpc>
          <a:spcPts val="1600"/>
        </a:lnSpc>
        <a:spcBef>
          <a:spcPct val="0"/>
        </a:spcBef>
        <a:spcAft>
          <a:spcPct val="0"/>
        </a:spcAft>
        <a:defRPr kumimoji="1" sz="1400" b="1">
          <a:solidFill>
            <a:srgbClr val="000000"/>
          </a:solidFill>
          <a:latin typeface="+mn-lt"/>
          <a:ea typeface="+mn-ea"/>
        </a:defRPr>
      </a:lvl6pPr>
      <a:lvl7pPr marL="3538538" indent="4763" algn="ctr" defTabSz="330200" rtl="0" eaLnBrk="0" fontAlgn="base" hangingPunct="0">
        <a:lnSpc>
          <a:spcPts val="1600"/>
        </a:lnSpc>
        <a:spcBef>
          <a:spcPct val="0"/>
        </a:spcBef>
        <a:spcAft>
          <a:spcPct val="0"/>
        </a:spcAft>
        <a:defRPr kumimoji="1" sz="1400" b="1">
          <a:solidFill>
            <a:srgbClr val="000000"/>
          </a:solidFill>
          <a:latin typeface="+mn-lt"/>
          <a:ea typeface="+mn-ea"/>
        </a:defRPr>
      </a:lvl7pPr>
      <a:lvl8pPr marL="3995738" indent="4763" algn="ctr" defTabSz="330200" rtl="0" eaLnBrk="0" fontAlgn="base" hangingPunct="0">
        <a:lnSpc>
          <a:spcPts val="1600"/>
        </a:lnSpc>
        <a:spcBef>
          <a:spcPct val="0"/>
        </a:spcBef>
        <a:spcAft>
          <a:spcPct val="0"/>
        </a:spcAft>
        <a:defRPr kumimoji="1" sz="1400" b="1">
          <a:solidFill>
            <a:srgbClr val="000000"/>
          </a:solidFill>
          <a:latin typeface="+mn-lt"/>
          <a:ea typeface="+mn-ea"/>
        </a:defRPr>
      </a:lvl8pPr>
      <a:lvl9pPr marL="4452938" indent="4763" algn="ctr" defTabSz="330200" rtl="0" eaLnBrk="0" fontAlgn="base" hangingPunct="0">
        <a:lnSpc>
          <a:spcPts val="1600"/>
        </a:lnSpc>
        <a:spcBef>
          <a:spcPct val="0"/>
        </a:spcBef>
        <a:spcAft>
          <a:spcPct val="0"/>
        </a:spcAft>
        <a:defRPr kumimoji="1" sz="1400" b="1">
          <a:solidFill>
            <a:srgbClr val="000000"/>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Rot="1" noChangeArrowheads="1"/>
          </p:cNvSpPr>
          <p:nvPr>
            <p:ph type="body" idx="1"/>
          </p:nvPr>
        </p:nvSpPr>
        <p:spPr bwMode="auto">
          <a:xfrm>
            <a:off x="301625" y="1600200"/>
            <a:ext cx="85407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0116"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CN">
              <a:solidFill>
                <a:srgbClr val="080808"/>
              </a:solidFill>
            </a:endParaRPr>
          </a:p>
        </p:txBody>
      </p:sp>
      <p:sp>
        <p:nvSpPr>
          <p:cNvPr id="90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CN">
              <a:solidFill>
                <a:srgbClr val="080808"/>
              </a:solidFill>
            </a:endParaRPr>
          </a:p>
        </p:txBody>
      </p:sp>
      <p:sp>
        <p:nvSpPr>
          <p:cNvPr id="90118"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200F7D-8EBD-4017-B03E-68A227004506}" type="slidenum">
              <a:rPr lang="en-US" altLang="zh-CN">
                <a:solidFill>
                  <a:srgbClr val="080808"/>
                </a:solidFill>
              </a:rPr>
              <a:pPr>
                <a:defRPr/>
              </a:pPr>
              <a:t>‹#›</a:t>
            </a:fld>
            <a:endParaRPr lang="en-US" altLang="zh-CN">
              <a:solidFill>
                <a:srgbClr val="080808"/>
              </a:solidFill>
            </a:endParaRPr>
          </a:p>
        </p:txBody>
      </p:sp>
    </p:spTree>
  </p:cSld>
  <p:clrMap bg1="lt1" tx1="dk1" bg2="lt2" tx2="dk2" accent1="accent1" accent2="accent2" accent3="accent3" accent4="accent4" accent5="accent5" accent6="accent6" hlink="hlink" folHlink="folHlink"/>
  <p:sldLayoutIdLst>
    <p:sldLayoutId id="214748481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lr>
          <a:schemeClr val="folHlink"/>
        </a:buClr>
        <a:buSzPct val="85000"/>
        <a:buFont typeface="Wingdings 2" pitchFamily="18"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5000"/>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90000"/>
        <a:buFont typeface="Wingdings 2" pitchFamily="18"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90000"/>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Rot="1" noChangeArrowheads="1"/>
          </p:cNvSpPr>
          <p:nvPr>
            <p:ph type="body" idx="1"/>
          </p:nvPr>
        </p:nvSpPr>
        <p:spPr bwMode="auto">
          <a:xfrm>
            <a:off x="301625" y="1600200"/>
            <a:ext cx="85407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0116"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CN">
              <a:solidFill>
                <a:srgbClr val="080808"/>
              </a:solidFill>
            </a:endParaRPr>
          </a:p>
        </p:txBody>
      </p:sp>
      <p:sp>
        <p:nvSpPr>
          <p:cNvPr id="90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CN">
              <a:solidFill>
                <a:srgbClr val="080808"/>
              </a:solidFill>
            </a:endParaRPr>
          </a:p>
        </p:txBody>
      </p:sp>
      <p:sp>
        <p:nvSpPr>
          <p:cNvPr id="90118"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200F7D-8EBD-4017-B03E-68A227004506}" type="slidenum">
              <a:rPr lang="en-US" altLang="zh-CN">
                <a:solidFill>
                  <a:srgbClr val="080808"/>
                </a:solidFill>
              </a:rPr>
              <a:pPr>
                <a:defRPr/>
              </a:pPr>
              <a:t>‹#›</a:t>
            </a:fld>
            <a:endParaRPr lang="en-US" altLang="zh-CN">
              <a:solidFill>
                <a:srgbClr val="080808"/>
              </a:solidFill>
            </a:endParaRPr>
          </a:p>
        </p:txBody>
      </p:sp>
    </p:spTree>
  </p:cSld>
  <p:clrMap bg1="lt1" tx1="dk1" bg2="lt2" tx2="dk2" accent1="accent1" accent2="accent2" accent3="accent3" accent4="accent4" accent5="accent5" accent6="accent6" hlink="hlink" folHlink="folHlink"/>
  <p:sldLayoutIdLst>
    <p:sldLayoutId id="21474848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lr>
          <a:schemeClr val="folHlink"/>
        </a:buClr>
        <a:buSzPct val="85000"/>
        <a:buFont typeface="Wingdings 2" pitchFamily="18"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5000"/>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90000"/>
        <a:buFont typeface="Wingdings 2" pitchFamily="18"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90000"/>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Rot="1" noChangeArrowheads="1"/>
          </p:cNvSpPr>
          <p:nvPr>
            <p:ph type="body" idx="1"/>
          </p:nvPr>
        </p:nvSpPr>
        <p:spPr bwMode="auto">
          <a:xfrm>
            <a:off x="301625" y="1600200"/>
            <a:ext cx="85407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0116"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CN">
              <a:solidFill>
                <a:srgbClr val="080808"/>
              </a:solidFill>
            </a:endParaRPr>
          </a:p>
        </p:txBody>
      </p:sp>
      <p:sp>
        <p:nvSpPr>
          <p:cNvPr id="90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CN">
              <a:solidFill>
                <a:srgbClr val="080808"/>
              </a:solidFill>
            </a:endParaRPr>
          </a:p>
        </p:txBody>
      </p:sp>
      <p:sp>
        <p:nvSpPr>
          <p:cNvPr id="90118"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200F7D-8EBD-4017-B03E-68A227004506}" type="slidenum">
              <a:rPr lang="en-US" altLang="zh-CN">
                <a:solidFill>
                  <a:srgbClr val="080808"/>
                </a:solidFill>
              </a:rPr>
              <a:pPr>
                <a:defRPr/>
              </a:pPr>
              <a:t>‹#›</a:t>
            </a:fld>
            <a:endParaRPr lang="en-US" altLang="zh-CN">
              <a:solidFill>
                <a:srgbClr val="080808"/>
              </a:solidFill>
            </a:endParaRPr>
          </a:p>
        </p:txBody>
      </p:sp>
    </p:spTree>
  </p:cSld>
  <p:clrMap bg1="lt1" tx1="dk1" bg2="lt2" tx2="dk2" accent1="accent1" accent2="accent2" accent3="accent3" accent4="accent4" accent5="accent5" accent6="accent6" hlink="hlink" folHlink="folHlink"/>
  <p:sldLayoutIdLst>
    <p:sldLayoutId id="21474848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lr>
          <a:schemeClr val="folHlink"/>
        </a:buClr>
        <a:buSzPct val="85000"/>
        <a:buFont typeface="Wingdings 2" pitchFamily="18"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5000"/>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90000"/>
        <a:buFont typeface="Wingdings 2" pitchFamily="18"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90000"/>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5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57"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8FD45DA-6CE1-4C57-849E-16704CFA4A32}" type="datetimeFigureOut">
              <a:rPr lang="zh-CN" altLang="en-US" smtClean="0">
                <a:solidFill>
                  <a:prstClr val="black">
                    <a:tint val="75000"/>
                  </a:prstClr>
                </a:solidFill>
                <a:latin typeface="Calibri"/>
                <a:ea typeface="宋体"/>
              </a:rPr>
              <a:pPr fontAlgn="auto">
                <a:spcBef>
                  <a:spcPts val="0"/>
                </a:spcBef>
                <a:spcAft>
                  <a:spcPts val="0"/>
                </a:spcAft>
              </a:pPr>
              <a:t>2015/12/1</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293681-9DA3-4439-B892-8F06E2F454AD}"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03330059"/>
      </p:ext>
    </p:extLst>
  </p:cSld>
  <p:clrMap bg1="lt1" tx1="dk1" bg2="lt2" tx2="dk2" accent1="accent1" accent2="accent2" accent3="accent3" accent4="accent4" accent5="accent5" accent6="accent6" hlink="hlink" folHlink="folHlink"/>
  <p:sldLayoutIdLst>
    <p:sldLayoutId id="214748485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baike.baidu.com/view/1659339.htm"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hk/url?sa=i&amp;rct=j&amp;q=&amp;esrc=s&amp;source=images&amp;cd=&amp;cad=rja&amp;uact=8&amp;docid=oENPuNGDqXqWAM&amp;tbnid=rSw104KMyJrT6M:&amp;ved=0CAUQjRw&amp;url=http://www.hssyxx.com/zhsj/kexue-2/zutiweb/zu20/003-1.htm&amp;ei=UMtUU9KLIJGdiAeq44DYBA&amp;psig=AFQjCNGhlSiIXwc9IPEgyjddAsk5bCiDyA&amp;ust=1398152259318405" TargetMode="External"/><Relationship Id="rId2" Type="http://schemas.openxmlformats.org/officeDocument/2006/relationships/hyperlink" Target="http://www.google.com.hk/url?sa=i&amp;rct=j&amp;q=&amp;esrc=s&amp;source=images&amp;cd=&amp;cad=rja&amp;uact=8&amp;docid=SLmmqRnweomMaM&amp;tbnid=fgdT9LWT2LpB2M:&amp;ved=0CAUQjRw&amp;url=http://www.webjx.com/web/xindejiqiao-21259.html&amp;ei=38pUU72tBdKbiQeR_oCABw&amp;psig=AFQjCNGhlSiIXwc9IPEgyjddAsk5bCiDyA&amp;ust=1398152259318405" TargetMode="Externa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hyperlink" Target="http://baike.baidu.com/view/242951.htm" TargetMode="Externa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baike.baidu.com/view/1713840.htm"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personal.umich.edu/~mejn/election/2008/" TargetMode="Externa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baike.baidu.com/view/66652.htm"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hyperlink" Target="http://www.google.com.hk/url?sa=i&amp;rct=j&amp;q=&amp;esrc=s&amp;source=images&amp;cd=&amp;docid=l6tUsgYHaLysoM&amp;tbnid=GmElzfMKo2JuxM:&amp;ved=0CAUQjRw&amp;url=http://res.bigc.edu.cn/gudaiyinshuaziyuanku/html/20090320-1058_5.html&amp;ei=G4xUU7yhA8ejigfY8IDwCg&amp;psig=AFQjCNE-oesy1IiIKUifWni2ZM0YywhbSQ&amp;ust=1398135789041109"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jpeg"/></Relationships>
</file>

<file path=ppt/slides/_rels/slide71.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130.jpe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8.xml"/><Relationship Id="rId4" Type="http://schemas.openxmlformats.org/officeDocument/2006/relationships/image" Target="../media/image135.jpeg"/></Relationships>
</file>

<file path=ppt/slides/_rels/slide7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32.xml"/><Relationship Id="rId4" Type="http://schemas.openxmlformats.org/officeDocument/2006/relationships/image" Target="../media/image140.jpeg"/></Relationships>
</file>

<file path=ppt/slides/_rels/slide7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emf"/></Relationships>
</file>

<file path=ppt/slides/_rels/slide8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63.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8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zh.wikipedia.org/w/index.php?title=%E5%A1%9E%E5%B7%B4%E6%96%AF%E8%92%82%E5%AE%89%C2%B7%E9%97%B5%E6%96%AF%E7%89%B9&amp;action=edit&amp;redlink=1" TargetMode="External"/><Relationship Id="rId2" Type="http://schemas.openxmlformats.org/officeDocument/2006/relationships/hyperlink" Target="http://zh.wikipedia.org/wiki/%E5%B7%B4%E5%A1%9E%E5%B0%94"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763688" y="1624151"/>
            <a:ext cx="5400598" cy="2092881"/>
          </a:xfrm>
          <a:prstGeom prst="rect">
            <a:avLst/>
          </a:prstGeom>
          <a:noFill/>
          <a:ln w="9525">
            <a:noFill/>
            <a:miter lim="800000"/>
            <a:headEnd/>
            <a:tailEnd/>
          </a:ln>
        </p:spPr>
        <p:txBody>
          <a:bodyPr wrap="square">
            <a:spAutoFit/>
          </a:bodyPr>
          <a:lstStyle/>
          <a:p>
            <a:pPr algn="ctr">
              <a:lnSpc>
                <a:spcPts val="7200"/>
              </a:lnSpc>
              <a:spcBef>
                <a:spcPts val="1800"/>
              </a:spcBef>
            </a:pPr>
            <a:r>
              <a:rPr lang="zh-CN" altLang="en-US" sz="8000" b="1" dirty="0" smtClean="0">
                <a:solidFill>
                  <a:srgbClr val="C00000"/>
                </a:solidFill>
                <a:latin typeface="黑体" panose="02010609060101010101" pitchFamily="49" charset="-122"/>
                <a:ea typeface="黑体" panose="02010609060101010101" pitchFamily="49" charset="-122"/>
              </a:rPr>
              <a:t>地图史话</a:t>
            </a:r>
            <a:endParaRPr lang="en-US" altLang="zh-CN" sz="8000" b="1" dirty="0" smtClean="0">
              <a:solidFill>
                <a:srgbClr val="C00000"/>
              </a:solidFill>
              <a:latin typeface="黑体" panose="02010609060101010101" pitchFamily="49" charset="-122"/>
              <a:ea typeface="黑体" panose="02010609060101010101" pitchFamily="49" charset="-122"/>
            </a:endParaRPr>
          </a:p>
          <a:p>
            <a:pPr algn="ctr">
              <a:lnSpc>
                <a:spcPts val="7200"/>
              </a:lnSpc>
              <a:spcBef>
                <a:spcPts val="1800"/>
              </a:spcBef>
            </a:pPr>
            <a:r>
              <a:rPr lang="zh-CN" altLang="en-US" sz="4800" b="1" dirty="0" smtClean="0">
                <a:solidFill>
                  <a:srgbClr val="002060"/>
                </a:solidFill>
                <a:latin typeface="华文中宋" panose="02010600040101010101" pitchFamily="2" charset="-122"/>
                <a:ea typeface="华文中宋" panose="02010600040101010101" pitchFamily="2" charset="-122"/>
              </a:rPr>
              <a:t>大数据时代的地图</a:t>
            </a:r>
            <a:endParaRPr lang="zh-CN" altLang="en-US" sz="4800" b="1" dirty="0">
              <a:solidFill>
                <a:srgbClr val="002060"/>
              </a:solidFill>
              <a:latin typeface="华文中宋" panose="02010600040101010101" pitchFamily="2" charset="-122"/>
              <a:ea typeface="华文中宋" panose="02010600040101010101" pitchFamily="2" charset="-122"/>
            </a:endParaRPr>
          </a:p>
        </p:txBody>
      </p:sp>
      <p:grpSp>
        <p:nvGrpSpPr>
          <p:cNvPr id="10" name="组合 9"/>
          <p:cNvGrpSpPr/>
          <p:nvPr/>
        </p:nvGrpSpPr>
        <p:grpSpPr>
          <a:xfrm>
            <a:off x="-36512" y="4320480"/>
            <a:ext cx="9180514" cy="2564904"/>
            <a:chOff x="-36512" y="4320480"/>
            <a:chExt cx="9180514" cy="2564904"/>
          </a:xfrm>
        </p:grpSpPr>
        <p:sp>
          <p:nvSpPr>
            <p:cNvPr id="8" name="矩形 7"/>
            <p:cNvSpPr/>
            <p:nvPr/>
          </p:nvSpPr>
          <p:spPr>
            <a:xfrm>
              <a:off x="-36512" y="4320480"/>
              <a:ext cx="9180514" cy="2564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TextBox 11"/>
            <p:cNvSpPr txBox="1">
              <a:spLocks noChangeArrowheads="1"/>
            </p:cNvSpPr>
            <p:nvPr/>
          </p:nvSpPr>
          <p:spPr bwMode="auto">
            <a:xfrm>
              <a:off x="2195515" y="4613280"/>
              <a:ext cx="5184775" cy="1865126"/>
            </a:xfrm>
            <a:prstGeom prst="rect">
              <a:avLst/>
            </a:prstGeom>
            <a:noFill/>
            <a:ln w="9525">
              <a:noFill/>
              <a:miter lim="800000"/>
              <a:headEnd/>
              <a:tailEnd/>
            </a:ln>
          </p:spPr>
          <p:txBody>
            <a:bodyPr>
              <a:spAutoFit/>
            </a:bodyPr>
            <a:lstStyle/>
            <a:p>
              <a:pPr>
                <a:lnSpc>
                  <a:spcPct val="120000"/>
                </a:lnSpc>
              </a:pPr>
              <a:r>
                <a:rPr lang="zh-CN" altLang="en-US" sz="2400" b="1" dirty="0">
                  <a:solidFill>
                    <a:schemeClr val="bg1"/>
                  </a:solidFill>
                  <a:latin typeface="华文宋体" pitchFamily="2" charset="-122"/>
                  <a:ea typeface="华文宋体" pitchFamily="2" charset="-122"/>
                </a:rPr>
                <a:t>周成虎</a:t>
              </a:r>
              <a:r>
                <a:rPr lang="zh-CN" altLang="en-US" sz="2400" b="1" dirty="0" smtClean="0">
                  <a:solidFill>
                    <a:schemeClr val="bg1"/>
                  </a:solidFill>
                  <a:latin typeface="华文宋体" pitchFamily="2" charset="-122"/>
                  <a:ea typeface="华文宋体" pitchFamily="2" charset="-122"/>
                </a:rPr>
                <a:t>，中国科学院院士</a:t>
              </a:r>
              <a:endParaRPr lang="en-US" altLang="zh-CN" sz="2400" b="1" dirty="0" smtClean="0">
                <a:solidFill>
                  <a:schemeClr val="bg1"/>
                </a:solidFill>
                <a:latin typeface="华文宋体" pitchFamily="2" charset="-122"/>
                <a:ea typeface="华文宋体" pitchFamily="2" charset="-122"/>
              </a:endParaRPr>
            </a:p>
            <a:p>
              <a:pPr>
                <a:lnSpc>
                  <a:spcPct val="120000"/>
                </a:lnSpc>
              </a:pPr>
              <a:r>
                <a:rPr lang="zh-CN" altLang="en-US" sz="2400" b="1" dirty="0" smtClean="0">
                  <a:solidFill>
                    <a:schemeClr val="bg1"/>
                  </a:solidFill>
                  <a:latin typeface="华文宋体" pitchFamily="2" charset="-122"/>
                  <a:ea typeface="华文宋体" pitchFamily="2" charset="-122"/>
                </a:rPr>
                <a:t>中国科学院地理科学与资源研究所</a:t>
              </a:r>
              <a:endParaRPr lang="en-US" altLang="zh-CN" sz="2400" b="1" dirty="0" smtClean="0">
                <a:solidFill>
                  <a:schemeClr val="bg1"/>
                </a:solidFill>
                <a:latin typeface="华文宋体" pitchFamily="2" charset="-122"/>
                <a:ea typeface="华文宋体" pitchFamily="2" charset="-122"/>
              </a:endParaRPr>
            </a:p>
            <a:p>
              <a:pPr>
                <a:lnSpc>
                  <a:spcPct val="120000"/>
                </a:lnSpc>
              </a:pPr>
              <a:r>
                <a:rPr lang="zh-CN" altLang="en-US" sz="2400" b="1" dirty="0" smtClean="0">
                  <a:solidFill>
                    <a:schemeClr val="bg1"/>
                  </a:solidFill>
                  <a:latin typeface="华文宋体" pitchFamily="2" charset="-122"/>
                  <a:ea typeface="华文宋体" pitchFamily="2" charset="-122"/>
                </a:rPr>
                <a:t>资源</a:t>
              </a:r>
              <a:r>
                <a:rPr lang="zh-CN" altLang="en-US" sz="2400" b="1" dirty="0">
                  <a:solidFill>
                    <a:schemeClr val="bg1"/>
                  </a:solidFill>
                  <a:latin typeface="华文宋体" pitchFamily="2" charset="-122"/>
                  <a:ea typeface="华文宋体" pitchFamily="2" charset="-122"/>
                </a:rPr>
                <a:t>与环境信息系统国家重点</a:t>
              </a:r>
              <a:r>
                <a:rPr lang="zh-CN" altLang="en-US" sz="2400" b="1" dirty="0" smtClean="0">
                  <a:solidFill>
                    <a:schemeClr val="bg1"/>
                  </a:solidFill>
                  <a:latin typeface="华文宋体" pitchFamily="2" charset="-122"/>
                  <a:ea typeface="华文宋体" pitchFamily="2" charset="-122"/>
                </a:rPr>
                <a:t>实验室</a:t>
              </a:r>
            </a:p>
            <a:p>
              <a:pPr>
                <a:lnSpc>
                  <a:spcPct val="120000"/>
                </a:lnSpc>
              </a:pPr>
              <a:r>
                <a:rPr lang="en-US" altLang="zh-CN" sz="2400" b="1" dirty="0" smtClean="0">
                  <a:solidFill>
                    <a:schemeClr val="bg1"/>
                  </a:solidFill>
                  <a:latin typeface="华文宋体" pitchFamily="2" charset="-122"/>
                  <a:ea typeface="华文宋体" pitchFamily="2" charset="-122"/>
                </a:rPr>
                <a:t>2015</a:t>
              </a:r>
              <a:r>
                <a:rPr lang="zh-CN" altLang="en-US" sz="2400" b="1" dirty="0" smtClean="0">
                  <a:solidFill>
                    <a:schemeClr val="bg1"/>
                  </a:solidFill>
                  <a:latin typeface="华文宋体" pitchFamily="2" charset="-122"/>
                  <a:ea typeface="华文宋体" pitchFamily="2" charset="-122"/>
                </a:rPr>
                <a:t>年</a:t>
              </a:r>
              <a:r>
                <a:rPr lang="en-US" altLang="zh-CN" sz="2400" b="1" dirty="0" smtClean="0">
                  <a:solidFill>
                    <a:schemeClr val="bg1"/>
                  </a:solidFill>
                  <a:latin typeface="华文宋体" pitchFamily="2" charset="-122"/>
                  <a:ea typeface="华文宋体" pitchFamily="2" charset="-122"/>
                </a:rPr>
                <a:t>12</a:t>
              </a:r>
              <a:r>
                <a:rPr lang="zh-CN" altLang="en-US" sz="2400" b="1" dirty="0" smtClean="0">
                  <a:solidFill>
                    <a:schemeClr val="bg1"/>
                  </a:solidFill>
                  <a:latin typeface="华文宋体" pitchFamily="2" charset="-122"/>
                  <a:ea typeface="华文宋体" pitchFamily="2" charset="-122"/>
                </a:rPr>
                <a:t>月</a:t>
              </a:r>
              <a:r>
                <a:rPr lang="en-US" altLang="zh-CN" sz="2400" b="1" dirty="0" smtClean="0">
                  <a:solidFill>
                    <a:schemeClr val="bg1"/>
                  </a:solidFill>
                  <a:latin typeface="华文宋体" pitchFamily="2" charset="-122"/>
                  <a:ea typeface="华文宋体" pitchFamily="2" charset="-122"/>
                </a:rPr>
                <a:t>2</a:t>
              </a:r>
              <a:r>
                <a:rPr lang="zh-CN" altLang="en-US" sz="2400" b="1" dirty="0" smtClean="0">
                  <a:solidFill>
                    <a:schemeClr val="bg1"/>
                  </a:solidFill>
                  <a:latin typeface="华文宋体" pitchFamily="2" charset="-122"/>
                  <a:ea typeface="华文宋体" pitchFamily="2" charset="-122"/>
                </a:rPr>
                <a:t>日      江苏</a:t>
              </a:r>
              <a:r>
                <a:rPr lang="en-US" altLang="zh-CN" sz="2400" b="1" dirty="0" smtClean="0">
                  <a:solidFill>
                    <a:schemeClr val="bg1"/>
                  </a:solidFill>
                  <a:latin typeface="华文宋体" pitchFamily="2" charset="-122"/>
                  <a:ea typeface="华文宋体" pitchFamily="2" charset="-122"/>
                </a:rPr>
                <a:t>· </a:t>
              </a:r>
              <a:r>
                <a:rPr lang="zh-CN" altLang="en-US" sz="2400" b="1" dirty="0" smtClean="0">
                  <a:solidFill>
                    <a:schemeClr val="bg1"/>
                  </a:solidFill>
                  <a:latin typeface="华文宋体" pitchFamily="2" charset="-122"/>
                  <a:ea typeface="华文宋体" pitchFamily="2" charset="-122"/>
                </a:rPr>
                <a:t>盐城</a:t>
              </a:r>
              <a:endParaRPr lang="en-US" altLang="zh-CN" sz="2400" b="1" dirty="0">
                <a:solidFill>
                  <a:schemeClr val="bg1"/>
                </a:solidFill>
                <a:latin typeface="华文宋体" pitchFamily="2" charset="-122"/>
                <a:ea typeface="华文宋体" pitchFamily="2" charset="-122"/>
              </a:endParaRPr>
            </a:p>
          </p:txBody>
        </p:sp>
      </p:grpSp>
      <p:grpSp>
        <p:nvGrpSpPr>
          <p:cNvPr id="9" name="组合 8"/>
          <p:cNvGrpSpPr/>
          <p:nvPr/>
        </p:nvGrpSpPr>
        <p:grpSpPr>
          <a:xfrm>
            <a:off x="-36511" y="-27384"/>
            <a:ext cx="9180513" cy="792088"/>
            <a:chOff x="-36511" y="-27384"/>
            <a:chExt cx="9180513" cy="792088"/>
          </a:xfrm>
        </p:grpSpPr>
        <p:sp>
          <p:nvSpPr>
            <p:cNvPr id="7" name="矩形 6"/>
            <p:cNvSpPr/>
            <p:nvPr/>
          </p:nvSpPr>
          <p:spPr>
            <a:xfrm>
              <a:off x="-36511" y="-27384"/>
              <a:ext cx="9180513" cy="764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3"/>
            <p:cNvSpPr txBox="1">
              <a:spLocks noChangeArrowheads="1"/>
            </p:cNvSpPr>
            <p:nvPr/>
          </p:nvSpPr>
          <p:spPr bwMode="auto">
            <a:xfrm>
              <a:off x="287339" y="97468"/>
              <a:ext cx="4644701" cy="523220"/>
            </a:xfrm>
            <a:prstGeom prst="rect">
              <a:avLst/>
            </a:prstGeom>
            <a:noFill/>
            <a:ln w="9525">
              <a:noFill/>
              <a:miter lim="800000"/>
              <a:headEnd/>
              <a:tailEnd/>
            </a:ln>
          </p:spPr>
          <p:txBody>
            <a:bodyPr wrap="square">
              <a:spAutoFit/>
            </a:bodyPr>
            <a:lstStyle/>
            <a:p>
              <a:r>
                <a:rPr lang="zh-CN" altLang="en-US" sz="2800" b="1" dirty="0" smtClean="0">
                  <a:solidFill>
                    <a:schemeClr val="bg1"/>
                  </a:solidFill>
                  <a:latin typeface="新宋体" pitchFamily="49" charset="-122"/>
                  <a:ea typeface="新宋体" pitchFamily="49" charset="-122"/>
                </a:rPr>
                <a:t>科普中国</a:t>
              </a:r>
              <a:r>
                <a:rPr lang="en-US" altLang="zh-CN" sz="2800" b="1" dirty="0" smtClean="0">
                  <a:solidFill>
                    <a:schemeClr val="bg1"/>
                  </a:solidFill>
                  <a:latin typeface="新宋体" pitchFamily="49" charset="-122"/>
                  <a:ea typeface="新宋体" pitchFamily="49" charset="-122"/>
                </a:rPr>
                <a:t>-</a:t>
              </a:r>
              <a:r>
                <a:rPr lang="zh-CN" altLang="en-US" sz="2800" b="1" dirty="0" smtClean="0">
                  <a:solidFill>
                    <a:schemeClr val="bg1"/>
                  </a:solidFill>
                  <a:latin typeface="新宋体" pitchFamily="49" charset="-122"/>
                  <a:ea typeface="新宋体" pitchFamily="49" charset="-122"/>
                </a:rPr>
                <a:t>科技前沿大师谈</a:t>
              </a:r>
              <a:endParaRPr lang="zh-CN" altLang="en-US" sz="2800" b="1" dirty="0">
                <a:solidFill>
                  <a:schemeClr val="bg1"/>
                </a:solidFill>
                <a:latin typeface="新宋体" pitchFamily="49" charset="-122"/>
                <a:ea typeface="新宋体" pitchFamily="49" charset="-122"/>
              </a:endParaRPr>
            </a:p>
          </p:txBody>
        </p:sp>
        <p:cxnSp>
          <p:nvCxnSpPr>
            <p:cNvPr id="6" name="直接连接符 5"/>
            <p:cNvCxnSpPr/>
            <p:nvPr/>
          </p:nvCxnSpPr>
          <p:spPr>
            <a:xfrm>
              <a:off x="-36511" y="764704"/>
              <a:ext cx="91805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1726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10</a:t>
            </a:fld>
            <a:endParaRPr lang="zh-CN" altLang="en-US"/>
          </a:p>
        </p:txBody>
      </p:sp>
      <p:pic>
        <p:nvPicPr>
          <p:cNvPr id="3" name="图片 2" descr="t01cf12a836a4ad3559.jpg"/>
          <p:cNvPicPr>
            <a:picLocks noChangeAspect="1"/>
          </p:cNvPicPr>
          <p:nvPr/>
        </p:nvPicPr>
        <p:blipFill>
          <a:blip r:embed="rId2" cstate="print"/>
          <a:stretch>
            <a:fillRect/>
          </a:stretch>
        </p:blipFill>
        <p:spPr>
          <a:xfrm>
            <a:off x="35496" y="1448883"/>
            <a:ext cx="6408712" cy="4337491"/>
          </a:xfrm>
          <a:prstGeom prst="rect">
            <a:avLst/>
          </a:prstGeom>
        </p:spPr>
      </p:pic>
      <p:sp>
        <p:nvSpPr>
          <p:cNvPr id="4" name="TextBox 8"/>
          <p:cNvSpPr txBox="1">
            <a:spLocks noChangeArrowheads="1"/>
          </p:cNvSpPr>
          <p:nvPr/>
        </p:nvSpPr>
        <p:spPr bwMode="auto">
          <a:xfrm>
            <a:off x="35496" y="116632"/>
            <a:ext cx="8280920" cy="830997"/>
          </a:xfrm>
          <a:prstGeom prst="rect">
            <a:avLst/>
          </a:prstGeom>
          <a:solidFill>
            <a:schemeClr val="bg1"/>
          </a:solidFill>
          <a:ln w="9525">
            <a:noFill/>
            <a:miter lim="800000"/>
            <a:headEnd/>
            <a:tailEnd/>
          </a:ln>
        </p:spPr>
        <p:txBody>
          <a:bodyPr wrap="square">
            <a:spAutoFit/>
          </a:bodyPr>
          <a:lstStyle/>
          <a:p>
            <a:pPr algn="ctr">
              <a:lnSpc>
                <a:spcPct val="150000"/>
              </a:lnSpc>
            </a:pPr>
            <a:r>
              <a:rPr lang="zh-CN" altLang="en-US" sz="3200" b="1" dirty="0" smtClean="0">
                <a:solidFill>
                  <a:srgbClr val="FF0000"/>
                </a:solidFill>
                <a:latin typeface="华文细黑" pitchFamily="2" charset="-122"/>
                <a:ea typeface="华文细黑" pitchFamily="2" charset="-122"/>
              </a:rPr>
              <a:t>地图的国家意义：荆轲借献地图为名刺秦王</a:t>
            </a:r>
            <a:endParaRPr lang="zh-CN" altLang="en-US" sz="3200" dirty="0">
              <a:solidFill>
                <a:srgbClr val="FF0000"/>
              </a:solidFill>
              <a:latin typeface="华文细黑" pitchFamily="2" charset="-122"/>
              <a:ea typeface="华文细黑" pitchFamily="2" charset="-122"/>
            </a:endParaRPr>
          </a:p>
        </p:txBody>
      </p:sp>
      <p:sp>
        <p:nvSpPr>
          <p:cNvPr id="5" name="TextBox 7"/>
          <p:cNvSpPr txBox="1">
            <a:spLocks noChangeArrowheads="1"/>
          </p:cNvSpPr>
          <p:nvPr/>
        </p:nvSpPr>
        <p:spPr bwMode="auto">
          <a:xfrm>
            <a:off x="6588224" y="2132856"/>
            <a:ext cx="2592288" cy="2424895"/>
          </a:xfrm>
          <a:prstGeom prst="rect">
            <a:avLst/>
          </a:prstGeom>
          <a:noFill/>
          <a:ln w="9525">
            <a:noFill/>
            <a:miter lim="800000"/>
            <a:headEnd/>
            <a:tailEnd/>
          </a:ln>
        </p:spPr>
        <p:txBody>
          <a:bodyPr wrap="square">
            <a:spAutoFit/>
          </a:bodyPr>
          <a:lstStyle/>
          <a:p>
            <a:pPr>
              <a:lnSpc>
                <a:spcPct val="130000"/>
              </a:lnSpc>
            </a:pPr>
            <a:r>
              <a:rPr lang="zh-CN" altLang="en-US" sz="2400" b="1" dirty="0" smtClean="0">
                <a:solidFill>
                  <a:srgbClr val="002060"/>
                </a:solidFill>
                <a:latin typeface="黑体" pitchFamily="49" charset="-122"/>
                <a:ea typeface="黑体" pitchFamily="49" charset="-122"/>
              </a:rPr>
              <a:t>在古代，地图就意味着疆域，献出地图就是献出土地、财富和权利！</a:t>
            </a:r>
            <a:endParaRPr lang="zh-CN" altLang="en-US" sz="2400" b="1" dirty="0">
              <a:solidFill>
                <a:srgbClr val="002060"/>
              </a:solidFill>
              <a:latin typeface="黑体" pitchFamily="49" charset="-122"/>
              <a:ea typeface="黑体" pitchFamily="49" charset="-122"/>
            </a:endParaRPr>
          </a:p>
        </p:txBody>
      </p:sp>
      <p:sp>
        <p:nvSpPr>
          <p:cNvPr id="6" name="TextBox 5"/>
          <p:cNvSpPr txBox="1"/>
          <p:nvPr/>
        </p:nvSpPr>
        <p:spPr>
          <a:xfrm>
            <a:off x="144016" y="6093296"/>
            <a:ext cx="8748464" cy="523220"/>
          </a:xfrm>
          <a:prstGeom prst="rect">
            <a:avLst/>
          </a:prstGeom>
          <a:noFill/>
        </p:spPr>
        <p:txBody>
          <a:bodyPr wrap="square" rtlCol="0">
            <a:spAutoFit/>
          </a:bodyPr>
          <a:lstStyle/>
          <a:p>
            <a:r>
              <a:rPr lang="zh-CN" altLang="en-US" sz="2800" b="1" dirty="0">
                <a:solidFill>
                  <a:schemeClr val="tx2"/>
                </a:solidFill>
                <a:latin typeface="黑体" panose="02010609060101010101" pitchFamily="49" charset="-122"/>
                <a:ea typeface="黑体" panose="02010609060101010101" pitchFamily="49" charset="-122"/>
              </a:rPr>
              <a:t>秦王早想得到燕国最肥沃的土地督亢</a:t>
            </a:r>
            <a:r>
              <a:rPr lang="zh-CN" altLang="en-US" sz="2800" b="1" dirty="0" smtClean="0">
                <a:solidFill>
                  <a:schemeClr val="tx2"/>
                </a:solidFill>
                <a:latin typeface="黑体" panose="02010609060101010101" pitchFamily="49" charset="-122"/>
                <a:ea typeface="黑体" panose="02010609060101010101" pitchFamily="49" charset="-122"/>
              </a:rPr>
              <a:t>（河北</a:t>
            </a:r>
            <a:r>
              <a:rPr lang="zh-CN" altLang="en-US" sz="2800" b="1" dirty="0">
                <a:solidFill>
                  <a:schemeClr val="tx2"/>
                </a:solidFill>
                <a:latin typeface="黑体" panose="02010609060101010101" pitchFamily="49" charset="-122"/>
                <a:ea typeface="黑体" panose="02010609060101010101" pitchFamily="49" charset="-122"/>
                <a:hlinkClick r:id="rId3"/>
              </a:rPr>
              <a:t>涿县</a:t>
            </a:r>
            <a:r>
              <a:rPr lang="zh-CN" altLang="en-US" sz="2800" b="1" dirty="0">
                <a:solidFill>
                  <a:schemeClr val="tx2"/>
                </a:solidFill>
                <a:latin typeface="黑体" panose="02010609060101010101" pitchFamily="49" charset="-122"/>
                <a:ea typeface="黑体" panose="02010609060101010101" pitchFamily="49" charset="-122"/>
              </a:rPr>
              <a:t>一带）</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323852" y="1125542"/>
            <a:ext cx="4457700" cy="2560637"/>
          </a:xfrm>
          <a:prstGeom prst="rect">
            <a:avLst/>
          </a:prstGeom>
          <a:ln>
            <a:noFill/>
          </a:ln>
          <a:effectLst>
            <a:outerShdw blurRad="190500" algn="tl" rotWithShape="0">
              <a:srgbClr val="000000">
                <a:alpha val="70000"/>
              </a:srgbClr>
            </a:outerShdw>
          </a:effectLst>
        </p:spPr>
      </p:pic>
      <p:sp>
        <p:nvSpPr>
          <p:cNvPr id="37891" name="TextBox 8"/>
          <p:cNvSpPr txBox="1">
            <a:spLocks noChangeArrowheads="1"/>
          </p:cNvSpPr>
          <p:nvPr/>
        </p:nvSpPr>
        <p:spPr bwMode="auto">
          <a:xfrm>
            <a:off x="0" y="-26988"/>
            <a:ext cx="9144000" cy="830263"/>
          </a:xfrm>
          <a:prstGeom prst="rect">
            <a:avLst/>
          </a:prstGeom>
          <a:solidFill>
            <a:schemeClr val="bg1"/>
          </a:solidFill>
          <a:ln w="9525">
            <a:noFill/>
            <a:miter lim="800000"/>
            <a:headEnd/>
            <a:tailEnd/>
          </a:ln>
        </p:spPr>
        <p:txBody>
          <a:bodyPr>
            <a:spAutoFit/>
          </a:bodyPr>
          <a:lstStyle/>
          <a:p>
            <a:pPr algn="ctr">
              <a:lnSpc>
                <a:spcPct val="150000"/>
              </a:lnSpc>
            </a:pPr>
            <a:r>
              <a:rPr lang="zh-CN" altLang="en-US" sz="3200" b="1" dirty="0" smtClean="0">
                <a:solidFill>
                  <a:srgbClr val="FF0000"/>
                </a:solidFill>
                <a:latin typeface="华文细黑" pitchFamily="2" charset="-122"/>
                <a:ea typeface="华文细黑" pitchFamily="2" charset="-122"/>
              </a:rPr>
              <a:t>今天：</a:t>
            </a:r>
            <a:r>
              <a:rPr lang="zh-CN" altLang="zh-CN" sz="3200" b="1" dirty="0" smtClean="0">
                <a:solidFill>
                  <a:srgbClr val="FF0000"/>
                </a:solidFill>
                <a:latin typeface="华文细黑" pitchFamily="2" charset="-122"/>
                <a:ea typeface="华文细黑" pitchFamily="2" charset="-122"/>
              </a:rPr>
              <a:t>默</a:t>
            </a:r>
            <a:r>
              <a:rPr lang="zh-CN" altLang="zh-CN" sz="3200" b="1" dirty="0">
                <a:solidFill>
                  <a:srgbClr val="FF0000"/>
                </a:solidFill>
                <a:latin typeface="华文细黑" pitchFamily="2" charset="-122"/>
                <a:ea typeface="华文细黑" pitchFamily="2" charset="-122"/>
              </a:rPr>
              <a:t>克尔赠送习近平的</a:t>
            </a:r>
            <a:r>
              <a:rPr lang="en-US" altLang="zh-CN" sz="3200" b="1" dirty="0">
                <a:solidFill>
                  <a:srgbClr val="FF0000"/>
                </a:solidFill>
                <a:latin typeface="华文细黑" pitchFamily="2" charset="-122"/>
                <a:ea typeface="华文细黑" pitchFamily="2" charset="-122"/>
              </a:rPr>
              <a:t>1735</a:t>
            </a:r>
            <a:r>
              <a:rPr lang="zh-CN" altLang="zh-CN" sz="3200" b="1" dirty="0">
                <a:solidFill>
                  <a:srgbClr val="FF0000"/>
                </a:solidFill>
                <a:latin typeface="华文细黑" pitchFamily="2" charset="-122"/>
                <a:ea typeface="华文细黑" pitchFamily="2" charset="-122"/>
              </a:rPr>
              <a:t>年中国地图</a:t>
            </a:r>
            <a:endParaRPr lang="zh-CN" altLang="en-US" sz="3200" dirty="0">
              <a:solidFill>
                <a:srgbClr val="FF0000"/>
              </a:solidFill>
              <a:latin typeface="华文细黑" pitchFamily="2" charset="-122"/>
              <a:ea typeface="华文细黑" pitchFamily="2" charset="-122"/>
            </a:endParaRPr>
          </a:p>
        </p:txBody>
      </p:sp>
      <p:pic>
        <p:nvPicPr>
          <p:cNvPr id="37892" name="Picture 5" descr="Regni Sinae"/>
          <p:cNvPicPr>
            <a:picLocks noChangeAspect="1" noChangeArrowheads="1"/>
          </p:cNvPicPr>
          <p:nvPr/>
        </p:nvPicPr>
        <p:blipFill>
          <a:blip r:embed="rId3" cstate="print"/>
          <a:srcRect/>
          <a:stretch>
            <a:fillRect/>
          </a:stretch>
        </p:blipFill>
        <p:spPr bwMode="auto">
          <a:xfrm>
            <a:off x="107950" y="3860800"/>
            <a:ext cx="2682875" cy="2997200"/>
          </a:xfrm>
          <a:prstGeom prst="rect">
            <a:avLst/>
          </a:prstGeom>
          <a:noFill/>
          <a:ln w="9525">
            <a:noFill/>
            <a:miter lim="800000"/>
            <a:headEnd/>
            <a:tailEnd/>
          </a:ln>
        </p:spPr>
      </p:pic>
      <p:pic>
        <p:nvPicPr>
          <p:cNvPr id="37893" name="Picture 6"/>
          <p:cNvPicPr>
            <a:picLocks noChangeAspect="1" noChangeArrowheads="1"/>
          </p:cNvPicPr>
          <p:nvPr/>
        </p:nvPicPr>
        <p:blipFill>
          <a:blip r:embed="rId4" cstate="print"/>
          <a:srcRect/>
          <a:stretch>
            <a:fillRect/>
          </a:stretch>
        </p:blipFill>
        <p:spPr bwMode="auto">
          <a:xfrm>
            <a:off x="3059113" y="3879850"/>
            <a:ext cx="2087562" cy="2978150"/>
          </a:xfrm>
          <a:prstGeom prst="rect">
            <a:avLst/>
          </a:prstGeom>
          <a:noFill/>
          <a:ln w="9525">
            <a:noFill/>
            <a:miter lim="800000"/>
            <a:headEnd/>
            <a:tailEnd/>
          </a:ln>
        </p:spPr>
      </p:pic>
      <p:sp>
        <p:nvSpPr>
          <p:cNvPr id="37894" name="TextBox 7"/>
          <p:cNvSpPr txBox="1">
            <a:spLocks noChangeArrowheads="1"/>
          </p:cNvSpPr>
          <p:nvPr/>
        </p:nvSpPr>
        <p:spPr bwMode="auto">
          <a:xfrm>
            <a:off x="5292725" y="1125538"/>
            <a:ext cx="3455988" cy="2492990"/>
          </a:xfrm>
          <a:prstGeom prst="rect">
            <a:avLst/>
          </a:prstGeom>
          <a:noFill/>
          <a:ln w="9525">
            <a:noFill/>
            <a:miter lim="800000"/>
            <a:headEnd/>
            <a:tailEnd/>
          </a:ln>
        </p:spPr>
        <p:txBody>
          <a:bodyPr>
            <a:spAutoFit/>
          </a:bodyPr>
          <a:lstStyle/>
          <a:p>
            <a:pPr>
              <a:lnSpc>
                <a:spcPct val="130000"/>
              </a:lnSpc>
            </a:pPr>
            <a:r>
              <a:rPr lang="zh-CN" altLang="en-US" sz="2400" b="1" dirty="0">
                <a:solidFill>
                  <a:srgbClr val="002060"/>
                </a:solidFill>
                <a:latin typeface="黑体" pitchFamily="49" charset="-122"/>
                <a:ea typeface="黑体" pitchFamily="49" charset="-122"/>
              </a:rPr>
              <a:t>地图可作为国家之间交换的国礼！地图也是一个国家之疆域的直接表达，因此，其政治意义潜在、巨大！</a:t>
            </a:r>
          </a:p>
        </p:txBody>
      </p:sp>
      <p:sp>
        <p:nvSpPr>
          <p:cNvPr id="37895" name="TextBox 8"/>
          <p:cNvSpPr txBox="1">
            <a:spLocks noChangeArrowheads="1"/>
          </p:cNvSpPr>
          <p:nvPr/>
        </p:nvSpPr>
        <p:spPr bwMode="auto">
          <a:xfrm>
            <a:off x="5508627" y="4314829"/>
            <a:ext cx="3167063" cy="2012859"/>
          </a:xfrm>
          <a:prstGeom prst="rect">
            <a:avLst/>
          </a:prstGeom>
          <a:noFill/>
          <a:ln w="9525">
            <a:noFill/>
            <a:miter lim="800000"/>
            <a:headEnd/>
            <a:tailEnd/>
          </a:ln>
        </p:spPr>
        <p:txBody>
          <a:bodyPr>
            <a:spAutoFit/>
          </a:bodyPr>
          <a:lstStyle/>
          <a:p>
            <a:pPr>
              <a:lnSpc>
                <a:spcPct val="130000"/>
              </a:lnSpc>
            </a:pPr>
            <a:r>
              <a:rPr lang="zh-CN" altLang="en-US" sz="3200">
                <a:solidFill>
                  <a:srgbClr val="C00000"/>
                </a:solidFill>
                <a:latin typeface="黑体" pitchFamily="49" charset="-122"/>
                <a:ea typeface="黑体" pitchFamily="49" charset="-122"/>
              </a:rPr>
              <a:t>默克尔送习总书记桑叶地图是否有弦外之音？！</a:t>
            </a:r>
          </a:p>
        </p:txBody>
      </p:sp>
      <p:sp>
        <p:nvSpPr>
          <p:cNvPr id="2" name="TextBox 1"/>
          <p:cNvSpPr txBox="1"/>
          <p:nvPr/>
        </p:nvSpPr>
        <p:spPr>
          <a:xfrm>
            <a:off x="5724128" y="6327688"/>
            <a:ext cx="2951562" cy="369332"/>
          </a:xfrm>
          <a:prstGeom prst="rect">
            <a:avLst/>
          </a:prstGeom>
          <a:noFill/>
        </p:spPr>
        <p:txBody>
          <a:bodyPr wrap="square" rtlCol="0">
            <a:spAutoFit/>
          </a:bodyPr>
          <a:lstStyle/>
          <a:p>
            <a:r>
              <a:rPr lang="en-US" altLang="zh-CN" dirty="0" smtClean="0"/>
              <a:t>2014</a:t>
            </a:r>
            <a:r>
              <a:rPr lang="zh-CN" altLang="en-US" dirty="0" smtClean="0"/>
              <a:t>年</a:t>
            </a:r>
            <a:r>
              <a:rPr lang="en-US" altLang="zh-CN" dirty="0" smtClean="0"/>
              <a:t>3</a:t>
            </a:r>
            <a:r>
              <a:rPr lang="zh-CN" altLang="en-US" dirty="0" smtClean="0"/>
              <a:t>月访德</a:t>
            </a:r>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12</a:t>
            </a:fld>
            <a:endParaRPr lang="zh-CN" altLang="en-US"/>
          </a:p>
        </p:txBody>
      </p:sp>
      <p:pic>
        <p:nvPicPr>
          <p:cNvPr id="3" name="Picture 2"/>
          <p:cNvPicPr>
            <a:picLocks noChangeAspect="1" noChangeArrowheads="1"/>
          </p:cNvPicPr>
          <p:nvPr/>
        </p:nvPicPr>
        <p:blipFill>
          <a:blip r:embed="rId2" cstate="print"/>
          <a:srcRect/>
          <a:stretch>
            <a:fillRect/>
          </a:stretch>
        </p:blipFill>
        <p:spPr bwMode="auto">
          <a:xfrm>
            <a:off x="2" y="692150"/>
            <a:ext cx="5516563" cy="6165850"/>
          </a:xfrm>
          <a:prstGeom prst="rect">
            <a:avLst/>
          </a:prstGeom>
          <a:noFill/>
          <a:ln w="9525">
            <a:noFill/>
            <a:miter lim="800000"/>
            <a:headEnd/>
            <a:tailEnd/>
          </a:ln>
        </p:spPr>
      </p:pic>
      <p:sp>
        <p:nvSpPr>
          <p:cNvPr id="4" name="TextBox 10"/>
          <p:cNvSpPr txBox="1">
            <a:spLocks noChangeArrowheads="1"/>
          </p:cNvSpPr>
          <p:nvPr/>
        </p:nvSpPr>
        <p:spPr bwMode="auto">
          <a:xfrm>
            <a:off x="5580065" y="544606"/>
            <a:ext cx="3455987" cy="5693866"/>
          </a:xfrm>
          <a:prstGeom prst="rect">
            <a:avLst/>
          </a:prstGeom>
          <a:noFill/>
          <a:ln w="9525">
            <a:noFill/>
            <a:miter lim="800000"/>
            <a:headEnd/>
            <a:tailEnd/>
          </a:ln>
        </p:spPr>
        <p:txBody>
          <a:bodyPr>
            <a:spAutoFit/>
          </a:bodyPr>
          <a:lstStyle/>
          <a:p>
            <a:pPr>
              <a:spcAft>
                <a:spcPts val="1200"/>
              </a:spcAft>
            </a:pPr>
            <a:r>
              <a:rPr lang="en-US" altLang="zh-CN" sz="2800" b="1" dirty="0">
                <a:latin typeface="华文细黑" pitchFamily="2" charset="-122"/>
                <a:ea typeface="华文细黑" pitchFamily="2" charset="-122"/>
              </a:rPr>
              <a:t>    </a:t>
            </a:r>
            <a:r>
              <a:rPr lang="zh-CN" altLang="zh-CN" sz="2800" b="1" dirty="0">
                <a:latin typeface="华文细黑" pitchFamily="2" charset="-122"/>
                <a:ea typeface="华文细黑" pitchFamily="2" charset="-122"/>
              </a:rPr>
              <a:t>德国制图家霍曼（</a:t>
            </a:r>
            <a:r>
              <a:rPr lang="en-US" altLang="zh-CN" sz="2800" b="1" dirty="0">
                <a:latin typeface="华文细黑" pitchFamily="2" charset="-122"/>
                <a:ea typeface="华文细黑" pitchFamily="2" charset="-122"/>
              </a:rPr>
              <a:t>Johann </a:t>
            </a:r>
            <a:r>
              <a:rPr lang="en-US" altLang="zh-CN" sz="2800" b="1" dirty="0" err="1">
                <a:latin typeface="华文细黑" pitchFamily="2" charset="-122"/>
                <a:ea typeface="华文细黑" pitchFamily="2" charset="-122"/>
              </a:rPr>
              <a:t>Homann</a:t>
            </a:r>
            <a:r>
              <a:rPr lang="zh-CN" altLang="zh-CN" sz="2800" b="1" dirty="0">
                <a:latin typeface="华文细黑" pitchFamily="2" charset="-122"/>
                <a:ea typeface="华文细黑" pitchFamily="2" charset="-122"/>
              </a:rPr>
              <a:t>）与数学家哈泽（</a:t>
            </a:r>
            <a:r>
              <a:rPr lang="en-US" altLang="zh-CN" sz="2800" b="1" dirty="0">
                <a:latin typeface="华文细黑" pitchFamily="2" charset="-122"/>
                <a:ea typeface="华文细黑" pitchFamily="2" charset="-122"/>
              </a:rPr>
              <a:t>Johann Matthias </a:t>
            </a:r>
            <a:r>
              <a:rPr lang="en-US" altLang="zh-CN" sz="2800" b="1" dirty="0" err="1">
                <a:latin typeface="华文细黑" pitchFamily="2" charset="-122"/>
                <a:ea typeface="华文细黑" pitchFamily="2" charset="-122"/>
              </a:rPr>
              <a:t>Hase</a:t>
            </a:r>
            <a:r>
              <a:rPr lang="zh-CN" altLang="zh-CN" sz="2800" b="1" dirty="0" smtClean="0">
                <a:latin typeface="华文细黑" pitchFamily="2" charset="-122"/>
                <a:ea typeface="华文细黑" pitchFamily="2" charset="-122"/>
              </a:rPr>
              <a:t>）</a:t>
            </a:r>
            <a:r>
              <a:rPr lang="zh-CN" altLang="en-US" sz="2800" b="1" dirty="0" smtClean="0">
                <a:latin typeface="华文细黑" pitchFamily="2" charset="-122"/>
                <a:ea typeface="华文细黑" pitchFamily="2" charset="-122"/>
              </a:rPr>
              <a:t>法国</a:t>
            </a:r>
            <a:r>
              <a:rPr lang="zh-CN" altLang="en-US" sz="2800" b="1" dirty="0">
                <a:latin typeface="华文细黑" pitchFamily="2" charset="-122"/>
                <a:ea typeface="华文细黑" pitchFamily="2" charset="-122"/>
              </a:rPr>
              <a:t>地图学家</a:t>
            </a:r>
            <a:r>
              <a:rPr lang="zh-CN" altLang="zh-CN" sz="2800" b="1" dirty="0">
                <a:latin typeface="华文细黑" pitchFamily="2" charset="-122"/>
                <a:ea typeface="华文细黑" pitchFamily="2" charset="-122"/>
              </a:rPr>
              <a:t>德•安维尔（</a:t>
            </a:r>
            <a:r>
              <a:rPr lang="en-US" altLang="zh-CN" sz="2800" b="1" dirty="0" err="1">
                <a:latin typeface="华文细黑" pitchFamily="2" charset="-122"/>
                <a:ea typeface="华文细黑" pitchFamily="2" charset="-122"/>
              </a:rPr>
              <a:t>D‘Anville</a:t>
            </a:r>
            <a:r>
              <a:rPr lang="zh-CN" altLang="zh-CN" sz="2800" b="1" dirty="0">
                <a:latin typeface="华文细黑" pitchFamily="2" charset="-122"/>
                <a:ea typeface="华文细黑" pitchFamily="2" charset="-122"/>
              </a:rPr>
              <a:t>）根据《康熙皇舆全览图》</a:t>
            </a:r>
            <a:r>
              <a:rPr lang="zh-CN" altLang="zh-CN" sz="2800" b="1" dirty="0" smtClean="0">
                <a:latin typeface="华文细黑" pitchFamily="2" charset="-122"/>
                <a:ea typeface="华文细黑" pitchFamily="2" charset="-122"/>
              </a:rPr>
              <a:t>制作</a:t>
            </a:r>
            <a:r>
              <a:rPr lang="zh-CN" altLang="en-US" sz="2800" b="1" dirty="0">
                <a:latin typeface="华文细黑" pitchFamily="2" charset="-122"/>
                <a:ea typeface="华文细黑" pitchFamily="2" charset="-122"/>
              </a:rPr>
              <a:t>的</a:t>
            </a:r>
            <a:r>
              <a:rPr lang="zh-CN" altLang="zh-CN" sz="2800" b="1" dirty="0" smtClean="0">
                <a:latin typeface="华文细黑" pitchFamily="2" charset="-122"/>
                <a:ea typeface="华文细黑" pitchFamily="2" charset="-122"/>
              </a:rPr>
              <a:t>《中华帝国全志》</a:t>
            </a:r>
            <a:r>
              <a:rPr lang="zh-CN" altLang="en-US" sz="2800" b="1" dirty="0" smtClean="0">
                <a:latin typeface="华文细黑" pitchFamily="2" charset="-122"/>
                <a:ea typeface="华文细黑" pitchFamily="2" charset="-122"/>
              </a:rPr>
              <a:t>（</a:t>
            </a:r>
            <a:r>
              <a:rPr lang="en-US" altLang="zh-CN" sz="2800" b="1" dirty="0" smtClean="0">
                <a:latin typeface="华文细黑" pitchFamily="2" charset="-122"/>
                <a:ea typeface="华文细黑" pitchFamily="2" charset="-122"/>
              </a:rPr>
              <a:t>1735</a:t>
            </a:r>
            <a:r>
              <a:rPr lang="zh-CN" altLang="en-US" sz="2800" b="1" dirty="0" smtClean="0">
                <a:latin typeface="华文细黑" pitchFamily="2" charset="-122"/>
                <a:ea typeface="华文细黑" pitchFamily="2" charset="-122"/>
              </a:rPr>
              <a:t>年出版）。</a:t>
            </a:r>
            <a:r>
              <a:rPr lang="zh-CN" altLang="zh-CN" sz="2800" b="1" dirty="0" smtClean="0">
                <a:latin typeface="华文细黑" pitchFamily="2" charset="-122"/>
                <a:ea typeface="华文细黑" pitchFamily="2" charset="-122"/>
              </a:rPr>
              <a:t>这个</a:t>
            </a:r>
            <a:r>
              <a:rPr lang="zh-CN" altLang="zh-CN" sz="2800" b="1" dirty="0">
                <a:latin typeface="华文细黑" pitchFamily="2" charset="-122"/>
                <a:ea typeface="华文细黑" pitchFamily="2" charset="-122"/>
              </a:rPr>
              <a:t>地图集的权威性一直保持到</a:t>
            </a:r>
            <a:r>
              <a:rPr lang="en-US" altLang="zh-CN" sz="2800" b="1" dirty="0">
                <a:latin typeface="华文细黑" pitchFamily="2" charset="-122"/>
                <a:ea typeface="华文细黑" pitchFamily="2" charset="-122"/>
              </a:rPr>
              <a:t>19</a:t>
            </a:r>
            <a:r>
              <a:rPr lang="zh-CN" altLang="zh-CN" sz="2800" b="1" dirty="0">
                <a:latin typeface="华文细黑" pitchFamily="2" charset="-122"/>
                <a:ea typeface="华文细黑" pitchFamily="2" charset="-122"/>
              </a:rPr>
              <a:t>世纪的</a:t>
            </a:r>
            <a:r>
              <a:rPr lang="en-US" altLang="zh-CN" sz="2800" b="1" dirty="0">
                <a:latin typeface="华文细黑" pitchFamily="2" charset="-122"/>
                <a:ea typeface="华文细黑" pitchFamily="2" charset="-122"/>
              </a:rPr>
              <a:t>50</a:t>
            </a:r>
            <a:r>
              <a:rPr lang="zh-CN" altLang="zh-CN" sz="2800" b="1" dirty="0">
                <a:latin typeface="华文细黑" pitchFamily="2" charset="-122"/>
                <a:ea typeface="华文细黑" pitchFamily="2" charset="-122"/>
              </a:rPr>
              <a:t>年代初。</a:t>
            </a:r>
            <a:endParaRPr lang="en-US" altLang="zh-CN" sz="2800" b="1" dirty="0">
              <a:latin typeface="华文细黑" pitchFamily="2" charset="-122"/>
              <a:ea typeface="华文细黑" pitchFamily="2" charset="-122"/>
            </a:endParaRPr>
          </a:p>
        </p:txBody>
      </p:sp>
    </p:spTree>
    <p:extLst>
      <p:ext uri="{BB962C8B-B14F-4D97-AF65-F5344CB8AC3E}">
        <p14:creationId xmlns:p14="http://schemas.microsoft.com/office/powerpoint/2010/main" val="2884053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512" y="3717032"/>
            <a:ext cx="9180512" cy="3140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13</a:t>
            </a:fld>
            <a:endParaRPr lang="zh-CN" altLang="en-US"/>
          </a:p>
        </p:txBody>
      </p:sp>
      <p:sp>
        <p:nvSpPr>
          <p:cNvPr id="3" name="TextBox 2"/>
          <p:cNvSpPr txBox="1"/>
          <p:nvPr/>
        </p:nvSpPr>
        <p:spPr>
          <a:xfrm>
            <a:off x="323528" y="3776260"/>
            <a:ext cx="8496944" cy="2893100"/>
          </a:xfrm>
          <a:prstGeom prst="rect">
            <a:avLst/>
          </a:prstGeom>
          <a:noFill/>
        </p:spPr>
        <p:txBody>
          <a:bodyPr wrap="square" rtlCol="0">
            <a:spAutoFit/>
          </a:bodyPr>
          <a:lstStyle/>
          <a:p>
            <a:pPr>
              <a:lnSpc>
                <a:spcPct val="130000"/>
              </a:lnSpc>
            </a:pPr>
            <a:r>
              <a:rPr lang="en-US" altLang="zh-CN" sz="2800" b="1" dirty="0">
                <a:solidFill>
                  <a:schemeClr val="bg1"/>
                </a:solidFill>
                <a:latin typeface="华文中宋" panose="02010600040101010101" pitchFamily="2" charset="-122"/>
                <a:ea typeface="华文中宋" panose="02010600040101010101" pitchFamily="2" charset="-122"/>
              </a:rPr>
              <a:t>1708</a:t>
            </a:r>
            <a:r>
              <a:rPr lang="zh-CN" altLang="en-US" sz="2800" b="1" dirty="0">
                <a:solidFill>
                  <a:schemeClr val="bg1"/>
                </a:solidFill>
                <a:latin typeface="华文中宋" panose="02010600040101010101" pitchFamily="2" charset="-122"/>
                <a:ea typeface="华文中宋" panose="02010600040101010101" pitchFamily="2" charset="-122"/>
              </a:rPr>
              <a:t>年由康熙帝下令编绘，以天文观测与星象三角测量方式进行测量，采用梯形投影法绘制，比例尺为四十万分之一。我国清代辉煌的地图成就，没能促进我国随后的测绘科技的发展，反倒成了为国外列强觊觎我国侵略我国的实用工具</a:t>
            </a:r>
            <a:r>
              <a:rPr lang="zh-CN" altLang="en-US" sz="2800" b="1" dirty="0" smtClean="0">
                <a:solidFill>
                  <a:schemeClr val="bg1"/>
                </a:solidFill>
                <a:latin typeface="华文中宋" panose="02010600040101010101" pitchFamily="2" charset="-122"/>
                <a:ea typeface="华文中宋" panose="02010600040101010101" pitchFamily="2" charset="-122"/>
              </a:rPr>
              <a:t>。</a:t>
            </a:r>
            <a:endParaRPr lang="zh-CN" altLang="en-US" sz="2800" dirty="0">
              <a:solidFill>
                <a:schemeClr val="bg1"/>
              </a:solidFill>
            </a:endParaRPr>
          </a:p>
        </p:txBody>
      </p:sp>
      <p:pic>
        <p:nvPicPr>
          <p:cNvPr id="4" name="Picture 2" descr="c:\users\zhouch\appdata\roaming\360se6\User Data\temp\20140620174512_5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882" y="0"/>
            <a:ext cx="5418414"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688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512" y="1517415"/>
            <a:ext cx="9180512" cy="3999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539552" y="1589423"/>
            <a:ext cx="8208912" cy="3711785"/>
          </a:xfrm>
          <a:prstGeom prst="rect">
            <a:avLst/>
          </a:prstGeom>
          <a:noFill/>
        </p:spPr>
        <p:txBody>
          <a:bodyPr wrap="square" rtlCol="0">
            <a:spAutoFit/>
          </a:bodyPr>
          <a:lstStyle/>
          <a:p>
            <a:pPr>
              <a:lnSpc>
                <a:spcPct val="120000"/>
              </a:lnSpc>
            </a:pPr>
            <a:r>
              <a:rPr lang="en-US" altLang="zh-CN" sz="2800" b="1" dirty="0" smtClean="0">
                <a:solidFill>
                  <a:schemeClr val="bg1"/>
                </a:solidFill>
                <a:latin typeface="华文中宋" panose="02010600040101010101" pitchFamily="2" charset="-122"/>
                <a:ea typeface="华文中宋" panose="02010600040101010101" pitchFamily="2" charset="-122"/>
              </a:rPr>
              <a:t>1708</a:t>
            </a:r>
            <a:r>
              <a:rPr lang="zh-CN" altLang="en-US" sz="2800" b="1" dirty="0">
                <a:solidFill>
                  <a:schemeClr val="bg1"/>
                </a:solidFill>
                <a:latin typeface="华文中宋" panose="02010600040101010101" pitchFamily="2" charset="-122"/>
                <a:ea typeface="华文中宋" panose="02010600040101010101" pitchFamily="2" charset="-122"/>
              </a:rPr>
              <a:t>年，清朝政府组织传教士们绘制中国地图，后用</a:t>
            </a:r>
            <a:r>
              <a:rPr lang="en-US" altLang="zh-CN" sz="2800" b="1" dirty="0">
                <a:solidFill>
                  <a:schemeClr val="bg1"/>
                </a:solidFill>
                <a:latin typeface="华文中宋" panose="02010600040101010101" pitchFamily="2" charset="-122"/>
                <a:ea typeface="华文中宋" panose="02010600040101010101" pitchFamily="2" charset="-122"/>
              </a:rPr>
              <a:t>10</a:t>
            </a:r>
            <a:r>
              <a:rPr lang="zh-CN" altLang="en-US" sz="2800" b="1" dirty="0">
                <a:solidFill>
                  <a:schemeClr val="bg1"/>
                </a:solidFill>
                <a:latin typeface="华文中宋" panose="02010600040101010101" pitchFamily="2" charset="-122"/>
                <a:ea typeface="华文中宋" panose="02010600040101010101" pitchFamily="2" charset="-122"/>
              </a:rPr>
              <a:t>年时间绘制了科学水平空前的</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皇舆全览图</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走在了世界前列。但是，这样一个重要成果长期被作为密件收藏内府，社会上根本看不见，没有对经济社会发展起到什么作用。反倒是参加测绘的西方传教士把资料带回了西方整理发表，使西方在相当长一个时期内对我国地理的了解要超过中国人</a:t>
            </a:r>
            <a:r>
              <a:rPr lang="zh-CN" altLang="en-US" sz="2800" b="1" dirty="0" smtClean="0">
                <a:solidFill>
                  <a:schemeClr val="bg1"/>
                </a:solidFill>
                <a:latin typeface="华文中宋" panose="02010600040101010101" pitchFamily="2" charset="-122"/>
                <a:ea typeface="华文中宋" panose="02010600040101010101" pitchFamily="2" charset="-122"/>
              </a:rPr>
              <a:t>。</a:t>
            </a:r>
            <a:endParaRPr lang="zh-CN" altLang="en-US" sz="2800" b="1" dirty="0">
              <a:solidFill>
                <a:schemeClr val="bg1"/>
              </a:solidFill>
              <a:latin typeface="华文中宋" panose="02010600040101010101" pitchFamily="2" charset="-122"/>
              <a:ea typeface="华文中宋" panose="02010600040101010101" pitchFamily="2" charset="-122"/>
            </a:endParaRPr>
          </a:p>
        </p:txBody>
      </p:sp>
      <p:sp>
        <p:nvSpPr>
          <p:cNvPr id="4" name="TextBox 3"/>
          <p:cNvSpPr txBox="1"/>
          <p:nvPr/>
        </p:nvSpPr>
        <p:spPr>
          <a:xfrm>
            <a:off x="395536" y="5939988"/>
            <a:ext cx="8352928" cy="369332"/>
          </a:xfrm>
          <a:prstGeom prst="rect">
            <a:avLst/>
          </a:prstGeom>
          <a:noFill/>
        </p:spPr>
        <p:txBody>
          <a:bodyPr wrap="square" rtlCol="0">
            <a:spAutoFit/>
          </a:bodyPr>
          <a:lstStyle/>
          <a:p>
            <a:r>
              <a:rPr lang="en-US" altLang="zh-CN" b="1" dirty="0">
                <a:latin typeface="华文中宋" panose="02010600040101010101" pitchFamily="2" charset="-122"/>
                <a:ea typeface="华文中宋" panose="02010600040101010101" pitchFamily="2" charset="-122"/>
              </a:rPr>
              <a:t>2014</a:t>
            </a:r>
            <a:r>
              <a:rPr lang="zh-CN" altLang="en-US" b="1" dirty="0">
                <a:latin typeface="华文中宋" panose="02010600040101010101" pitchFamily="2" charset="-122"/>
                <a:ea typeface="华文中宋" panose="02010600040101010101" pitchFamily="2" charset="-122"/>
              </a:rPr>
              <a:t>年</a:t>
            </a:r>
            <a:r>
              <a:rPr lang="en-US" altLang="zh-CN" b="1" dirty="0">
                <a:latin typeface="华文中宋" panose="02010600040101010101" pitchFamily="2" charset="-122"/>
                <a:ea typeface="华文中宋" panose="02010600040101010101" pitchFamily="2" charset="-122"/>
              </a:rPr>
              <a:t>6</a:t>
            </a:r>
            <a:r>
              <a:rPr lang="zh-CN" altLang="en-US" b="1" dirty="0">
                <a:latin typeface="华文中宋" panose="02010600040101010101" pitchFamily="2" charset="-122"/>
                <a:ea typeface="华文中宋" panose="02010600040101010101" pitchFamily="2" charset="-122"/>
              </a:rPr>
              <a:t>月</a:t>
            </a:r>
            <a:r>
              <a:rPr lang="en-US" altLang="zh-CN" b="1" dirty="0">
                <a:latin typeface="华文中宋" panose="02010600040101010101" pitchFamily="2" charset="-122"/>
                <a:ea typeface="华文中宋" panose="02010600040101010101" pitchFamily="2" charset="-122"/>
              </a:rPr>
              <a:t>14</a:t>
            </a:r>
            <a:r>
              <a:rPr lang="zh-CN" altLang="en-US" b="1" dirty="0" smtClean="0">
                <a:latin typeface="华文中宋" panose="02010600040101010101" pitchFamily="2" charset="-122"/>
                <a:ea typeface="华文中宋" panose="02010600040101010101" pitchFamily="2" charset="-122"/>
              </a:rPr>
              <a:t>日在</a:t>
            </a:r>
            <a:r>
              <a:rPr lang="zh-CN" altLang="en-US" b="1" dirty="0">
                <a:latin typeface="华文中宋" panose="02010600040101010101" pitchFamily="2" charset="-122"/>
                <a:ea typeface="华文中宋" panose="02010600040101010101" pitchFamily="2" charset="-122"/>
              </a:rPr>
              <a:t>中国科学院第十七次院士大会、中国工程院第十二次院士大会</a:t>
            </a:r>
            <a:endParaRPr lang="zh-CN" altLang="en-US" dirty="0"/>
          </a:p>
        </p:txBody>
      </p:sp>
      <p:sp>
        <p:nvSpPr>
          <p:cNvPr id="5" name="TextBox 4"/>
          <p:cNvSpPr txBox="1"/>
          <p:nvPr/>
        </p:nvSpPr>
        <p:spPr>
          <a:xfrm>
            <a:off x="2195736" y="332656"/>
            <a:ext cx="4824536" cy="769441"/>
          </a:xfrm>
          <a:prstGeom prst="rect">
            <a:avLst/>
          </a:prstGeom>
          <a:noFill/>
        </p:spPr>
        <p:txBody>
          <a:bodyPr wrap="square" rtlCol="0">
            <a:spAutoFit/>
          </a:bodyPr>
          <a:lstStyle/>
          <a:p>
            <a:r>
              <a:rPr lang="zh-CN" altLang="en-US" sz="4400" b="1" dirty="0">
                <a:solidFill>
                  <a:srgbClr val="FF0000"/>
                </a:solidFill>
                <a:latin typeface="黑体" panose="02010609060101010101" pitchFamily="49" charset="-122"/>
                <a:ea typeface="黑体" panose="02010609060101010101" pitchFamily="49" charset="-122"/>
              </a:rPr>
              <a:t>总书记“地图之问”</a:t>
            </a:r>
            <a:endParaRPr lang="zh-CN" altLang="en-US" sz="44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525817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15</a:t>
            </a:fld>
            <a:endParaRPr lang="zh-CN" altLang="en-US"/>
          </a:p>
        </p:txBody>
      </p:sp>
      <p:sp>
        <p:nvSpPr>
          <p:cNvPr id="3" name="矩形 2"/>
          <p:cNvSpPr/>
          <p:nvPr/>
        </p:nvSpPr>
        <p:spPr>
          <a:xfrm>
            <a:off x="2928926" y="1911702"/>
            <a:ext cx="3214710" cy="2928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2126016"/>
            <a:ext cx="2643174"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1840264"/>
            <a:ext cx="9144000" cy="3000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85720" y="2126016"/>
            <a:ext cx="2786082"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214678" y="2126016"/>
            <a:ext cx="2857520"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286512" y="2126016"/>
            <a:ext cx="2714644"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p:nvPr/>
        </p:nvCxnSpPr>
        <p:spPr>
          <a:xfrm>
            <a:off x="1285852" y="3340462"/>
            <a:ext cx="235745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1268760"/>
            <a:ext cx="714348" cy="369332"/>
          </a:xfrm>
          <a:prstGeom prst="rect">
            <a:avLst/>
          </a:prstGeom>
          <a:noFill/>
        </p:spPr>
        <p:txBody>
          <a:bodyPr wrap="square" rtlCol="0">
            <a:spAutoFit/>
          </a:bodyPr>
          <a:lstStyle/>
          <a:p>
            <a:r>
              <a:rPr lang="en-US" altLang="zh-CN" b="1" dirty="0" smtClean="0"/>
              <a:t>1405</a:t>
            </a:r>
            <a:endParaRPr lang="zh-CN" altLang="en-US" b="1" dirty="0"/>
          </a:p>
        </p:txBody>
      </p:sp>
      <p:sp>
        <p:nvSpPr>
          <p:cNvPr id="11" name="TextBox 10"/>
          <p:cNvSpPr txBox="1"/>
          <p:nvPr/>
        </p:nvSpPr>
        <p:spPr>
          <a:xfrm>
            <a:off x="571472" y="1268760"/>
            <a:ext cx="857256" cy="369332"/>
          </a:xfrm>
          <a:prstGeom prst="rect">
            <a:avLst/>
          </a:prstGeom>
          <a:noFill/>
        </p:spPr>
        <p:txBody>
          <a:bodyPr wrap="square" rtlCol="0">
            <a:spAutoFit/>
          </a:bodyPr>
          <a:lstStyle/>
          <a:p>
            <a:r>
              <a:rPr lang="en-US" altLang="zh-CN" b="1" dirty="0" smtClean="0"/>
              <a:t>1433</a:t>
            </a:r>
            <a:endParaRPr lang="zh-CN" altLang="en-US" b="1" dirty="0"/>
          </a:p>
        </p:txBody>
      </p:sp>
      <p:sp>
        <p:nvSpPr>
          <p:cNvPr id="12" name="TextBox 11"/>
          <p:cNvSpPr txBox="1"/>
          <p:nvPr/>
        </p:nvSpPr>
        <p:spPr>
          <a:xfrm>
            <a:off x="3143240" y="1268760"/>
            <a:ext cx="857256" cy="369332"/>
          </a:xfrm>
          <a:prstGeom prst="rect">
            <a:avLst/>
          </a:prstGeom>
          <a:noFill/>
        </p:spPr>
        <p:txBody>
          <a:bodyPr wrap="square" rtlCol="0">
            <a:spAutoFit/>
          </a:bodyPr>
          <a:lstStyle/>
          <a:p>
            <a:r>
              <a:rPr lang="en-US" altLang="zh-CN" b="1" dirty="0" smtClean="0"/>
              <a:t>1582</a:t>
            </a:r>
            <a:endParaRPr lang="zh-CN" altLang="en-US" b="1" dirty="0"/>
          </a:p>
        </p:txBody>
      </p:sp>
      <p:sp>
        <p:nvSpPr>
          <p:cNvPr id="13" name="TextBox 12"/>
          <p:cNvSpPr txBox="1"/>
          <p:nvPr/>
        </p:nvSpPr>
        <p:spPr>
          <a:xfrm>
            <a:off x="4572000" y="1268760"/>
            <a:ext cx="1000132" cy="369332"/>
          </a:xfrm>
          <a:prstGeom prst="rect">
            <a:avLst/>
          </a:prstGeom>
          <a:noFill/>
        </p:spPr>
        <p:txBody>
          <a:bodyPr wrap="square" rtlCol="0">
            <a:spAutoFit/>
          </a:bodyPr>
          <a:lstStyle/>
          <a:p>
            <a:r>
              <a:rPr lang="en-US" altLang="zh-CN" b="1" dirty="0" smtClean="0"/>
              <a:t>1610</a:t>
            </a:r>
            <a:endParaRPr lang="zh-CN" altLang="en-US" b="1" dirty="0"/>
          </a:p>
        </p:txBody>
      </p:sp>
      <p:sp>
        <p:nvSpPr>
          <p:cNvPr id="14" name="TextBox 13"/>
          <p:cNvSpPr txBox="1"/>
          <p:nvPr/>
        </p:nvSpPr>
        <p:spPr>
          <a:xfrm>
            <a:off x="6215074" y="1268760"/>
            <a:ext cx="714380" cy="369332"/>
          </a:xfrm>
          <a:prstGeom prst="rect">
            <a:avLst/>
          </a:prstGeom>
          <a:noFill/>
        </p:spPr>
        <p:txBody>
          <a:bodyPr wrap="square" rtlCol="0">
            <a:spAutoFit/>
          </a:bodyPr>
          <a:lstStyle/>
          <a:p>
            <a:r>
              <a:rPr lang="en-US" altLang="zh-CN" b="1" dirty="0" smtClean="0"/>
              <a:t>1707    </a:t>
            </a:r>
            <a:r>
              <a:rPr lang="en-US" altLang="zh-CN" dirty="0" smtClean="0"/>
              <a:t>      </a:t>
            </a:r>
            <a:endParaRPr lang="zh-CN" altLang="en-US" dirty="0"/>
          </a:p>
        </p:txBody>
      </p:sp>
      <p:sp>
        <p:nvSpPr>
          <p:cNvPr id="15" name="TextBox 14"/>
          <p:cNvSpPr txBox="1"/>
          <p:nvPr/>
        </p:nvSpPr>
        <p:spPr>
          <a:xfrm>
            <a:off x="6786578" y="1268760"/>
            <a:ext cx="928694" cy="369332"/>
          </a:xfrm>
          <a:prstGeom prst="rect">
            <a:avLst/>
          </a:prstGeom>
          <a:noFill/>
        </p:spPr>
        <p:txBody>
          <a:bodyPr wrap="square" rtlCol="0">
            <a:spAutoFit/>
          </a:bodyPr>
          <a:lstStyle/>
          <a:p>
            <a:r>
              <a:rPr lang="en-US" altLang="zh-CN" b="1" dirty="0" smtClean="0"/>
              <a:t>1718</a:t>
            </a:r>
            <a:endParaRPr lang="zh-CN" altLang="en-US" b="1" dirty="0"/>
          </a:p>
        </p:txBody>
      </p:sp>
      <p:sp>
        <p:nvSpPr>
          <p:cNvPr id="16" name="TextBox 15"/>
          <p:cNvSpPr txBox="1"/>
          <p:nvPr/>
        </p:nvSpPr>
        <p:spPr>
          <a:xfrm>
            <a:off x="7500958" y="1268760"/>
            <a:ext cx="928694" cy="369332"/>
          </a:xfrm>
          <a:prstGeom prst="rect">
            <a:avLst/>
          </a:prstGeom>
          <a:noFill/>
        </p:spPr>
        <p:txBody>
          <a:bodyPr wrap="square" rtlCol="0">
            <a:spAutoFit/>
          </a:bodyPr>
          <a:lstStyle/>
          <a:p>
            <a:r>
              <a:rPr lang="en-US" altLang="zh-CN" b="1" dirty="0" smtClean="0"/>
              <a:t>1756</a:t>
            </a:r>
            <a:endParaRPr lang="zh-CN" altLang="en-US" b="1" dirty="0"/>
          </a:p>
        </p:txBody>
      </p:sp>
      <p:sp>
        <p:nvSpPr>
          <p:cNvPr id="17" name="TextBox 16"/>
          <p:cNvSpPr txBox="1"/>
          <p:nvPr/>
        </p:nvSpPr>
        <p:spPr>
          <a:xfrm>
            <a:off x="8072462" y="1268760"/>
            <a:ext cx="857256" cy="369332"/>
          </a:xfrm>
          <a:prstGeom prst="rect">
            <a:avLst/>
          </a:prstGeom>
          <a:noFill/>
        </p:spPr>
        <p:txBody>
          <a:bodyPr wrap="square" rtlCol="0">
            <a:spAutoFit/>
          </a:bodyPr>
          <a:lstStyle/>
          <a:p>
            <a:r>
              <a:rPr lang="en-US" altLang="zh-CN" b="1" dirty="0" smtClean="0"/>
              <a:t>1762</a:t>
            </a:r>
            <a:endParaRPr lang="zh-CN" altLang="en-US" b="1" dirty="0"/>
          </a:p>
        </p:txBody>
      </p:sp>
      <p:sp>
        <p:nvSpPr>
          <p:cNvPr id="18" name="五边形 17"/>
          <p:cNvSpPr/>
          <p:nvPr/>
        </p:nvSpPr>
        <p:spPr>
          <a:xfrm>
            <a:off x="4572000" y="1697388"/>
            <a:ext cx="2286016" cy="457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786578" y="1625950"/>
            <a:ext cx="2357422" cy="2143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t01e5506f4d5366a918.jpg"/>
          <p:cNvPicPr>
            <a:picLocks noChangeAspect="1"/>
          </p:cNvPicPr>
          <p:nvPr/>
        </p:nvPicPr>
        <p:blipFill>
          <a:blip r:embed="rId2"/>
          <a:srcRect l="14658" t="4348" r="1306"/>
          <a:stretch>
            <a:fillRect/>
          </a:stretch>
        </p:blipFill>
        <p:spPr>
          <a:xfrm>
            <a:off x="0" y="1840264"/>
            <a:ext cx="6143636" cy="3143272"/>
          </a:xfrm>
          <a:prstGeom prst="rect">
            <a:avLst/>
          </a:prstGeom>
        </p:spPr>
      </p:pic>
      <p:pic>
        <p:nvPicPr>
          <p:cNvPr id="21" name="图片 20" descr="t01a90fda2802595164.jpg"/>
          <p:cNvPicPr>
            <a:picLocks noChangeAspect="1"/>
          </p:cNvPicPr>
          <p:nvPr/>
        </p:nvPicPr>
        <p:blipFill>
          <a:blip r:embed="rId3"/>
          <a:srcRect l="60440" t="2083" b="8333"/>
          <a:stretch>
            <a:fillRect/>
          </a:stretch>
        </p:blipFill>
        <p:spPr>
          <a:xfrm>
            <a:off x="0" y="1840264"/>
            <a:ext cx="2786050" cy="3071834"/>
          </a:xfrm>
          <a:prstGeom prst="rect">
            <a:avLst/>
          </a:prstGeom>
        </p:spPr>
      </p:pic>
      <p:pic>
        <p:nvPicPr>
          <p:cNvPr id="22" name="图片 21" descr="7.jpg"/>
          <p:cNvPicPr>
            <a:picLocks noChangeAspect="1"/>
          </p:cNvPicPr>
          <p:nvPr/>
        </p:nvPicPr>
        <p:blipFill>
          <a:blip r:embed="rId4"/>
          <a:stretch>
            <a:fillRect/>
          </a:stretch>
        </p:blipFill>
        <p:spPr>
          <a:xfrm>
            <a:off x="6143636" y="1840264"/>
            <a:ext cx="3000364" cy="3000396"/>
          </a:xfrm>
          <a:prstGeom prst="rect">
            <a:avLst/>
          </a:prstGeom>
        </p:spPr>
      </p:pic>
      <p:sp>
        <p:nvSpPr>
          <p:cNvPr id="23" name="矩形 22"/>
          <p:cNvSpPr/>
          <p:nvPr/>
        </p:nvSpPr>
        <p:spPr>
          <a:xfrm>
            <a:off x="0" y="4840660"/>
            <a:ext cx="6143636" cy="142876"/>
          </a:xfrm>
          <a:prstGeom prst="rect">
            <a:avLst/>
          </a:prstGeom>
          <a:solidFill>
            <a:srgbClr val="215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五边形 23"/>
          <p:cNvSpPr/>
          <p:nvPr/>
        </p:nvSpPr>
        <p:spPr>
          <a:xfrm>
            <a:off x="4572000" y="1625950"/>
            <a:ext cx="2428892" cy="214314"/>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五边形 24"/>
          <p:cNvSpPr/>
          <p:nvPr/>
        </p:nvSpPr>
        <p:spPr>
          <a:xfrm>
            <a:off x="2285984" y="1625950"/>
            <a:ext cx="2428892" cy="214314"/>
          </a:xfrm>
          <a:prstGeom prst="homePlat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五边形 25"/>
          <p:cNvSpPr/>
          <p:nvPr/>
        </p:nvSpPr>
        <p:spPr>
          <a:xfrm>
            <a:off x="0" y="1625950"/>
            <a:ext cx="2357422" cy="214314"/>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1187624" y="139279"/>
            <a:ext cx="6891108" cy="769441"/>
          </a:xfrm>
          <a:prstGeom prst="rect">
            <a:avLst/>
          </a:prstGeom>
          <a:noFill/>
        </p:spPr>
        <p:txBody>
          <a:bodyPr wrap="square" rtlCol="0">
            <a:spAutoFit/>
          </a:bodyPr>
          <a:lstStyle/>
          <a:p>
            <a:pPr algn="ctr"/>
            <a:r>
              <a:rPr lang="zh-CN" altLang="en-US" sz="4400" dirty="0" smtClean="0">
                <a:latin typeface="黑体" pitchFamily="49" charset="-122"/>
                <a:ea typeface="黑体" pitchFamily="49" charset="-122"/>
              </a:rPr>
              <a:t>中国近代史上的三组古地图</a:t>
            </a:r>
            <a:endParaRPr lang="en-US" altLang="zh-CN" sz="4400" dirty="0" smtClean="0">
              <a:latin typeface="黑体" pitchFamily="49" charset="-122"/>
              <a:ea typeface="黑体" pitchFamily="49" charset="-122"/>
            </a:endParaRPr>
          </a:p>
        </p:txBody>
      </p:sp>
      <p:sp>
        <p:nvSpPr>
          <p:cNvPr id="28" name="TextBox 27"/>
          <p:cNvSpPr txBox="1"/>
          <p:nvPr/>
        </p:nvSpPr>
        <p:spPr>
          <a:xfrm>
            <a:off x="107504" y="5157192"/>
            <a:ext cx="2178859" cy="1569660"/>
          </a:xfrm>
          <a:prstGeom prst="rect">
            <a:avLst/>
          </a:prstGeom>
          <a:noFill/>
        </p:spPr>
        <p:txBody>
          <a:bodyPr wrap="square" rtlCol="0">
            <a:spAutoFit/>
          </a:bodyPr>
          <a:lstStyle/>
          <a:p>
            <a:r>
              <a:rPr lang="zh-CN" altLang="en-US" sz="2400" b="1" dirty="0">
                <a:solidFill>
                  <a:srgbClr val="FF0000"/>
                </a:solidFill>
                <a:latin typeface="华文中宋" panose="02010600040101010101" pitchFamily="2" charset="-122"/>
                <a:ea typeface="华文中宋" panose="02010600040101010101" pitchFamily="2" charset="-122"/>
              </a:rPr>
              <a:t>明代郑和七下西洋</a:t>
            </a:r>
            <a:r>
              <a:rPr lang="en-US" altLang="zh-CN" sz="2400" b="1" dirty="0">
                <a:solidFill>
                  <a:srgbClr val="FF0000"/>
                </a:solidFill>
                <a:latin typeface="华文中宋" panose="02010600040101010101" pitchFamily="2" charset="-122"/>
                <a:ea typeface="华文中宋" panose="02010600040101010101" pitchFamily="2" charset="-122"/>
              </a:rPr>
              <a:t>(1405-1433)</a:t>
            </a:r>
            <a:r>
              <a:rPr lang="zh-CN" altLang="en-US" sz="2400" b="1" dirty="0">
                <a:solidFill>
                  <a:srgbClr val="FF0000"/>
                </a:solidFill>
                <a:latin typeface="华文中宋" panose="02010600040101010101" pitchFamily="2" charset="-122"/>
                <a:ea typeface="华文中宋" panose="02010600040101010101" pitchFamily="2" charset="-122"/>
              </a:rPr>
              <a:t>及</a:t>
            </a:r>
            <a:r>
              <a:rPr lang="en-US" altLang="zh-CN" sz="2400" b="1" dirty="0">
                <a:solidFill>
                  <a:srgbClr val="FF0000"/>
                </a:solidFill>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郑和航海图</a:t>
            </a:r>
            <a:r>
              <a:rPr lang="en-US" altLang="zh-CN" sz="2400" b="1" dirty="0" smtClean="0">
                <a:solidFill>
                  <a:srgbClr val="FF0000"/>
                </a:solidFill>
                <a:latin typeface="华文中宋" panose="02010600040101010101" pitchFamily="2" charset="-122"/>
                <a:ea typeface="华文中宋" panose="02010600040101010101" pitchFamily="2" charset="-122"/>
              </a:rPr>
              <a:t>》</a:t>
            </a:r>
            <a:endParaRPr lang="zh-CN" altLang="en-US" sz="2400" b="1" dirty="0">
              <a:solidFill>
                <a:srgbClr val="FF0000"/>
              </a:solidFill>
              <a:latin typeface="华文中宋" panose="02010600040101010101" pitchFamily="2" charset="-122"/>
              <a:ea typeface="华文中宋" panose="02010600040101010101" pitchFamily="2" charset="-122"/>
            </a:endParaRPr>
          </a:p>
        </p:txBody>
      </p:sp>
      <p:sp>
        <p:nvSpPr>
          <p:cNvPr id="29" name="TextBox 28"/>
          <p:cNvSpPr txBox="1"/>
          <p:nvPr/>
        </p:nvSpPr>
        <p:spPr>
          <a:xfrm>
            <a:off x="2915816" y="5171708"/>
            <a:ext cx="3071834" cy="1569660"/>
          </a:xfrm>
          <a:prstGeom prst="rect">
            <a:avLst/>
          </a:prstGeom>
          <a:noFill/>
        </p:spPr>
        <p:txBody>
          <a:bodyPr wrap="square" rtlCol="0">
            <a:spAutoFit/>
          </a:bodyPr>
          <a:lstStyle/>
          <a:p>
            <a:r>
              <a:rPr lang="zh-CN" altLang="en-US" sz="2400" b="1" dirty="0">
                <a:solidFill>
                  <a:srgbClr val="FF0000"/>
                </a:solidFill>
                <a:latin typeface="华文中宋" panose="02010600040101010101" pitchFamily="2" charset="-122"/>
                <a:ea typeface="华文中宋" panose="02010600040101010101" pitchFamily="2" charset="-122"/>
              </a:rPr>
              <a:t>明末利玛窦</a:t>
            </a:r>
            <a:r>
              <a:rPr lang="en-US" altLang="zh-CN" sz="2400" b="1" dirty="0">
                <a:solidFill>
                  <a:srgbClr val="FF0000"/>
                </a:solidFill>
                <a:latin typeface="华文中宋" panose="02010600040101010101" pitchFamily="2" charset="-122"/>
                <a:ea typeface="华文中宋" panose="02010600040101010101" pitchFamily="2" charset="-122"/>
              </a:rPr>
              <a:t>( Matteo Ricci)</a:t>
            </a:r>
            <a:r>
              <a:rPr lang="zh-CN" altLang="en-US" sz="2400" b="1" dirty="0">
                <a:solidFill>
                  <a:srgbClr val="FF0000"/>
                </a:solidFill>
                <a:latin typeface="华文中宋" panose="02010600040101010101" pitchFamily="2" charset="-122"/>
                <a:ea typeface="华文中宋" panose="02010600040101010101" pitchFamily="2" charset="-122"/>
              </a:rPr>
              <a:t>公元 </a:t>
            </a:r>
            <a:r>
              <a:rPr lang="en-US" altLang="zh-CN" sz="2400" b="1" dirty="0">
                <a:solidFill>
                  <a:srgbClr val="FF0000"/>
                </a:solidFill>
                <a:latin typeface="华文中宋" panose="02010600040101010101" pitchFamily="2" charset="-122"/>
                <a:ea typeface="华文中宋" panose="02010600040101010101" pitchFamily="2" charset="-122"/>
              </a:rPr>
              <a:t>1552-1610</a:t>
            </a:r>
            <a:r>
              <a:rPr lang="zh-CN" altLang="en-US" sz="2400" b="1" dirty="0">
                <a:solidFill>
                  <a:srgbClr val="FF0000"/>
                </a:solidFill>
                <a:latin typeface="华文中宋" panose="02010600040101010101" pitchFamily="2" charset="-122"/>
                <a:ea typeface="华文中宋" panose="02010600040101010101" pitchFamily="2" charset="-122"/>
              </a:rPr>
              <a:t>来中国绘制</a:t>
            </a:r>
            <a:r>
              <a:rPr lang="en-US" altLang="zh-CN" sz="2400" b="1" dirty="0">
                <a:solidFill>
                  <a:srgbClr val="FF0000"/>
                </a:solidFill>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坤舆万国全国</a:t>
            </a:r>
            <a:r>
              <a:rPr lang="en-US" altLang="zh-CN" sz="2400" b="1" dirty="0" smtClean="0">
                <a:solidFill>
                  <a:srgbClr val="FF0000"/>
                </a:solidFill>
                <a:latin typeface="华文中宋" panose="02010600040101010101" pitchFamily="2" charset="-122"/>
                <a:ea typeface="华文中宋" panose="02010600040101010101" pitchFamily="2" charset="-122"/>
              </a:rPr>
              <a:t>》</a:t>
            </a:r>
            <a:endParaRPr lang="zh-CN" altLang="en-US" sz="2400" b="1" dirty="0">
              <a:solidFill>
                <a:srgbClr val="FF0000"/>
              </a:solidFill>
              <a:latin typeface="华文中宋" panose="02010600040101010101" pitchFamily="2" charset="-122"/>
              <a:ea typeface="华文中宋" panose="02010600040101010101" pitchFamily="2" charset="-122"/>
            </a:endParaRPr>
          </a:p>
        </p:txBody>
      </p:sp>
      <p:sp>
        <p:nvSpPr>
          <p:cNvPr id="30" name="TextBox 29"/>
          <p:cNvSpPr txBox="1"/>
          <p:nvPr/>
        </p:nvSpPr>
        <p:spPr>
          <a:xfrm>
            <a:off x="6300192" y="4941168"/>
            <a:ext cx="2695708" cy="1938992"/>
          </a:xfrm>
          <a:prstGeom prst="rect">
            <a:avLst/>
          </a:prstGeom>
          <a:noFill/>
        </p:spPr>
        <p:txBody>
          <a:bodyPr wrap="square" rtlCol="0">
            <a:spAutoFit/>
          </a:bodyPr>
          <a:lstStyle/>
          <a:p>
            <a:r>
              <a:rPr lang="zh-CN" altLang="en-US" sz="2400" b="1" dirty="0">
                <a:solidFill>
                  <a:srgbClr val="FF0000"/>
                </a:solidFill>
                <a:latin typeface="华文中宋" panose="02010600040101010101" pitchFamily="2" charset="-122"/>
                <a:ea typeface="华文中宋" panose="02010600040101010101" pitchFamily="2" charset="-122"/>
              </a:rPr>
              <a:t>清初两代全国测图</a:t>
            </a:r>
            <a:r>
              <a:rPr lang="en-US" altLang="zh-CN" sz="2400" b="1" dirty="0">
                <a:solidFill>
                  <a:srgbClr val="FF0000"/>
                </a:solidFill>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康熙皇舆全览图</a:t>
            </a:r>
            <a:r>
              <a:rPr lang="en-US" altLang="zh-CN" sz="2400" b="1" dirty="0">
                <a:solidFill>
                  <a:srgbClr val="FF0000"/>
                </a:solidFill>
                <a:latin typeface="华文中宋" panose="02010600040101010101" pitchFamily="2" charset="-122"/>
                <a:ea typeface="华文中宋" panose="02010600040101010101" pitchFamily="2" charset="-122"/>
              </a:rPr>
              <a:t>》(1707-1718</a:t>
            </a:r>
            <a:r>
              <a:rPr lang="zh-CN" altLang="en-US" sz="2400" b="1" dirty="0">
                <a:solidFill>
                  <a:srgbClr val="FF0000"/>
                </a:solidFill>
                <a:latin typeface="华文中宋" panose="02010600040101010101" pitchFamily="2" charset="-122"/>
                <a:ea typeface="华文中宋" panose="02010600040101010101" pitchFamily="2" charset="-122"/>
              </a:rPr>
              <a:t>）</a:t>
            </a:r>
            <a:r>
              <a:rPr lang="en-US" altLang="zh-CN" sz="2400" b="1" dirty="0">
                <a:solidFill>
                  <a:srgbClr val="FF0000"/>
                </a:solidFill>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乾隆内府舆图</a:t>
            </a:r>
            <a:r>
              <a:rPr lang="en-US" altLang="zh-CN" sz="2400" b="1" dirty="0">
                <a:solidFill>
                  <a:srgbClr val="FF0000"/>
                </a:solidFill>
                <a:latin typeface="华文中宋" panose="02010600040101010101" pitchFamily="2" charset="-122"/>
                <a:ea typeface="华文中宋" panose="02010600040101010101" pitchFamily="2" charset="-122"/>
              </a:rPr>
              <a:t>》(1756-1762</a:t>
            </a:r>
            <a:r>
              <a:rPr lang="en-US" altLang="zh-CN" sz="2400" b="1" dirty="0" smtClean="0">
                <a:solidFill>
                  <a:srgbClr val="FF0000"/>
                </a:solidFill>
                <a:latin typeface="华文中宋" panose="02010600040101010101" pitchFamily="2" charset="-122"/>
                <a:ea typeface="华文中宋" panose="02010600040101010101" pitchFamily="2" charset="-122"/>
              </a:rPr>
              <a:t>)</a:t>
            </a:r>
            <a:endParaRPr lang="zh-CN" altLang="en-US" sz="2400" b="1"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633461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矩形 4"/>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16</a:t>
            </a:fld>
            <a:endParaRPr lang="zh-CN" altLang="en-US"/>
          </a:p>
        </p:txBody>
      </p:sp>
      <p:sp>
        <p:nvSpPr>
          <p:cNvPr id="4" name="TextBox 3"/>
          <p:cNvSpPr txBox="1"/>
          <p:nvPr/>
        </p:nvSpPr>
        <p:spPr>
          <a:xfrm>
            <a:off x="467544" y="327622"/>
            <a:ext cx="8352928" cy="6197722"/>
          </a:xfrm>
          <a:prstGeom prst="rect">
            <a:avLst/>
          </a:prstGeom>
          <a:noFill/>
        </p:spPr>
        <p:txBody>
          <a:bodyPr wrap="square" rtlCol="0">
            <a:spAutoFit/>
          </a:bodyPr>
          <a:lstStyle/>
          <a:p>
            <a:pPr>
              <a:lnSpc>
                <a:spcPct val="120000"/>
              </a:lnSpc>
              <a:spcBef>
                <a:spcPts val="600"/>
              </a:spcBef>
              <a:spcAft>
                <a:spcPts val="600"/>
              </a:spcAft>
            </a:pPr>
            <a:r>
              <a:rPr lang="zh-CN" altLang="en-US" sz="2800" b="1" dirty="0" smtClean="0">
                <a:solidFill>
                  <a:schemeClr val="bg1"/>
                </a:solidFill>
                <a:latin typeface="华文中宋" panose="02010600040101010101" pitchFamily="2" charset="-122"/>
                <a:ea typeface="华文中宋" panose="02010600040101010101" pitchFamily="2" charset="-122"/>
              </a:rPr>
              <a:t>更关心这历史和三幅地图的人不仅是地图学家和科技史学者，而是很多历史学家、政治家和关心振兴中华的人士，因为它引起了人们进一步的思考：</a:t>
            </a:r>
            <a:endParaRPr lang="en-US" altLang="zh-CN" sz="2800" b="1" dirty="0" smtClean="0">
              <a:solidFill>
                <a:schemeClr val="bg1"/>
              </a:solidFill>
              <a:latin typeface="华文中宋" panose="02010600040101010101" pitchFamily="2" charset="-122"/>
              <a:ea typeface="华文中宋" panose="02010600040101010101" pitchFamily="2" charset="-122"/>
            </a:endParaRPr>
          </a:p>
          <a:p>
            <a:pPr marL="342900" indent="-342900">
              <a:lnSpc>
                <a:spcPct val="120000"/>
              </a:lnSpc>
              <a:spcBef>
                <a:spcPts val="600"/>
              </a:spcBef>
              <a:spcAft>
                <a:spcPts val="600"/>
              </a:spcAft>
              <a:buSzPct val="70000"/>
              <a:buFont typeface="Wingdings" pitchFamily="2" charset="2"/>
              <a:buChar char="l"/>
            </a:pPr>
            <a:r>
              <a:rPr lang="zh-CN" altLang="en-US" sz="2800" b="1" dirty="0" smtClean="0">
                <a:solidFill>
                  <a:schemeClr val="bg1"/>
                </a:solidFill>
                <a:latin typeface="华文中宋" panose="02010600040101010101" pitchFamily="2" charset="-122"/>
                <a:ea typeface="华文中宋" panose="02010600040101010101" pitchFamily="2" charset="-122"/>
              </a:rPr>
              <a:t>郑和如此重大的下西洋行动和队伍，为什么没留下中华民族发展进步的痕迹？</a:t>
            </a:r>
            <a:endParaRPr lang="en-US" altLang="zh-CN" sz="2800" b="1" dirty="0" smtClean="0">
              <a:solidFill>
                <a:schemeClr val="bg1"/>
              </a:solidFill>
              <a:latin typeface="华文中宋" panose="02010600040101010101" pitchFamily="2" charset="-122"/>
              <a:ea typeface="华文中宋" panose="02010600040101010101" pitchFamily="2" charset="-122"/>
            </a:endParaRPr>
          </a:p>
          <a:p>
            <a:pPr marL="342900" indent="-342900">
              <a:lnSpc>
                <a:spcPct val="120000"/>
              </a:lnSpc>
              <a:spcBef>
                <a:spcPts val="600"/>
              </a:spcBef>
              <a:spcAft>
                <a:spcPts val="600"/>
              </a:spcAft>
              <a:buSzPct val="70000"/>
              <a:buFont typeface="Wingdings" pitchFamily="2" charset="2"/>
              <a:buChar char="l"/>
            </a:pPr>
            <a:r>
              <a:rPr lang="zh-CN" altLang="en-US" sz="2800" b="1" dirty="0" smtClean="0">
                <a:solidFill>
                  <a:schemeClr val="bg1"/>
                </a:solidFill>
                <a:latin typeface="华文中宋" panose="02010600040101010101" pitchFamily="2" charset="-122"/>
                <a:ea typeface="华文中宋" panose="02010600040101010101" pitchFamily="2" charset="-122"/>
              </a:rPr>
              <a:t>利</a:t>
            </a:r>
            <a:r>
              <a:rPr lang="zh-CN" altLang="en-US" sz="2800" b="1" dirty="0">
                <a:solidFill>
                  <a:schemeClr val="bg1"/>
                </a:solidFill>
                <a:latin typeface="华文中宋" panose="02010600040101010101" pitchFamily="2" charset="-122"/>
                <a:ea typeface="华文中宋" panose="02010600040101010101" pitchFamily="2" charset="-122"/>
              </a:rPr>
              <a:t>玛</a:t>
            </a:r>
            <a:r>
              <a:rPr lang="zh-CN" altLang="en-US" sz="2800" b="1" dirty="0" smtClean="0">
                <a:solidFill>
                  <a:schemeClr val="bg1"/>
                </a:solidFill>
                <a:latin typeface="华文中宋" panose="02010600040101010101" pitchFamily="2" charset="-122"/>
                <a:ea typeface="华文中宋" panose="02010600040101010101" pitchFamily="2" charset="-122"/>
              </a:rPr>
              <a:t>窦东行和耶稣会教士测绘中国地图的最先受益者是中国还是西方的殖民帝国？</a:t>
            </a:r>
            <a:endParaRPr lang="en-US" altLang="zh-CN" sz="2800" b="1" dirty="0" smtClean="0">
              <a:solidFill>
                <a:schemeClr val="bg1"/>
              </a:solidFill>
              <a:latin typeface="华文中宋" panose="02010600040101010101" pitchFamily="2" charset="-122"/>
              <a:ea typeface="华文中宋" panose="02010600040101010101" pitchFamily="2" charset="-122"/>
            </a:endParaRPr>
          </a:p>
          <a:p>
            <a:pPr marL="342900" indent="-342900">
              <a:lnSpc>
                <a:spcPct val="120000"/>
              </a:lnSpc>
              <a:spcBef>
                <a:spcPts val="600"/>
              </a:spcBef>
              <a:spcAft>
                <a:spcPts val="600"/>
              </a:spcAft>
              <a:buSzPct val="70000"/>
              <a:buFont typeface="Wingdings" pitchFamily="2" charset="2"/>
              <a:buChar char="l"/>
            </a:pPr>
            <a:r>
              <a:rPr lang="zh-CN" altLang="en-US" sz="2800" b="1" dirty="0" smtClean="0">
                <a:solidFill>
                  <a:schemeClr val="bg1"/>
                </a:solidFill>
                <a:latin typeface="华文中宋" panose="02010600040101010101" pitchFamily="2" charset="-122"/>
                <a:ea typeface="华文中宋" panose="02010600040101010101" pitchFamily="2" charset="-122"/>
              </a:rPr>
              <a:t>清初测图的结果首先补充了西方列强对东方知识的空白，排除了西方对中华帝国的畏惧心理，而中国皇帝和决策者竞毫无察觉，把地图藏之内府，一任古老的写意地图在坊间流传，什么原因？</a:t>
            </a:r>
            <a:endParaRPr lang="zh-CN" altLang="en-US" sz="28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529387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17</a:t>
            </a:fld>
            <a:endParaRPr lang="zh-CN" altLang="en-US"/>
          </a:p>
        </p:txBody>
      </p:sp>
      <p:sp>
        <p:nvSpPr>
          <p:cNvPr id="3" name="TextBox 2"/>
          <p:cNvSpPr txBox="1"/>
          <p:nvPr/>
        </p:nvSpPr>
        <p:spPr>
          <a:xfrm>
            <a:off x="3131840" y="980728"/>
            <a:ext cx="5832648" cy="3711785"/>
          </a:xfrm>
          <a:prstGeom prst="rect">
            <a:avLst/>
          </a:prstGeom>
          <a:noFill/>
        </p:spPr>
        <p:txBody>
          <a:bodyPr wrap="square" rtlCol="0">
            <a:spAutoFit/>
          </a:bodyPr>
          <a:lstStyle/>
          <a:p>
            <a:pPr>
              <a:lnSpc>
                <a:spcPct val="120000"/>
              </a:lnSpc>
            </a:pPr>
            <a:r>
              <a:rPr lang="zh-CN" altLang="en-US" sz="2800" dirty="0" smtClean="0">
                <a:latin typeface="华文中宋" panose="02010600040101010101" pitchFamily="2" charset="-122"/>
                <a:ea typeface="华文中宋" panose="02010600040101010101" pitchFamily="2" charset="-122"/>
              </a:rPr>
              <a:t>李希霍芬（</a:t>
            </a:r>
            <a:r>
              <a:rPr lang="en-US" altLang="zh-CN" sz="2800" dirty="0" smtClean="0">
                <a:latin typeface="华文中宋" panose="02010600040101010101" pitchFamily="2" charset="-122"/>
                <a:ea typeface="华文中宋" panose="02010600040101010101" pitchFamily="2" charset="-122"/>
              </a:rPr>
              <a:t>1833-1905</a:t>
            </a:r>
            <a:r>
              <a:rPr lang="zh-CN" altLang="en-US" sz="2800" dirty="0" smtClean="0">
                <a:latin typeface="华文中宋" panose="02010600040101010101" pitchFamily="2" charset="-122"/>
                <a:ea typeface="华文中宋" panose="02010600040101010101" pitchFamily="2" charset="-122"/>
              </a:rPr>
              <a:t>）于</a:t>
            </a:r>
            <a:r>
              <a:rPr lang="en-US" altLang="zh-CN" sz="2800" dirty="0" smtClean="0">
                <a:latin typeface="华文中宋" panose="02010600040101010101" pitchFamily="2" charset="-122"/>
                <a:ea typeface="华文中宋" panose="02010600040101010101" pitchFamily="2" charset="-122"/>
              </a:rPr>
              <a:t>1868</a:t>
            </a:r>
            <a:r>
              <a:rPr lang="zh-CN" altLang="en-US" sz="2800" dirty="0">
                <a:latin typeface="华文中宋" panose="02010600040101010101" pitchFamily="2" charset="-122"/>
                <a:ea typeface="华文中宋" panose="02010600040101010101" pitchFamily="2" charset="-122"/>
              </a:rPr>
              <a:t>年</a:t>
            </a:r>
            <a:r>
              <a:rPr lang="en-US" altLang="zh-CN" sz="2800" dirty="0">
                <a:latin typeface="华文中宋" panose="02010600040101010101" pitchFamily="2" charset="-122"/>
                <a:ea typeface="华文中宋" panose="02010600040101010101" pitchFamily="2" charset="-122"/>
              </a:rPr>
              <a:t>9</a:t>
            </a:r>
            <a:r>
              <a:rPr lang="zh-CN" altLang="en-US" sz="2800" dirty="0" smtClean="0">
                <a:latin typeface="华文中宋" panose="02010600040101010101" pitchFamily="2" charset="-122"/>
                <a:ea typeface="华文中宋" panose="02010600040101010101" pitchFamily="2" charset="-122"/>
              </a:rPr>
              <a:t>月</a:t>
            </a:r>
            <a:r>
              <a:rPr lang="en-US" altLang="zh-CN" sz="2800" dirty="0">
                <a:latin typeface="华文中宋" panose="02010600040101010101" pitchFamily="2" charset="-122"/>
                <a:ea typeface="华文中宋" panose="02010600040101010101" pitchFamily="2" charset="-122"/>
              </a:rPr>
              <a:t>-1872</a:t>
            </a:r>
            <a:r>
              <a:rPr lang="zh-CN" altLang="en-US" sz="2800" dirty="0">
                <a:latin typeface="华文中宋" panose="02010600040101010101" pitchFamily="2" charset="-122"/>
                <a:ea typeface="华文中宋" panose="02010600040101010101" pitchFamily="2" charset="-122"/>
              </a:rPr>
              <a:t>年</a:t>
            </a:r>
            <a:r>
              <a:rPr lang="en-US" altLang="zh-CN" sz="2800" dirty="0">
                <a:latin typeface="华文中宋" panose="02010600040101010101" pitchFamily="2" charset="-122"/>
                <a:ea typeface="华文中宋" panose="02010600040101010101" pitchFamily="2" charset="-122"/>
              </a:rPr>
              <a:t>5</a:t>
            </a:r>
            <a:r>
              <a:rPr lang="zh-CN" altLang="en-US" sz="2800" dirty="0" smtClean="0">
                <a:latin typeface="华文中宋" panose="02010600040101010101" pitchFamily="2" charset="-122"/>
                <a:ea typeface="华文中宋" panose="02010600040101010101" pitchFamily="2" charset="-122"/>
              </a:rPr>
              <a:t>月</a:t>
            </a:r>
            <a:r>
              <a:rPr lang="zh-CN" altLang="en-US" sz="2800" dirty="0">
                <a:latin typeface="华文中宋" panose="02010600040101010101" pitchFamily="2" charset="-122"/>
                <a:ea typeface="华文中宋" panose="02010600040101010101" pitchFamily="2" charset="-122"/>
              </a:rPr>
              <a:t>，走遍了大半个中国（</a:t>
            </a:r>
            <a:r>
              <a:rPr lang="en-US" altLang="zh-CN" sz="2800" dirty="0">
                <a:latin typeface="华文中宋" panose="02010600040101010101" pitchFamily="2" charset="-122"/>
                <a:ea typeface="华文中宋" panose="02010600040101010101" pitchFamily="2" charset="-122"/>
              </a:rPr>
              <a:t>14</a:t>
            </a:r>
            <a:r>
              <a:rPr lang="zh-CN" altLang="en-US" sz="2800" dirty="0">
                <a:latin typeface="华文中宋" panose="02010600040101010101" pitchFamily="2" charset="-122"/>
                <a:ea typeface="华文中宋" panose="02010600040101010101" pitchFamily="2" charset="-122"/>
              </a:rPr>
              <a:t>个省区）</a:t>
            </a:r>
            <a:r>
              <a:rPr lang="zh-CN" altLang="en-US" sz="2800" dirty="0" smtClean="0">
                <a:latin typeface="华文中宋" panose="02010600040101010101" pitchFamily="2" charset="-122"/>
                <a:ea typeface="华文中宋" panose="02010600040101010101" pitchFamily="2" charset="-122"/>
              </a:rPr>
              <a:t>，中国</a:t>
            </a:r>
            <a:r>
              <a:rPr lang="zh-CN" altLang="en-US" sz="2800" dirty="0">
                <a:latin typeface="华文中宋" panose="02010600040101010101" pitchFamily="2" charset="-122"/>
                <a:ea typeface="华文中宋" panose="02010600040101010101" pitchFamily="2" charset="-122"/>
              </a:rPr>
              <a:t>进行地质</a:t>
            </a:r>
            <a:r>
              <a:rPr lang="zh-CN" altLang="en-US" sz="2800" dirty="0" smtClean="0">
                <a:latin typeface="华文中宋" panose="02010600040101010101" pitchFamily="2" charset="-122"/>
                <a:ea typeface="华文中宋" panose="02010600040101010101" pitchFamily="2" charset="-122"/>
              </a:rPr>
              <a:t>地理考察。</a:t>
            </a:r>
            <a:r>
              <a:rPr lang="zh-CN" altLang="en-US" sz="2800" dirty="0">
                <a:latin typeface="华文中宋" panose="02010600040101010101" pitchFamily="2" charset="-122"/>
                <a:ea typeface="华文中宋" panose="02010600040101010101" pitchFamily="2" charset="-122"/>
              </a:rPr>
              <a:t>回国之后，从</a:t>
            </a:r>
            <a:r>
              <a:rPr lang="en-US" altLang="zh-CN" sz="2800" dirty="0">
                <a:latin typeface="华文中宋" panose="02010600040101010101" pitchFamily="2" charset="-122"/>
                <a:ea typeface="华文中宋" panose="02010600040101010101" pitchFamily="2" charset="-122"/>
              </a:rPr>
              <a:t>1877</a:t>
            </a:r>
            <a:r>
              <a:rPr lang="zh-CN" altLang="en-US" sz="2800" dirty="0">
                <a:latin typeface="华文中宋" panose="02010600040101010101" pitchFamily="2" charset="-122"/>
                <a:ea typeface="华文中宋" panose="02010600040101010101" pitchFamily="2" charset="-122"/>
              </a:rPr>
              <a:t>年开始，他先后写出并发表了五卷并带有附图的</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中国</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亲身旅行的成果和以之为根据的研究</a:t>
            </a:r>
            <a:r>
              <a:rPr lang="en-US" altLang="zh-CN" sz="2800" dirty="0">
                <a:latin typeface="华文中宋" panose="02010600040101010101" pitchFamily="2" charset="-122"/>
                <a:ea typeface="华文中宋" panose="02010600040101010101" pitchFamily="2" charset="-122"/>
              </a:rPr>
              <a:t>》</a:t>
            </a:r>
            <a:r>
              <a:rPr lang="zh-CN" altLang="en-US" sz="2800" dirty="0" smtClean="0">
                <a:latin typeface="华文中宋" panose="02010600040101010101" pitchFamily="2" charset="-122"/>
                <a:ea typeface="华文中宋" panose="02010600040101010101" pitchFamily="2" charset="-122"/>
              </a:rPr>
              <a:t>。</a:t>
            </a:r>
            <a:endParaRPr lang="zh-CN" altLang="en-US" sz="2800" dirty="0">
              <a:latin typeface="华文中宋" panose="02010600040101010101" pitchFamily="2" charset="-122"/>
              <a:ea typeface="华文中宋" panose="02010600040101010101" pitchFamily="2" charset="-122"/>
            </a:endParaRPr>
          </a:p>
        </p:txBody>
      </p:sp>
      <p:pic>
        <p:nvPicPr>
          <p:cNvPr id="92162" name="Picture 2" descr="c:\users\zhouch\appdata\roaming\360se6\User Data\temp\bf096b63f6246b6090f22c78eaf81a4c510fa2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5" y="1188534"/>
            <a:ext cx="3021756" cy="4544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7744" y="190381"/>
            <a:ext cx="4536504" cy="646331"/>
          </a:xfrm>
          <a:prstGeom prst="rect">
            <a:avLst/>
          </a:prstGeom>
          <a:noFill/>
        </p:spPr>
        <p:txBody>
          <a:bodyPr wrap="square" rtlCol="0">
            <a:spAutoFit/>
          </a:bodyPr>
          <a:lstStyle/>
          <a:p>
            <a:r>
              <a:rPr lang="zh-CN" altLang="en-US" sz="3600" b="1" dirty="0" smtClean="0">
                <a:solidFill>
                  <a:srgbClr val="C00000"/>
                </a:solidFill>
                <a:latin typeface="黑体" panose="02010609060101010101" pitchFamily="49" charset="-122"/>
                <a:ea typeface="黑体" panose="02010609060101010101" pitchFamily="49" charset="-122"/>
              </a:rPr>
              <a:t>李希霍芬与丝绸之路</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6" name="Picture 4" descr="c:\users\zhouch\appdata\roaming\360se6\User Data\temp\u=1668860265,2161067563&amp;fm=21&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099" y="4653136"/>
            <a:ext cx="6124575"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56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384"/>
            <a:ext cx="2627784" cy="377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356" y="177514"/>
            <a:ext cx="6141101" cy="356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组合 7"/>
          <p:cNvGrpSpPr/>
          <p:nvPr/>
        </p:nvGrpSpPr>
        <p:grpSpPr>
          <a:xfrm>
            <a:off x="0" y="3827219"/>
            <a:ext cx="9120457" cy="3058165"/>
            <a:chOff x="0" y="0"/>
            <a:chExt cx="9120457" cy="3058165"/>
          </a:xfrm>
        </p:grpSpPr>
        <p:sp>
          <p:nvSpPr>
            <p:cNvPr id="9" name="矩形 8"/>
            <p:cNvSpPr/>
            <p:nvPr/>
          </p:nvSpPr>
          <p:spPr>
            <a:xfrm>
              <a:off x="0" y="0"/>
              <a:ext cx="9120457" cy="30581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7504" y="175280"/>
              <a:ext cx="8856984" cy="2677656"/>
            </a:xfrm>
            <a:prstGeom prst="rect">
              <a:avLst/>
            </a:prstGeom>
            <a:noFill/>
          </p:spPr>
          <p:txBody>
            <a:bodyPr wrap="square" rtlCol="0">
              <a:spAutoFit/>
            </a:bodyPr>
            <a:lstStyle/>
            <a:p>
              <a:r>
                <a:rPr lang="zh-CN" altLang="en-US" sz="2800" b="1" dirty="0" smtClean="0">
                  <a:solidFill>
                    <a:schemeClr val="bg1"/>
                  </a:solidFill>
                  <a:latin typeface="华文中宋" panose="02010600040101010101" pitchFamily="2" charset="-122"/>
                  <a:ea typeface="华文中宋" panose="02010600040101010101" pitchFamily="2" charset="-122"/>
                </a:rPr>
                <a:t>早</a:t>
              </a:r>
              <a:r>
                <a:rPr lang="zh-CN" altLang="en-US" sz="2800" b="1" dirty="0">
                  <a:solidFill>
                    <a:schemeClr val="bg1"/>
                  </a:solidFill>
                  <a:latin typeface="华文中宋" panose="02010600040101010101" pitchFamily="2" charset="-122"/>
                  <a:ea typeface="华文中宋" panose="02010600040101010101" pitchFamily="2" charset="-122"/>
                </a:rPr>
                <a:t>在</a:t>
              </a:r>
              <a:r>
                <a:rPr lang="en-US" altLang="zh-CN" sz="2800" b="1" dirty="0">
                  <a:solidFill>
                    <a:schemeClr val="bg1"/>
                  </a:solidFill>
                  <a:latin typeface="华文中宋" panose="02010600040101010101" pitchFamily="2" charset="-122"/>
                  <a:ea typeface="华文中宋" panose="02010600040101010101" pitchFamily="2" charset="-122"/>
                </a:rPr>
                <a:t>1869</a:t>
              </a:r>
              <a:r>
                <a:rPr lang="zh-CN" altLang="en-US" sz="2800" b="1" dirty="0">
                  <a:solidFill>
                    <a:schemeClr val="bg1"/>
                  </a:solidFill>
                  <a:latin typeface="华文中宋" panose="02010600040101010101" pitchFamily="2" charset="-122"/>
                  <a:ea typeface="华文中宋" panose="02010600040101010101" pitchFamily="2" charset="-122"/>
                </a:rPr>
                <a:t>年，李希霍芬就向德国提议，夺取胶州湾及其周边铁路修筑权，将使华北的棉花、铁和煤等更为方便地为德国所用</a:t>
              </a:r>
              <a:r>
                <a:rPr lang="zh-CN" altLang="en-US" sz="2800" b="1" dirty="0" smtClean="0">
                  <a:solidFill>
                    <a:schemeClr val="bg1"/>
                  </a:solidFill>
                  <a:latin typeface="华文中宋" panose="02010600040101010101" pitchFamily="2" charset="-122"/>
                  <a:ea typeface="华文中宋" panose="02010600040101010101" pitchFamily="2" charset="-122"/>
                </a:rPr>
                <a:t>。</a:t>
              </a:r>
              <a:r>
                <a:rPr lang="en-US" altLang="zh-CN" sz="2800" b="1" dirty="0" smtClean="0">
                  <a:solidFill>
                    <a:schemeClr val="bg1"/>
                  </a:solidFill>
                  <a:latin typeface="华文中宋" panose="02010600040101010101" pitchFamily="2" charset="-122"/>
                  <a:ea typeface="华文中宋" panose="02010600040101010101" pitchFamily="2" charset="-122"/>
                </a:rPr>
                <a:t>1897</a:t>
              </a:r>
              <a:r>
                <a:rPr lang="zh-CN" altLang="en-US" sz="2800" b="1" dirty="0">
                  <a:solidFill>
                    <a:schemeClr val="bg1"/>
                  </a:solidFill>
                  <a:latin typeface="华文中宋" panose="02010600040101010101" pitchFamily="2" charset="-122"/>
                  <a:ea typeface="华文中宋" panose="02010600040101010101" pitchFamily="2" charset="-122"/>
                </a:rPr>
                <a:t>年，德国借口传教士被杀，出兵</a:t>
              </a:r>
              <a:r>
                <a:rPr lang="zh-CN" altLang="en-US" sz="2800" b="1" dirty="0" smtClean="0">
                  <a:solidFill>
                    <a:schemeClr val="bg1"/>
                  </a:solidFill>
                  <a:latin typeface="华文中宋" panose="02010600040101010101" pitchFamily="2" charset="-122"/>
                  <a:ea typeface="华文中宋" panose="02010600040101010101" pitchFamily="2" charset="-122"/>
                </a:rPr>
                <a:t>占领胶州湾，</a:t>
              </a:r>
              <a:r>
                <a:rPr lang="zh-CN" altLang="en-US" sz="2800" b="1" dirty="0">
                  <a:solidFill>
                    <a:schemeClr val="bg1"/>
                  </a:solidFill>
                  <a:latin typeface="华文中宋" panose="02010600040101010101" pitchFamily="2" charset="-122"/>
                  <a:ea typeface="华文中宋" panose="02010600040101010101" pitchFamily="2" charset="-122"/>
                </a:rPr>
                <a:t>把山东划为其势力范围。在报请德皇威廉一世批准的军事计划中，德国海军司令梯尔皮茨多次引用了李希霍芬的考察结论。</a:t>
              </a:r>
            </a:p>
          </p:txBody>
        </p:sp>
      </p:grpSp>
    </p:spTree>
    <p:extLst>
      <p:ext uri="{BB962C8B-B14F-4D97-AF65-F5344CB8AC3E}">
        <p14:creationId xmlns:p14="http://schemas.microsoft.com/office/powerpoint/2010/main" val="4016396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19</a:t>
            </a:fld>
            <a:endParaRPr lang="zh-CN" altLang="en-US"/>
          </a:p>
        </p:txBody>
      </p:sp>
      <p:sp>
        <p:nvSpPr>
          <p:cNvPr id="3" name="TextBox 2"/>
          <p:cNvSpPr txBox="1"/>
          <p:nvPr/>
        </p:nvSpPr>
        <p:spPr>
          <a:xfrm>
            <a:off x="1403648" y="1014236"/>
            <a:ext cx="6075616" cy="2414764"/>
          </a:xfrm>
          <a:prstGeom prst="rect">
            <a:avLst/>
          </a:prstGeom>
          <a:noFill/>
        </p:spPr>
        <p:txBody>
          <a:bodyPr wrap="square" rtlCol="0">
            <a:spAutoFit/>
          </a:bodyPr>
          <a:lstStyle/>
          <a:p>
            <a:pPr>
              <a:lnSpc>
                <a:spcPct val="130000"/>
              </a:lnSpc>
            </a:pPr>
            <a:r>
              <a:rPr lang="zh-CN" altLang="en-US" sz="4000" b="1" dirty="0" smtClean="0">
                <a:solidFill>
                  <a:srgbClr val="C00000"/>
                </a:solidFill>
                <a:latin typeface="华文中宋" panose="02010600040101010101" pitchFamily="2" charset="-122"/>
                <a:ea typeface="华文中宋" panose="02010600040101010101" pitchFamily="2" charset="-122"/>
              </a:rPr>
              <a:t>地图有着悠久的历史</a:t>
            </a:r>
            <a:endParaRPr lang="en-US" altLang="zh-CN" sz="4000" b="1" dirty="0" smtClean="0">
              <a:solidFill>
                <a:srgbClr val="C00000"/>
              </a:solidFill>
              <a:latin typeface="华文中宋" panose="02010600040101010101" pitchFamily="2" charset="-122"/>
              <a:ea typeface="华文中宋" panose="02010600040101010101" pitchFamily="2" charset="-122"/>
            </a:endParaRPr>
          </a:p>
          <a:p>
            <a:pPr>
              <a:lnSpc>
                <a:spcPct val="130000"/>
              </a:lnSpc>
            </a:pPr>
            <a:r>
              <a:rPr lang="zh-CN" altLang="en-US" sz="4000" b="1" dirty="0" smtClean="0">
                <a:solidFill>
                  <a:srgbClr val="C00000"/>
                </a:solidFill>
                <a:latin typeface="华文中宋" panose="02010600040101010101" pitchFamily="2" charset="-122"/>
                <a:ea typeface="华文中宋" panose="02010600040101010101" pitchFamily="2" charset="-122"/>
              </a:rPr>
              <a:t>那古代的地图是什么样？</a:t>
            </a:r>
            <a:endParaRPr lang="en-US" altLang="zh-CN" sz="4000" b="1" dirty="0" smtClean="0">
              <a:solidFill>
                <a:srgbClr val="C00000"/>
              </a:solidFill>
              <a:latin typeface="华文中宋" panose="02010600040101010101" pitchFamily="2" charset="-122"/>
              <a:ea typeface="华文中宋" panose="02010600040101010101" pitchFamily="2" charset="-122"/>
            </a:endParaRPr>
          </a:p>
          <a:p>
            <a:pPr>
              <a:lnSpc>
                <a:spcPct val="130000"/>
              </a:lnSpc>
            </a:pPr>
            <a:r>
              <a:rPr lang="zh-CN" altLang="en-US" sz="4000" b="1" dirty="0" smtClean="0">
                <a:solidFill>
                  <a:srgbClr val="C00000"/>
                </a:solidFill>
                <a:latin typeface="华文中宋" panose="02010600040101010101" pitchFamily="2" charset="-122"/>
                <a:ea typeface="华文中宋" panose="02010600040101010101" pitchFamily="2" charset="-122"/>
              </a:rPr>
              <a:t>地图有什么作用？</a:t>
            </a:r>
            <a:endParaRPr lang="zh-CN" altLang="en-US" sz="4000" b="1" dirty="0">
              <a:solidFill>
                <a:srgbClr val="C00000"/>
              </a:solidFill>
              <a:latin typeface="华文中宋" panose="02010600040101010101" pitchFamily="2" charset="-122"/>
              <a:ea typeface="华文中宋" panose="02010600040101010101" pitchFamily="2" charset="-122"/>
            </a:endParaRPr>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3921"/>
            <a:ext cx="9144000" cy="321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574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2</a:t>
            </a:fld>
            <a:endParaRPr lang="zh-CN" altLang="en-US"/>
          </a:p>
        </p:txBody>
      </p:sp>
      <p:sp>
        <p:nvSpPr>
          <p:cNvPr id="3" name="TextBox 2"/>
          <p:cNvSpPr txBox="1"/>
          <p:nvPr/>
        </p:nvSpPr>
        <p:spPr>
          <a:xfrm>
            <a:off x="755576" y="1412776"/>
            <a:ext cx="8064896" cy="1829988"/>
          </a:xfrm>
          <a:prstGeom prst="rect">
            <a:avLst/>
          </a:prstGeom>
          <a:noFill/>
        </p:spPr>
        <p:txBody>
          <a:bodyPr wrap="square" rtlCol="0">
            <a:spAutoFit/>
          </a:bodyPr>
          <a:lstStyle/>
          <a:p>
            <a:pPr>
              <a:lnSpc>
                <a:spcPct val="150000"/>
              </a:lnSpc>
            </a:pPr>
            <a:r>
              <a:rPr lang="zh-CN" altLang="en-US" sz="4000" b="1" dirty="0" smtClean="0">
                <a:solidFill>
                  <a:srgbClr val="C00000"/>
                </a:solidFill>
                <a:latin typeface="华文中宋" panose="02010600040101010101" pitchFamily="2" charset="-122"/>
                <a:ea typeface="华文中宋" panose="02010600040101010101" pitchFamily="2" charset="-122"/>
              </a:rPr>
              <a:t>地图是我们日常</a:t>
            </a:r>
            <a:endParaRPr lang="en-US" altLang="zh-CN" sz="4000" b="1" dirty="0" smtClean="0">
              <a:solidFill>
                <a:srgbClr val="C00000"/>
              </a:solidFill>
              <a:latin typeface="华文中宋" panose="02010600040101010101" pitchFamily="2" charset="-122"/>
              <a:ea typeface="华文中宋" panose="02010600040101010101" pitchFamily="2" charset="-122"/>
            </a:endParaRPr>
          </a:p>
          <a:p>
            <a:pPr>
              <a:lnSpc>
                <a:spcPct val="150000"/>
              </a:lnSpc>
            </a:pPr>
            <a:r>
              <a:rPr lang="zh-CN" altLang="en-US" sz="4000" b="1" dirty="0" smtClean="0">
                <a:solidFill>
                  <a:srgbClr val="C00000"/>
                </a:solidFill>
                <a:latin typeface="华文中宋" panose="02010600040101010101" pitchFamily="2" charset="-122"/>
                <a:ea typeface="华文中宋" panose="02010600040101010101" pitchFamily="2" charset="-122"/>
              </a:rPr>
              <a:t>生产生活中常见、常用的一件物品！</a:t>
            </a:r>
            <a:endParaRPr lang="zh-CN" altLang="en-US" sz="4000" b="1" dirty="0">
              <a:solidFill>
                <a:srgbClr val="C00000"/>
              </a:solidFill>
              <a:latin typeface="华文中宋" panose="02010600040101010101" pitchFamily="2" charset="-122"/>
              <a:ea typeface="华文中宋" panose="02010600040101010101" pitchFamily="2" charset="-122"/>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7476"/>
            <a:ext cx="9144000" cy="275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787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内容占位符 2"/>
          <p:cNvSpPr>
            <a:spLocks noGrp="1"/>
          </p:cNvSpPr>
          <p:nvPr>
            <p:ph idx="1"/>
          </p:nvPr>
        </p:nvSpPr>
        <p:spPr>
          <a:xfrm>
            <a:off x="395537" y="404665"/>
            <a:ext cx="8429444" cy="936103"/>
          </a:xfrm>
        </p:spPr>
        <p:txBody>
          <a:bodyPr/>
          <a:lstStyle/>
          <a:p>
            <a:pPr marL="0" indent="0">
              <a:lnSpc>
                <a:spcPct val="120000"/>
              </a:lnSpc>
              <a:buNone/>
            </a:pPr>
            <a:r>
              <a:rPr lang="zh-CN" altLang="en-US" sz="2800" b="1" dirty="0" smtClean="0">
                <a:solidFill>
                  <a:srgbClr val="002060"/>
                </a:solidFill>
                <a:latin typeface="华文中宋" panose="02010600040101010101" pitchFamily="2" charset="-122"/>
                <a:ea typeface="华文中宋" panose="02010600040101010101" pitchFamily="2" charset="-122"/>
              </a:rPr>
              <a:t>最早的地图实物是刻在陶片上的</a:t>
            </a:r>
            <a:r>
              <a:rPr lang="en-US" altLang="zh-CN" sz="2800" b="1" dirty="0" smtClean="0">
                <a:solidFill>
                  <a:srgbClr val="002060"/>
                </a:solidFill>
                <a:latin typeface="华文中宋" panose="02010600040101010101" pitchFamily="2" charset="-122"/>
                <a:ea typeface="华文中宋" panose="02010600040101010101" pitchFamily="2" charset="-122"/>
              </a:rPr>
              <a:t>4500</a:t>
            </a:r>
            <a:r>
              <a:rPr lang="zh-CN" altLang="en-US" sz="2800" b="1" dirty="0" smtClean="0">
                <a:solidFill>
                  <a:srgbClr val="002060"/>
                </a:solidFill>
                <a:latin typeface="华文中宋" panose="02010600040101010101" pitchFamily="2" charset="-122"/>
                <a:ea typeface="华文中宋" panose="02010600040101010101" pitchFamily="2" charset="-122"/>
              </a:rPr>
              <a:t>多年前的古巴比伦城及其周围环境的地图</a:t>
            </a:r>
            <a:r>
              <a:rPr lang="zh-CN" altLang="en-US" sz="2800" b="1" dirty="0">
                <a:solidFill>
                  <a:srgbClr val="002060"/>
                </a:solidFill>
                <a:latin typeface="华文中宋" panose="02010600040101010101" pitchFamily="2" charset="-122"/>
                <a:ea typeface="华文中宋" panose="02010600040101010101" pitchFamily="2" charset="-122"/>
              </a:rPr>
              <a:t>。</a:t>
            </a:r>
            <a:endParaRPr lang="zh-CN" altLang="en-US" sz="2800" b="1" dirty="0" smtClean="0">
              <a:solidFill>
                <a:srgbClr val="002060"/>
              </a:solidFill>
              <a:latin typeface="华文中宋" panose="02010600040101010101" pitchFamily="2" charset="-122"/>
              <a:ea typeface="华文中宋" panose="02010600040101010101" pitchFamily="2" charset="-122"/>
            </a:endParaRPr>
          </a:p>
        </p:txBody>
      </p:sp>
      <p:grpSp>
        <p:nvGrpSpPr>
          <p:cNvPr id="3" name="组合 2"/>
          <p:cNvGrpSpPr/>
          <p:nvPr/>
        </p:nvGrpSpPr>
        <p:grpSpPr>
          <a:xfrm>
            <a:off x="134911" y="1817787"/>
            <a:ext cx="8928992" cy="4968552"/>
            <a:chOff x="107504" y="1844824"/>
            <a:chExt cx="8928992" cy="4968552"/>
          </a:xfrm>
        </p:grpSpPr>
        <p:sp>
          <p:nvSpPr>
            <p:cNvPr id="8" name="矩形 7"/>
            <p:cNvSpPr/>
            <p:nvPr/>
          </p:nvSpPr>
          <p:spPr>
            <a:xfrm>
              <a:off x="107504" y="1844824"/>
              <a:ext cx="4464496" cy="4966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16016" y="1844824"/>
              <a:ext cx="4320480" cy="4968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361" y="2132856"/>
              <a:ext cx="4093127"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print"/>
            <a:srcRect/>
            <a:stretch>
              <a:fillRect/>
            </a:stretch>
          </p:blipFill>
          <p:spPr bwMode="auto">
            <a:xfrm>
              <a:off x="282352" y="1991254"/>
              <a:ext cx="4114800" cy="471963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8123961"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内容占位符 2"/>
          <p:cNvSpPr>
            <a:spLocks noGrp="1"/>
          </p:cNvSpPr>
          <p:nvPr>
            <p:ph idx="1"/>
          </p:nvPr>
        </p:nvSpPr>
        <p:spPr>
          <a:xfrm>
            <a:off x="216023" y="116632"/>
            <a:ext cx="8663513" cy="1080120"/>
          </a:xfrm>
        </p:spPr>
        <p:txBody>
          <a:bodyPr/>
          <a:lstStyle/>
          <a:p>
            <a:pPr marL="0" indent="0">
              <a:buNone/>
            </a:pPr>
            <a:r>
              <a:rPr lang="zh-CN" altLang="en-US" sz="2800" b="1" dirty="0" smtClean="0">
                <a:solidFill>
                  <a:srgbClr val="002060"/>
                </a:solidFill>
                <a:latin typeface="华文中宋" panose="02010600040101010101" pitchFamily="2" charset="-122"/>
                <a:ea typeface="华文中宋" panose="02010600040101010101" pitchFamily="2" charset="-122"/>
              </a:rPr>
              <a:t>公元前</a:t>
            </a:r>
            <a:r>
              <a:rPr lang="en-US" altLang="zh-CN" sz="2800" b="1" dirty="0" smtClean="0">
                <a:solidFill>
                  <a:srgbClr val="002060"/>
                </a:solidFill>
                <a:latin typeface="华文中宋" panose="02010600040101010101" pitchFamily="2" charset="-122"/>
                <a:ea typeface="华文中宋" panose="02010600040101010101" pitchFamily="2" charset="-122"/>
              </a:rPr>
              <a:t>1500</a:t>
            </a:r>
            <a:r>
              <a:rPr lang="zh-CN" altLang="en-US" sz="2800" b="1" dirty="0" smtClean="0">
                <a:solidFill>
                  <a:srgbClr val="002060"/>
                </a:solidFill>
                <a:latin typeface="华文中宋" panose="02010600040101010101" pitchFamily="2" charset="-122"/>
                <a:ea typeface="华文中宋" panose="02010600040101010101" pitchFamily="2" charset="-122"/>
              </a:rPr>
              <a:t>年绘制的</a:t>
            </a:r>
            <a:r>
              <a:rPr lang="en-US" altLang="zh-CN" sz="2800" b="1" dirty="0" smtClean="0">
                <a:solidFill>
                  <a:srgbClr val="002060"/>
                </a:solidFill>
                <a:latin typeface="华文中宋" panose="02010600040101010101" pitchFamily="2" charset="-122"/>
                <a:ea typeface="华文中宋" panose="02010600040101010101" pitchFamily="2" charset="-122"/>
              </a:rPr>
              <a:t>《</a:t>
            </a:r>
            <a:r>
              <a:rPr lang="zh-CN" altLang="en-US" sz="2800" b="1" dirty="0" smtClean="0">
                <a:solidFill>
                  <a:srgbClr val="002060"/>
                </a:solidFill>
                <a:latin typeface="华文中宋" panose="02010600040101010101" pitchFamily="2" charset="-122"/>
                <a:ea typeface="华文中宋" panose="02010600040101010101" pitchFamily="2" charset="-122"/>
              </a:rPr>
              <a:t>尼普尔城邑图</a:t>
            </a:r>
            <a:r>
              <a:rPr lang="en-US" altLang="zh-CN" sz="2800" b="1" dirty="0" smtClean="0">
                <a:solidFill>
                  <a:srgbClr val="002060"/>
                </a:solidFill>
                <a:latin typeface="华文中宋" panose="02010600040101010101" pitchFamily="2" charset="-122"/>
                <a:ea typeface="华文中宋" panose="02010600040101010101" pitchFamily="2" charset="-122"/>
              </a:rPr>
              <a:t>》</a:t>
            </a:r>
            <a:r>
              <a:rPr lang="zh-CN" altLang="en-US" sz="2800" b="1" dirty="0" smtClean="0">
                <a:solidFill>
                  <a:srgbClr val="002060"/>
                </a:solidFill>
                <a:latin typeface="华文中宋" panose="02010600040101010101" pitchFamily="2" charset="-122"/>
                <a:ea typeface="华文中宋" panose="02010600040101010101" pitchFamily="2" charset="-122"/>
              </a:rPr>
              <a:t>（美国宾州大学于</a:t>
            </a:r>
            <a:r>
              <a:rPr lang="en-US" altLang="zh-CN" sz="2800" b="1" dirty="0" smtClean="0">
                <a:solidFill>
                  <a:srgbClr val="002060"/>
                </a:solidFill>
                <a:latin typeface="华文中宋" panose="02010600040101010101" pitchFamily="2" charset="-122"/>
                <a:ea typeface="华文中宋" panose="02010600040101010101" pitchFamily="2" charset="-122"/>
              </a:rPr>
              <a:t>1 9</a:t>
            </a:r>
            <a:r>
              <a:rPr lang="zh-CN" altLang="en-US" sz="2800" b="1" dirty="0" smtClean="0">
                <a:solidFill>
                  <a:srgbClr val="002060"/>
                </a:solidFill>
                <a:latin typeface="华文中宋" panose="02010600040101010101" pitchFamily="2" charset="-122"/>
                <a:ea typeface="华文中宋" panose="02010600040101010101" pitchFamily="2" charset="-122"/>
              </a:rPr>
              <a:t>世纪末在尼普尔遗址</a:t>
            </a:r>
            <a:r>
              <a:rPr lang="en-US" altLang="zh-CN" sz="2800" b="1" dirty="0" smtClean="0">
                <a:solidFill>
                  <a:srgbClr val="002060"/>
                </a:solidFill>
                <a:latin typeface="华文中宋" panose="02010600040101010101" pitchFamily="2" charset="-122"/>
                <a:ea typeface="华文中宋" panose="02010600040101010101" pitchFamily="2" charset="-122"/>
              </a:rPr>
              <a:t>(</a:t>
            </a:r>
            <a:r>
              <a:rPr lang="zh-CN" altLang="en-US" sz="2800" b="1" dirty="0" smtClean="0">
                <a:solidFill>
                  <a:srgbClr val="002060"/>
                </a:solidFill>
                <a:latin typeface="华文中宋" panose="02010600040101010101" pitchFamily="2" charset="-122"/>
                <a:ea typeface="华文中宋" panose="02010600040101010101" pitchFamily="2" charset="-122"/>
              </a:rPr>
              <a:t>今伊拉克的尼法尔</a:t>
            </a:r>
            <a:r>
              <a:rPr lang="en-US" altLang="zh-CN" sz="2800" b="1" dirty="0" smtClean="0">
                <a:solidFill>
                  <a:srgbClr val="002060"/>
                </a:solidFill>
                <a:latin typeface="华文中宋" panose="02010600040101010101" pitchFamily="2" charset="-122"/>
                <a:ea typeface="华文中宋" panose="02010600040101010101" pitchFamily="2" charset="-122"/>
              </a:rPr>
              <a:t>)</a:t>
            </a:r>
            <a:r>
              <a:rPr lang="zh-CN" altLang="en-US" sz="2800" b="1" dirty="0" smtClean="0">
                <a:solidFill>
                  <a:srgbClr val="002060"/>
                </a:solidFill>
                <a:latin typeface="华文中宋" panose="02010600040101010101" pitchFamily="2" charset="-122"/>
                <a:ea typeface="华文中宋" panose="02010600040101010101" pitchFamily="2" charset="-122"/>
              </a:rPr>
              <a:t>发掘出土的泥片中。</a:t>
            </a:r>
          </a:p>
        </p:txBody>
      </p:sp>
    </p:spTree>
    <p:extLst>
      <p:ext uri="{BB962C8B-B14F-4D97-AF65-F5344CB8AC3E}">
        <p14:creationId xmlns:p14="http://schemas.microsoft.com/office/powerpoint/2010/main" val="2480241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1967与1990国家自然地图集中地势图比较 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1160" y="337461"/>
            <a:ext cx="2669032" cy="332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1967与1990国家自然地图集中地势图比较 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684" y="332656"/>
            <a:ext cx="2664296" cy="32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967与1990国家自然地图集中地势图比较 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81" y="3918676"/>
            <a:ext cx="4212431"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967与1990国家自然地图集中地势图比较 0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6638" y="3846394"/>
            <a:ext cx="3997361"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5496" y="332656"/>
            <a:ext cx="3595664" cy="3194721"/>
          </a:xfrm>
          <a:prstGeom prst="rect">
            <a:avLst/>
          </a:prstGeom>
        </p:spPr>
        <p:txBody>
          <a:bodyPr wrap="square">
            <a:spAutoFit/>
          </a:bodyPr>
          <a:lstStyle/>
          <a:p>
            <a:pPr>
              <a:lnSpc>
                <a:spcPct val="120000"/>
              </a:lnSpc>
            </a:pPr>
            <a:r>
              <a:rPr lang="zh-CN" altLang="en-US" sz="2800" b="1" dirty="0">
                <a:solidFill>
                  <a:srgbClr val="002060"/>
                </a:solidFill>
                <a:latin typeface="华文中宋" panose="02010600040101010101" pitchFamily="2" charset="-122"/>
                <a:ea typeface="华文中宋" panose="02010600040101010101" pitchFamily="2" charset="-122"/>
              </a:rPr>
              <a:t>安阳花园村出土的</a:t>
            </a:r>
            <a:r>
              <a:rPr lang="en-US" altLang="zh-CN" sz="2800" b="1" dirty="0">
                <a:solidFill>
                  <a:srgbClr val="002060"/>
                </a:solidFill>
                <a:latin typeface="华文中宋" panose="02010600040101010101" pitchFamily="2" charset="-122"/>
                <a:ea typeface="华文中宋" panose="02010600040101010101" pitchFamily="2" charset="-122"/>
              </a:rPr>
              <a:t>《</a:t>
            </a:r>
            <a:r>
              <a:rPr lang="zh-CN" altLang="en-US" sz="2800" b="1" dirty="0">
                <a:solidFill>
                  <a:srgbClr val="002060"/>
                </a:solidFill>
                <a:latin typeface="华文中宋" panose="02010600040101010101" pitchFamily="2" charset="-122"/>
                <a:ea typeface="华文中宋" panose="02010600040101010101" pitchFamily="2" charset="-122"/>
              </a:rPr>
              <a:t>田猎图</a:t>
            </a:r>
            <a:r>
              <a:rPr lang="en-US" altLang="zh-CN" sz="2800" b="1" dirty="0">
                <a:solidFill>
                  <a:srgbClr val="002060"/>
                </a:solidFill>
                <a:latin typeface="华文中宋" panose="02010600040101010101" pitchFamily="2" charset="-122"/>
                <a:ea typeface="华文中宋" panose="02010600040101010101" pitchFamily="2" charset="-122"/>
              </a:rPr>
              <a:t>》</a:t>
            </a:r>
            <a:r>
              <a:rPr lang="zh-CN" altLang="en-US" sz="2800" b="1" dirty="0">
                <a:solidFill>
                  <a:srgbClr val="002060"/>
                </a:solidFill>
                <a:latin typeface="华文中宋" panose="02010600040101010101" pitchFamily="2" charset="-122"/>
                <a:ea typeface="华文中宋" panose="02010600040101010101" pitchFamily="2" charset="-122"/>
              </a:rPr>
              <a:t>是青铜器时代刻于甲骨上的原始地图。在云南沧浪县还发现了巨幅崖画</a:t>
            </a:r>
            <a:r>
              <a:rPr lang="en-US" altLang="zh-CN" sz="2800" b="1" dirty="0">
                <a:solidFill>
                  <a:srgbClr val="002060"/>
                </a:solidFill>
                <a:latin typeface="华文中宋" panose="02010600040101010101" pitchFamily="2" charset="-122"/>
                <a:ea typeface="华文中宋" panose="02010600040101010101" pitchFamily="2" charset="-122"/>
              </a:rPr>
              <a:t>《</a:t>
            </a:r>
            <a:r>
              <a:rPr lang="zh-CN" altLang="en-US" sz="2800" b="1" dirty="0">
                <a:solidFill>
                  <a:srgbClr val="002060"/>
                </a:solidFill>
                <a:latin typeface="华文中宋" panose="02010600040101010101" pitchFamily="2" charset="-122"/>
                <a:ea typeface="华文中宋" panose="02010600040101010101" pitchFamily="2" charset="-122"/>
              </a:rPr>
              <a:t>村圩图</a:t>
            </a:r>
            <a:r>
              <a:rPr lang="en-US" altLang="zh-CN" sz="2800" b="1" dirty="0">
                <a:solidFill>
                  <a:srgbClr val="002060"/>
                </a:solidFill>
                <a:latin typeface="华文中宋" panose="02010600040101010101" pitchFamily="2" charset="-122"/>
                <a:ea typeface="华文中宋" panose="02010600040101010101" pitchFamily="2" charset="-122"/>
              </a:rPr>
              <a:t>》</a:t>
            </a:r>
            <a:r>
              <a:rPr lang="zh-CN" altLang="en-US" sz="2800" b="1" dirty="0">
                <a:solidFill>
                  <a:srgbClr val="002060"/>
                </a:solidFill>
                <a:latin typeface="华文中宋" panose="02010600040101010101" pitchFamily="2" charset="-122"/>
                <a:ea typeface="华文中宋" panose="02010600040101010101" pitchFamily="2" charset="-122"/>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bc"/>
          <p:cNvPicPr>
            <a:picLocks noChangeAspect="1" noChangeArrowheads="1"/>
          </p:cNvPicPr>
          <p:nvPr/>
        </p:nvPicPr>
        <p:blipFill>
          <a:blip r:embed="rId2" cstate="print">
            <a:lum bright="12000"/>
          </a:blip>
          <a:srcRect t="1198" r="22095" b="52072"/>
          <a:stretch>
            <a:fillRect/>
          </a:stretch>
        </p:blipFill>
        <p:spPr bwMode="auto">
          <a:xfrm>
            <a:off x="179390" y="1123950"/>
            <a:ext cx="4048125" cy="3352800"/>
          </a:xfrm>
          <a:prstGeom prst="rect">
            <a:avLst/>
          </a:prstGeom>
          <a:ln>
            <a:noFill/>
          </a:ln>
          <a:effectLst>
            <a:outerShdw blurRad="190500" algn="tl" rotWithShape="0">
              <a:srgbClr val="000000">
                <a:alpha val="70000"/>
              </a:srgbClr>
            </a:outerShdw>
          </a:effectLst>
        </p:spPr>
      </p:pic>
      <p:sp>
        <p:nvSpPr>
          <p:cNvPr id="22533" name="TextBox 3"/>
          <p:cNvSpPr txBox="1">
            <a:spLocks noChangeArrowheads="1"/>
          </p:cNvSpPr>
          <p:nvPr/>
        </p:nvSpPr>
        <p:spPr bwMode="auto">
          <a:xfrm>
            <a:off x="468315" y="4676779"/>
            <a:ext cx="3527425" cy="1323975"/>
          </a:xfrm>
          <a:prstGeom prst="rect">
            <a:avLst/>
          </a:prstGeom>
          <a:noFill/>
          <a:ln w="9525">
            <a:noFill/>
            <a:miter lim="800000"/>
            <a:headEnd/>
            <a:tailEnd/>
          </a:ln>
        </p:spPr>
        <p:txBody>
          <a:bodyPr>
            <a:spAutoFit/>
          </a:bodyPr>
          <a:lstStyle/>
          <a:p>
            <a:r>
              <a:rPr lang="zh-CN" altLang="en-US" sz="2000" b="1">
                <a:solidFill>
                  <a:srgbClr val="002060"/>
                </a:solidFill>
                <a:latin typeface="华文中宋" pitchFamily="2" charset="-122"/>
                <a:ea typeface="华文中宋" pitchFamily="2" charset="-122"/>
              </a:rPr>
              <a:t>绘制于</a:t>
            </a:r>
            <a:r>
              <a:rPr lang="en-US" altLang="zh-CN" sz="2000" b="1">
                <a:solidFill>
                  <a:srgbClr val="002060"/>
                </a:solidFill>
                <a:latin typeface="华文中宋" pitchFamily="2" charset="-122"/>
                <a:ea typeface="华文中宋" pitchFamily="2" charset="-122"/>
              </a:rPr>
              <a:t>3300</a:t>
            </a:r>
            <a:r>
              <a:rPr lang="zh-CN" altLang="en-US" sz="2000" b="1">
                <a:solidFill>
                  <a:srgbClr val="002060"/>
                </a:solidFill>
                <a:latin typeface="华文中宋" pitchFamily="2" charset="-122"/>
                <a:ea typeface="华文中宋" pitchFamily="2" charset="-122"/>
              </a:rPr>
              <a:t>多年前的</a:t>
            </a:r>
            <a:r>
              <a:rPr lang="zh-CN" altLang="zh-CN" sz="2000" b="1">
                <a:solidFill>
                  <a:srgbClr val="002060"/>
                </a:solidFill>
                <a:latin typeface="华文中宋" pitchFamily="2" charset="-122"/>
                <a:ea typeface="华文中宋" pitchFamily="2" charset="-122"/>
              </a:rPr>
              <a:t>埃及的金矿山图</a:t>
            </a:r>
            <a:r>
              <a:rPr lang="zh-CN" altLang="en-US" sz="2000" b="1">
                <a:solidFill>
                  <a:srgbClr val="002060"/>
                </a:solidFill>
                <a:latin typeface="华文中宋" pitchFamily="2" charset="-122"/>
                <a:ea typeface="华文中宋" pitchFamily="2" charset="-122"/>
              </a:rPr>
              <a:t>（</a:t>
            </a:r>
            <a:r>
              <a:rPr lang="zh-CN" altLang="zh-CN" sz="2000" b="1">
                <a:solidFill>
                  <a:srgbClr val="002060"/>
                </a:solidFill>
                <a:latin typeface="华文中宋" pitchFamily="2" charset="-122"/>
                <a:ea typeface="华文中宋" pitchFamily="2" charset="-122"/>
              </a:rPr>
              <a:t>绘在“芦草席”上，图上表示了房屋、水井、矿场通道、庙宇和洗矿池</a:t>
            </a:r>
            <a:r>
              <a:rPr lang="zh-CN" altLang="en-US" sz="2000" b="1">
                <a:solidFill>
                  <a:srgbClr val="002060"/>
                </a:solidFill>
                <a:latin typeface="华文中宋" pitchFamily="2" charset="-122"/>
                <a:ea typeface="华文中宋" pitchFamily="2" charset="-122"/>
              </a:rPr>
              <a:t>）</a:t>
            </a:r>
            <a:r>
              <a:rPr lang="zh-CN" altLang="zh-CN" sz="2000" b="1">
                <a:solidFill>
                  <a:srgbClr val="002060"/>
                </a:solidFill>
                <a:latin typeface="华文中宋" pitchFamily="2" charset="-122"/>
                <a:ea typeface="华文中宋" pitchFamily="2" charset="-122"/>
              </a:rPr>
              <a:t>。</a:t>
            </a:r>
            <a:endParaRPr lang="zh-CN" altLang="en-US" sz="2000" b="1">
              <a:solidFill>
                <a:srgbClr val="002060"/>
              </a:solidFill>
              <a:latin typeface="华文中宋" pitchFamily="2" charset="-122"/>
              <a:ea typeface="华文中宋" pitchFamily="2" charset="-122"/>
            </a:endParaRPr>
          </a:p>
        </p:txBody>
      </p:sp>
      <p:pic>
        <p:nvPicPr>
          <p:cNvPr id="6" name="Picture 2"/>
          <p:cNvPicPr>
            <a:picLocks noChangeAspect="1" noChangeArrowheads="1"/>
          </p:cNvPicPr>
          <p:nvPr/>
        </p:nvPicPr>
        <p:blipFill>
          <a:blip r:embed="rId3" cstate="print"/>
          <a:srcRect/>
          <a:stretch>
            <a:fillRect/>
          </a:stretch>
        </p:blipFill>
        <p:spPr bwMode="auto">
          <a:xfrm rot="5400000" flipH="1">
            <a:off x="5861088" y="303545"/>
            <a:ext cx="2317350" cy="42484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535" name="TextBox 5"/>
          <p:cNvSpPr txBox="1">
            <a:spLocks noChangeArrowheads="1"/>
          </p:cNvSpPr>
          <p:nvPr/>
        </p:nvSpPr>
        <p:spPr bwMode="auto">
          <a:xfrm>
            <a:off x="5615619" y="4808765"/>
            <a:ext cx="2808288" cy="1323975"/>
          </a:xfrm>
          <a:prstGeom prst="rect">
            <a:avLst/>
          </a:prstGeom>
          <a:noFill/>
          <a:ln w="9525">
            <a:noFill/>
            <a:miter lim="800000"/>
            <a:headEnd/>
            <a:tailEnd/>
          </a:ln>
        </p:spPr>
        <p:txBody>
          <a:bodyPr>
            <a:spAutoFit/>
          </a:bodyPr>
          <a:lstStyle/>
          <a:p>
            <a:r>
              <a:rPr lang="zh-CN" altLang="en-US" sz="2000" b="1">
                <a:solidFill>
                  <a:srgbClr val="002060"/>
                </a:solidFill>
                <a:latin typeface="华文中宋" pitchFamily="2" charset="-122"/>
                <a:ea typeface="华文中宋" pitchFamily="2" charset="-122"/>
              </a:rPr>
              <a:t>中国战国时期的中山王修建陵墓的规划图（</a:t>
            </a:r>
            <a:r>
              <a:rPr lang="en-US" altLang="zh-CN" sz="2000" b="1">
                <a:solidFill>
                  <a:srgbClr val="002060"/>
                </a:solidFill>
                <a:latin typeface="华文中宋" pitchFamily="2" charset="-122"/>
                <a:ea typeface="华文中宋" pitchFamily="2" charset="-122"/>
              </a:rPr>
              <a:t>《</a:t>
            </a:r>
            <a:r>
              <a:rPr lang="zh-CN" altLang="en-US" sz="2000" b="1">
                <a:solidFill>
                  <a:srgbClr val="002060"/>
                </a:solidFill>
                <a:latin typeface="华文中宋" pitchFamily="2" charset="-122"/>
                <a:ea typeface="华文中宋" pitchFamily="2" charset="-122"/>
              </a:rPr>
              <a:t>兆域图</a:t>
            </a:r>
            <a:r>
              <a:rPr lang="en-US" altLang="zh-CN" sz="2000" b="1">
                <a:solidFill>
                  <a:srgbClr val="002060"/>
                </a:solidFill>
                <a:latin typeface="华文中宋" pitchFamily="2" charset="-122"/>
                <a:ea typeface="华文中宋" pitchFamily="2" charset="-122"/>
              </a:rPr>
              <a:t>》</a:t>
            </a:r>
            <a:r>
              <a:rPr lang="zh-CN" altLang="en-US" sz="2000" b="1">
                <a:solidFill>
                  <a:srgbClr val="002060"/>
                </a:solidFill>
                <a:latin typeface="华文中宋" pitchFamily="2" charset="-122"/>
                <a:ea typeface="华文中宋" pitchFamily="2" charset="-122"/>
              </a:rPr>
              <a:t>），绘制于</a:t>
            </a:r>
            <a:r>
              <a:rPr lang="en-US" altLang="zh-CN" sz="2000" b="1">
                <a:solidFill>
                  <a:srgbClr val="002060"/>
                </a:solidFill>
                <a:latin typeface="华文中宋" pitchFamily="2" charset="-122"/>
                <a:ea typeface="华文中宋" pitchFamily="2" charset="-122"/>
              </a:rPr>
              <a:t>2300</a:t>
            </a:r>
            <a:r>
              <a:rPr lang="zh-CN" altLang="en-US" sz="2000" b="1">
                <a:solidFill>
                  <a:srgbClr val="002060"/>
                </a:solidFill>
                <a:latin typeface="华文中宋" pitchFamily="2" charset="-122"/>
                <a:ea typeface="华文中宋" pitchFamily="2" charset="-122"/>
              </a:rPr>
              <a:t>多年前。</a:t>
            </a:r>
          </a:p>
        </p:txBody>
      </p:sp>
      <p:cxnSp>
        <p:nvCxnSpPr>
          <p:cNvPr id="8" name="直接连接符 7"/>
          <p:cNvCxnSpPr/>
          <p:nvPr/>
        </p:nvCxnSpPr>
        <p:spPr>
          <a:xfrm>
            <a:off x="-36511" y="692150"/>
            <a:ext cx="91805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31" descr="image0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150" y="2333769"/>
            <a:ext cx="4023330" cy="433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84" y="2385268"/>
            <a:ext cx="4241800" cy="435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Rot="1" noChangeArrowheads="1"/>
          </p:cNvSpPr>
          <p:nvPr/>
        </p:nvSpPr>
        <p:spPr bwMode="auto">
          <a:xfrm>
            <a:off x="395536" y="88032"/>
            <a:ext cx="8640960" cy="20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85000"/>
              <a:buFont typeface="Wingdings 2" pitchFamily="18"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5000"/>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90000"/>
              <a:buFont typeface="Wingdings 2" pitchFamily="18"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90000"/>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SzPct val="90000"/>
              <a:buFont typeface="Wingdings 2" pitchFamily="18" charset="2"/>
              <a:buChar char="¡"/>
              <a:defRPr sz="2000">
                <a:solidFill>
                  <a:schemeClr val="tx1"/>
                </a:solidFill>
                <a:latin typeface="+mn-lt"/>
                <a:ea typeface="+mn-ea"/>
              </a:defRPr>
            </a:lvl9pPr>
          </a:lstStyle>
          <a:p>
            <a:pPr marL="0" indent="0" eaLnBrk="1" hangingPunct="1">
              <a:buFont typeface="Wingdings 2" pitchFamily="18" charset="2"/>
              <a:buNone/>
            </a:pPr>
            <a:r>
              <a:rPr lang="zh-CN" altLang="en-US" b="1" kern="0" dirty="0" smtClean="0"/>
              <a:t>唐代著名地图学家贾耽用了</a:t>
            </a:r>
            <a:r>
              <a:rPr lang="en-US" altLang="zh-CN" b="1" kern="0" dirty="0" smtClean="0"/>
              <a:t>16</a:t>
            </a:r>
            <a:r>
              <a:rPr lang="zh-CN" altLang="en-US" b="1" kern="0" dirty="0" smtClean="0"/>
              <a:t>年时间编制了一幅全国地图</a:t>
            </a:r>
            <a:r>
              <a:rPr lang="en-US" altLang="zh-CN" b="1" kern="0" dirty="0" smtClean="0"/>
              <a:t>——“</a:t>
            </a:r>
            <a:r>
              <a:rPr lang="zh-CN" altLang="en-US" b="1" kern="0" dirty="0" smtClean="0">
                <a:solidFill>
                  <a:srgbClr val="FF3300"/>
                </a:solidFill>
              </a:rPr>
              <a:t>海内华夷图</a:t>
            </a:r>
            <a:r>
              <a:rPr lang="zh-CN" altLang="en-US" b="1" kern="0" dirty="0" smtClean="0"/>
              <a:t>”。后来南宋人于</a:t>
            </a:r>
            <a:r>
              <a:rPr lang="en-US" altLang="zh-CN" b="1" kern="0" dirty="0" smtClean="0"/>
              <a:t>1136</a:t>
            </a:r>
            <a:r>
              <a:rPr lang="zh-CN" altLang="en-US" b="1" kern="0" dirty="0" smtClean="0"/>
              <a:t>年根据贾耽的地图缩小石刻成的“华夷图”和“禹迹图”。</a:t>
            </a:r>
          </a:p>
          <a:p>
            <a:pPr marL="0" indent="0" eaLnBrk="1" hangingPunct="1">
              <a:buFont typeface="Wingdings 2" pitchFamily="18" charset="2"/>
              <a:buNone/>
            </a:pPr>
            <a:endParaRPr lang="en-US" altLang="zh-CN" kern="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25</a:t>
            </a:fld>
            <a:endParaRPr lang="zh-CN" altLang="en-US"/>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40" y="-27384"/>
            <a:ext cx="8453224" cy="68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32040" y="6423719"/>
            <a:ext cx="4248472" cy="461665"/>
          </a:xfrm>
          <a:prstGeom prst="rect">
            <a:avLst/>
          </a:prstGeom>
          <a:solidFill>
            <a:schemeClr val="bg1"/>
          </a:solidFill>
        </p:spPr>
        <p:txBody>
          <a:bodyPr wrap="square" rtlCol="0">
            <a:spAutoFit/>
          </a:bodyPr>
          <a:lstStyle/>
          <a:p>
            <a:r>
              <a:rPr lang="en-US" altLang="zh-CN" sz="2400" b="1" dirty="0" smtClean="0">
                <a:latin typeface="华文中宋" panose="02010600040101010101" pitchFamily="2" charset="-122"/>
                <a:ea typeface="华文中宋" panose="02010600040101010101" pitchFamily="2" charset="-122"/>
              </a:rPr>
              <a:t>1785</a:t>
            </a:r>
            <a:r>
              <a:rPr lang="zh-CN" altLang="en-US" sz="2400" b="1" dirty="0" smtClean="0">
                <a:latin typeface="华文中宋" panose="02010600040101010101" pitchFamily="2" charset="-122"/>
                <a:ea typeface="华文中宋" panose="02010600040101010101" pitchFamily="2" charset="-122"/>
              </a:rPr>
              <a:t>年康熙广舆图：渤海幅</a:t>
            </a:r>
            <a:endParaRPr lang="zh-CN" altLang="en-US" sz="24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28611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矩形 4"/>
          <p:cNvSpPr>
            <a:spLocks noChangeArrowheads="1"/>
          </p:cNvSpPr>
          <p:nvPr/>
        </p:nvSpPr>
        <p:spPr bwMode="auto">
          <a:xfrm>
            <a:off x="395288" y="174625"/>
            <a:ext cx="7993062" cy="1865126"/>
          </a:xfrm>
          <a:prstGeom prst="rect">
            <a:avLst/>
          </a:prstGeom>
          <a:noFill/>
          <a:ln w="9525">
            <a:noFill/>
            <a:miter lim="800000"/>
            <a:headEnd/>
            <a:tailEnd/>
          </a:ln>
        </p:spPr>
        <p:txBody>
          <a:bodyPr>
            <a:spAutoFit/>
          </a:bodyPr>
          <a:lstStyle/>
          <a:p>
            <a:pPr>
              <a:lnSpc>
                <a:spcPct val="120000"/>
              </a:lnSpc>
            </a:pPr>
            <a:r>
              <a:rPr lang="zh-CN" altLang="en-US" sz="3200" b="1" dirty="0">
                <a:solidFill>
                  <a:srgbClr val="C00000"/>
                </a:solidFill>
                <a:latin typeface="华文中宋" pitchFamily="2" charset="-122"/>
                <a:ea typeface="华文中宋" pitchFamily="2" charset="-122"/>
              </a:rPr>
              <a:t>       当人的探索对象或活动范围超出视野之后</a:t>
            </a:r>
            <a:r>
              <a:rPr lang="en-US" altLang="zh-CN" sz="3200" b="1" dirty="0">
                <a:solidFill>
                  <a:srgbClr val="C00000"/>
                </a:solidFill>
                <a:latin typeface="华文中宋" pitchFamily="2" charset="-122"/>
                <a:ea typeface="华文中宋" pitchFamily="2" charset="-122"/>
              </a:rPr>
              <a:t>,</a:t>
            </a:r>
            <a:r>
              <a:rPr lang="zh-CN" altLang="en-US" sz="3200" b="1" dirty="0">
                <a:solidFill>
                  <a:srgbClr val="C00000"/>
                </a:solidFill>
                <a:latin typeface="华文中宋" pitchFamily="2" charset="-122"/>
                <a:ea typeface="华文中宋" pitchFamily="2" charset="-122"/>
              </a:rPr>
              <a:t>就更需要把地图当作代替物来记载、认识、传递信息。</a:t>
            </a:r>
          </a:p>
        </p:txBody>
      </p:sp>
      <p:cxnSp>
        <p:nvCxnSpPr>
          <p:cNvPr id="4" name="直接连接符 3"/>
          <p:cNvCxnSpPr/>
          <p:nvPr/>
        </p:nvCxnSpPr>
        <p:spPr>
          <a:xfrm>
            <a:off x="-36511" y="1989138"/>
            <a:ext cx="91805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 descr="地图的发展006-tu"/>
          <p:cNvPicPr>
            <a:picLocks noChangeAspect="1" noChangeArrowheads="1"/>
          </p:cNvPicPr>
          <p:nvPr/>
        </p:nvPicPr>
        <p:blipFill>
          <a:blip r:embed="rId2" cstate="print"/>
          <a:srcRect l="56519" b="44539"/>
          <a:stretch>
            <a:fillRect/>
          </a:stretch>
        </p:blipFill>
        <p:spPr bwMode="auto">
          <a:xfrm>
            <a:off x="182887" y="2564904"/>
            <a:ext cx="4029075" cy="36004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3558" name="矩形 5"/>
          <p:cNvSpPr>
            <a:spLocks noChangeArrowheads="1"/>
          </p:cNvSpPr>
          <p:nvPr/>
        </p:nvSpPr>
        <p:spPr bwMode="auto">
          <a:xfrm>
            <a:off x="4561839" y="3068960"/>
            <a:ext cx="3887787" cy="2751522"/>
          </a:xfrm>
          <a:prstGeom prst="rect">
            <a:avLst/>
          </a:prstGeom>
          <a:noFill/>
          <a:ln w="9525">
            <a:noFill/>
            <a:miter lim="800000"/>
            <a:headEnd/>
            <a:tailEnd/>
          </a:ln>
        </p:spPr>
        <p:txBody>
          <a:bodyPr>
            <a:spAutoFit/>
          </a:bodyPr>
          <a:lstStyle/>
          <a:p>
            <a:pPr>
              <a:lnSpc>
                <a:spcPct val="120000"/>
              </a:lnSpc>
            </a:pPr>
            <a:r>
              <a:rPr lang="en-US" altLang="zh-CN" sz="2400" b="1" dirty="0">
                <a:solidFill>
                  <a:srgbClr val="002060"/>
                </a:solidFill>
                <a:latin typeface="华文中宋" pitchFamily="2" charset="-122"/>
                <a:ea typeface="华文中宋" pitchFamily="2" charset="-122"/>
              </a:rPr>
              <a:t>     </a:t>
            </a:r>
            <a:r>
              <a:rPr lang="zh-CN" altLang="en-US" sz="2400" b="1" dirty="0" smtClean="0">
                <a:solidFill>
                  <a:srgbClr val="002060"/>
                </a:solidFill>
                <a:latin typeface="华文中宋" pitchFamily="2" charset="-122"/>
                <a:ea typeface="华文中宋" pitchFamily="2" charset="-122"/>
              </a:rPr>
              <a:t>公元前</a:t>
            </a:r>
            <a:r>
              <a:rPr lang="en-US" altLang="zh-CN" sz="2400" b="1" dirty="0" smtClean="0">
                <a:solidFill>
                  <a:srgbClr val="002060"/>
                </a:solidFill>
                <a:latin typeface="华文中宋" pitchFamily="2" charset="-122"/>
                <a:ea typeface="华文中宋" pitchFamily="2" charset="-122"/>
              </a:rPr>
              <a:t>2700-2000</a:t>
            </a:r>
            <a:r>
              <a:rPr lang="zh-CN" altLang="en-US" sz="2400" b="1" dirty="0" smtClean="0">
                <a:solidFill>
                  <a:srgbClr val="002060"/>
                </a:solidFill>
                <a:latin typeface="华文中宋" pitchFamily="2" charset="-122"/>
                <a:ea typeface="华文中宋" pitchFamily="2" charset="-122"/>
              </a:rPr>
              <a:t>年苏马达人的世界地图：据考证，这幅图表达的是阿卡德的沙尔贡王的军事活动图。它也提供了一些关于原始地图的概念。</a:t>
            </a:r>
            <a:endParaRPr lang="zh-CN" altLang="en-US" sz="2400" b="1" dirty="0">
              <a:solidFill>
                <a:srgbClr val="002060"/>
              </a:solidFill>
              <a:latin typeface="华文中宋" pitchFamily="2" charset="-122"/>
              <a:ea typeface="华文中宋"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p:cNvSpPr txBox="1">
            <a:spLocks noChangeArrowheads="1"/>
          </p:cNvSpPr>
          <p:nvPr/>
        </p:nvSpPr>
        <p:spPr bwMode="auto">
          <a:xfrm>
            <a:off x="611190" y="260350"/>
            <a:ext cx="7056437" cy="585788"/>
          </a:xfrm>
          <a:prstGeom prst="rect">
            <a:avLst/>
          </a:prstGeom>
          <a:noFill/>
          <a:ln w="9525">
            <a:noFill/>
            <a:miter lim="800000"/>
            <a:headEnd/>
            <a:tailEnd/>
          </a:ln>
        </p:spPr>
        <p:txBody>
          <a:bodyPr>
            <a:spAutoFit/>
          </a:bodyPr>
          <a:lstStyle/>
          <a:p>
            <a:r>
              <a:rPr lang="zh-CN" altLang="en-US" sz="3200" b="1">
                <a:solidFill>
                  <a:srgbClr val="A50021"/>
                </a:solidFill>
                <a:latin typeface="华文中宋" pitchFamily="2" charset="-122"/>
                <a:ea typeface="华文中宋" pitchFamily="2" charset="-122"/>
              </a:rPr>
              <a:t>赫卡泰的世界地图（公元前</a:t>
            </a:r>
            <a:r>
              <a:rPr lang="en-US" altLang="zh-CN" sz="3200" b="1">
                <a:solidFill>
                  <a:srgbClr val="A50021"/>
                </a:solidFill>
                <a:latin typeface="华文中宋" pitchFamily="2" charset="-122"/>
                <a:ea typeface="华文中宋" pitchFamily="2" charset="-122"/>
              </a:rPr>
              <a:t>475</a:t>
            </a:r>
            <a:r>
              <a:rPr lang="zh-CN" altLang="en-US" sz="3200" b="1">
                <a:solidFill>
                  <a:srgbClr val="A50021"/>
                </a:solidFill>
                <a:latin typeface="华文中宋" pitchFamily="2" charset="-122"/>
                <a:ea typeface="华文中宋" pitchFamily="2" charset="-122"/>
              </a:rPr>
              <a:t>年前）</a:t>
            </a:r>
          </a:p>
        </p:txBody>
      </p:sp>
      <p:sp>
        <p:nvSpPr>
          <p:cNvPr id="24580" name="TextBox 3"/>
          <p:cNvSpPr txBox="1">
            <a:spLocks noChangeArrowheads="1"/>
          </p:cNvSpPr>
          <p:nvPr/>
        </p:nvSpPr>
        <p:spPr bwMode="auto">
          <a:xfrm>
            <a:off x="1547815" y="981075"/>
            <a:ext cx="5976937" cy="522288"/>
          </a:xfrm>
          <a:prstGeom prst="rect">
            <a:avLst/>
          </a:prstGeom>
          <a:noFill/>
          <a:ln w="9525">
            <a:noFill/>
            <a:miter lim="800000"/>
            <a:headEnd/>
            <a:tailEnd/>
          </a:ln>
        </p:spPr>
        <p:txBody>
          <a:bodyPr>
            <a:spAutoFit/>
          </a:bodyPr>
          <a:lstStyle/>
          <a:p>
            <a:r>
              <a:rPr lang="zh-CN" altLang="en-US" sz="2800" b="1">
                <a:solidFill>
                  <a:srgbClr val="002060"/>
                </a:solidFill>
                <a:latin typeface="华文细黑" pitchFamily="2" charset="-122"/>
                <a:ea typeface="华文细黑" pitchFamily="2" charset="-122"/>
              </a:rPr>
              <a:t>他将地球分为欧洲和亚洲与利比亚。</a:t>
            </a:r>
          </a:p>
        </p:txBody>
      </p:sp>
      <p:pic>
        <p:nvPicPr>
          <p:cNvPr id="49157" name="Picture 5"/>
          <p:cNvPicPr>
            <a:picLocks noChangeAspect="1" noChangeArrowheads="1"/>
          </p:cNvPicPr>
          <p:nvPr/>
        </p:nvPicPr>
        <p:blipFill>
          <a:blip r:embed="rId2" cstate="print"/>
          <a:srcRect/>
          <a:stretch>
            <a:fillRect/>
          </a:stretch>
        </p:blipFill>
        <p:spPr bwMode="auto">
          <a:xfrm>
            <a:off x="2195736" y="1844828"/>
            <a:ext cx="4622800" cy="4827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descr="1"/>
          <p:cNvPicPr>
            <a:picLocks noChangeAspect="1" noChangeArrowheads="1"/>
          </p:cNvPicPr>
          <p:nvPr/>
        </p:nvPicPr>
        <p:blipFill>
          <a:blip r:embed="rId2" cstate="print">
            <a:lum bright="12000" contrast="30000"/>
          </a:blip>
          <a:srcRect/>
          <a:stretch>
            <a:fillRect/>
          </a:stretch>
        </p:blipFill>
        <p:spPr bwMode="auto">
          <a:xfrm>
            <a:off x="611190" y="692154"/>
            <a:ext cx="7889875" cy="4176713"/>
          </a:xfrm>
          <a:prstGeom prst="rect">
            <a:avLst/>
          </a:prstGeom>
          <a:ln>
            <a:noFill/>
          </a:ln>
          <a:effectLst>
            <a:outerShdw blurRad="190500" algn="tl" rotWithShape="0">
              <a:srgbClr val="000000">
                <a:alpha val="70000"/>
              </a:srgbClr>
            </a:outerShdw>
          </a:effectLst>
        </p:spPr>
      </p:pic>
      <p:sp>
        <p:nvSpPr>
          <p:cNvPr id="25604" name="TextBox 4"/>
          <p:cNvSpPr txBox="1">
            <a:spLocks noChangeArrowheads="1"/>
          </p:cNvSpPr>
          <p:nvPr/>
        </p:nvSpPr>
        <p:spPr bwMode="auto">
          <a:xfrm>
            <a:off x="323852" y="4948238"/>
            <a:ext cx="8461375" cy="1865126"/>
          </a:xfrm>
          <a:prstGeom prst="rect">
            <a:avLst/>
          </a:prstGeom>
          <a:noFill/>
          <a:ln w="9525">
            <a:noFill/>
            <a:miter lim="800000"/>
            <a:headEnd/>
            <a:tailEnd/>
          </a:ln>
        </p:spPr>
        <p:txBody>
          <a:bodyPr>
            <a:spAutoFit/>
          </a:bodyPr>
          <a:lstStyle/>
          <a:p>
            <a:pPr>
              <a:lnSpc>
                <a:spcPct val="120000"/>
              </a:lnSpc>
            </a:pPr>
            <a:r>
              <a:rPr lang="en-US" altLang="zh-CN" sz="2400" b="1">
                <a:solidFill>
                  <a:srgbClr val="002060"/>
                </a:solidFill>
                <a:latin typeface="华文中宋" pitchFamily="2" charset="-122"/>
                <a:ea typeface="华文中宋" pitchFamily="2" charset="-122"/>
              </a:rPr>
              <a:t>      </a:t>
            </a:r>
            <a:r>
              <a:rPr lang="zh-CN" altLang="zh-CN" sz="2400" b="1">
                <a:solidFill>
                  <a:srgbClr val="002060"/>
                </a:solidFill>
                <a:latin typeface="华文中宋" pitchFamily="2" charset="-122"/>
                <a:ea typeface="华文中宋" pitchFamily="2" charset="-122"/>
              </a:rPr>
              <a:t>埃拉托色尼利用亚历山大图书馆的资料和从很多水手、商人那里得来的地理记载，编制了当时地中海区域人们所认识到的“世界地图”</a:t>
            </a:r>
            <a:r>
              <a:rPr lang="zh-CN" altLang="en-US" sz="2400" b="1">
                <a:solidFill>
                  <a:srgbClr val="002060"/>
                </a:solidFill>
                <a:latin typeface="华文中宋" pitchFamily="2" charset="-122"/>
                <a:ea typeface="华文中宋" pitchFamily="2" charset="-122"/>
              </a:rPr>
              <a:t>，并</a:t>
            </a:r>
            <a:r>
              <a:rPr lang="zh-CN" altLang="zh-CN" sz="2400" b="1">
                <a:solidFill>
                  <a:srgbClr val="002060"/>
                </a:solidFill>
                <a:latin typeface="华文中宋" pitchFamily="2" charset="-122"/>
                <a:ea typeface="华文中宋" pitchFamily="2" charset="-122"/>
              </a:rPr>
              <a:t>第一次</a:t>
            </a:r>
            <a:r>
              <a:rPr lang="zh-CN" altLang="en-US" sz="2400" b="1">
                <a:solidFill>
                  <a:srgbClr val="002060"/>
                </a:solidFill>
                <a:latin typeface="华文中宋" pitchFamily="2" charset="-122"/>
                <a:ea typeface="华文中宋" pitchFamily="2" charset="-122"/>
              </a:rPr>
              <a:t>在</a:t>
            </a:r>
            <a:r>
              <a:rPr lang="zh-CN" altLang="zh-CN" sz="2400" b="1">
                <a:solidFill>
                  <a:srgbClr val="002060"/>
                </a:solidFill>
                <a:latin typeface="华文中宋" pitchFamily="2" charset="-122"/>
                <a:ea typeface="华文中宋" pitchFamily="2" charset="-122"/>
              </a:rPr>
              <a:t>地图上</a:t>
            </a:r>
            <a:r>
              <a:rPr lang="zh-CN" altLang="en-US" sz="2400" b="1">
                <a:solidFill>
                  <a:srgbClr val="002060"/>
                </a:solidFill>
                <a:latin typeface="华文中宋" pitchFamily="2" charset="-122"/>
                <a:ea typeface="华文中宋" pitchFamily="2" charset="-122"/>
              </a:rPr>
              <a:t>绘制</a:t>
            </a:r>
            <a:r>
              <a:rPr lang="zh-CN" altLang="zh-CN" sz="2400" b="1">
                <a:solidFill>
                  <a:srgbClr val="002060"/>
                </a:solidFill>
                <a:latin typeface="华文中宋" pitchFamily="2" charset="-122"/>
                <a:ea typeface="华文中宋" pitchFamily="2" charset="-122"/>
              </a:rPr>
              <a:t>了</a:t>
            </a:r>
            <a:r>
              <a:rPr lang="zh-CN" altLang="en-US" sz="2400" b="1">
                <a:solidFill>
                  <a:srgbClr val="002060"/>
                </a:solidFill>
                <a:latin typeface="华文中宋" pitchFamily="2" charset="-122"/>
                <a:ea typeface="华文中宋" pitchFamily="2" charset="-122"/>
              </a:rPr>
              <a:t>经纬线（</a:t>
            </a:r>
            <a:r>
              <a:rPr lang="en-US" altLang="zh-CN" sz="2400" b="1">
                <a:solidFill>
                  <a:srgbClr val="002060"/>
                </a:solidFill>
                <a:latin typeface="华文中宋" pitchFamily="2" charset="-122"/>
                <a:ea typeface="华文中宋" pitchFamily="2" charset="-122"/>
              </a:rPr>
              <a:t>8</a:t>
            </a:r>
            <a:r>
              <a:rPr lang="zh-CN" altLang="zh-CN" sz="2400" b="1">
                <a:solidFill>
                  <a:srgbClr val="002060"/>
                </a:solidFill>
                <a:latin typeface="华文中宋" pitchFamily="2" charset="-122"/>
                <a:ea typeface="华文中宋" pitchFamily="2" charset="-122"/>
              </a:rPr>
              <a:t>条纬线和</a:t>
            </a:r>
            <a:r>
              <a:rPr lang="en-US" altLang="zh-CN" sz="2400" b="1">
                <a:solidFill>
                  <a:srgbClr val="002060"/>
                </a:solidFill>
                <a:latin typeface="华文中宋" pitchFamily="2" charset="-122"/>
                <a:ea typeface="华文中宋" pitchFamily="2" charset="-122"/>
              </a:rPr>
              <a:t>8</a:t>
            </a:r>
            <a:r>
              <a:rPr lang="zh-CN" altLang="zh-CN" sz="2400" b="1">
                <a:solidFill>
                  <a:srgbClr val="002060"/>
                </a:solidFill>
                <a:latin typeface="华文中宋" pitchFamily="2" charset="-122"/>
                <a:ea typeface="华文中宋" pitchFamily="2" charset="-122"/>
              </a:rPr>
              <a:t>条子午线</a:t>
            </a:r>
            <a:r>
              <a:rPr lang="zh-CN" altLang="en-US" sz="2400" b="1">
                <a:solidFill>
                  <a:srgbClr val="002060"/>
                </a:solidFill>
                <a:latin typeface="华文中宋" pitchFamily="2" charset="-122"/>
                <a:ea typeface="华文中宋" pitchFamily="2" charset="-122"/>
              </a:rPr>
              <a:t>）</a:t>
            </a:r>
            <a:r>
              <a:rPr lang="zh-CN" altLang="zh-CN" sz="2400" b="1">
                <a:solidFill>
                  <a:srgbClr val="002060"/>
                </a:solidFill>
                <a:latin typeface="华文中宋" pitchFamily="2" charset="-122"/>
                <a:ea typeface="华文中宋" pitchFamily="2" charset="-122"/>
              </a:rPr>
              <a:t>。</a:t>
            </a:r>
            <a:endParaRPr lang="zh-CN" altLang="en-US" sz="2400" b="1">
              <a:solidFill>
                <a:srgbClr val="002060"/>
              </a:solidFill>
              <a:latin typeface="华文中宋" pitchFamily="2" charset="-122"/>
              <a:ea typeface="华文中宋" pitchFamily="2" charset="-122"/>
            </a:endParaRPr>
          </a:p>
        </p:txBody>
      </p:sp>
      <p:sp>
        <p:nvSpPr>
          <p:cNvPr id="25605" name="TextBox 2"/>
          <p:cNvSpPr txBox="1">
            <a:spLocks noChangeArrowheads="1"/>
          </p:cNvSpPr>
          <p:nvPr/>
        </p:nvSpPr>
        <p:spPr bwMode="auto">
          <a:xfrm>
            <a:off x="684215" y="0"/>
            <a:ext cx="7704137" cy="584200"/>
          </a:xfrm>
          <a:prstGeom prst="rect">
            <a:avLst/>
          </a:prstGeom>
          <a:noFill/>
          <a:ln w="9525">
            <a:noFill/>
            <a:miter lim="800000"/>
            <a:headEnd/>
            <a:tailEnd/>
          </a:ln>
        </p:spPr>
        <p:txBody>
          <a:bodyPr>
            <a:spAutoFit/>
          </a:bodyPr>
          <a:lstStyle/>
          <a:p>
            <a:r>
              <a:rPr lang="zh-CN" altLang="en-US" sz="3200" b="1">
                <a:solidFill>
                  <a:srgbClr val="A50021"/>
                </a:solidFill>
                <a:latin typeface="华文中宋" pitchFamily="2" charset="-122"/>
                <a:ea typeface="华文中宋" pitchFamily="2" charset="-122"/>
              </a:rPr>
              <a:t>埃拉托色尼的世界地图（公元前</a:t>
            </a:r>
            <a:r>
              <a:rPr lang="en-US" altLang="zh-CN" sz="3200" b="1">
                <a:solidFill>
                  <a:srgbClr val="A50021"/>
                </a:solidFill>
                <a:latin typeface="华文中宋" pitchFamily="2" charset="-122"/>
                <a:ea typeface="华文中宋" pitchFamily="2" charset="-122"/>
              </a:rPr>
              <a:t>272-192</a:t>
            </a:r>
            <a:r>
              <a:rPr lang="zh-CN" altLang="en-US" sz="3200" b="1">
                <a:solidFill>
                  <a:srgbClr val="A50021"/>
                </a:solidFill>
                <a:latin typeface="华文中宋" pitchFamily="2" charset="-122"/>
                <a:ea typeface="华文中宋" pitchFamily="2" charset="-122"/>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中文网"/>
          <p:cNvPicPr>
            <a:picLocks noChangeAspect="1" noChangeArrowheads="1"/>
          </p:cNvPicPr>
          <p:nvPr/>
        </p:nvPicPr>
        <p:blipFill>
          <a:blip r:embed="rId2" cstate="print"/>
          <a:srcRect/>
          <a:stretch>
            <a:fillRect/>
          </a:stretch>
        </p:blipFill>
        <p:spPr bwMode="auto">
          <a:xfrm>
            <a:off x="900114" y="1052513"/>
            <a:ext cx="7527925" cy="3529012"/>
          </a:xfrm>
          <a:prstGeom prst="rect">
            <a:avLst/>
          </a:prstGeom>
          <a:ln>
            <a:noFill/>
          </a:ln>
          <a:effectLst>
            <a:outerShdw blurRad="190500" algn="tl" rotWithShape="0">
              <a:srgbClr val="000000">
                <a:alpha val="70000"/>
              </a:srgbClr>
            </a:outerShdw>
          </a:effectLst>
        </p:spPr>
      </p:pic>
      <p:sp>
        <p:nvSpPr>
          <p:cNvPr id="26628" name="TextBox 2"/>
          <p:cNvSpPr txBox="1">
            <a:spLocks noChangeArrowheads="1"/>
          </p:cNvSpPr>
          <p:nvPr/>
        </p:nvSpPr>
        <p:spPr bwMode="auto">
          <a:xfrm>
            <a:off x="287339" y="169865"/>
            <a:ext cx="8677275" cy="522287"/>
          </a:xfrm>
          <a:prstGeom prst="rect">
            <a:avLst/>
          </a:prstGeom>
          <a:noFill/>
          <a:ln w="9525">
            <a:noFill/>
            <a:miter lim="800000"/>
            <a:headEnd/>
            <a:tailEnd/>
          </a:ln>
        </p:spPr>
        <p:txBody>
          <a:bodyPr>
            <a:spAutoFit/>
          </a:bodyPr>
          <a:lstStyle/>
          <a:p>
            <a:r>
              <a:rPr lang="zh-CN" altLang="en-US" sz="2800" b="1">
                <a:solidFill>
                  <a:srgbClr val="A50021"/>
                </a:solidFill>
                <a:latin typeface="华文中宋" pitchFamily="2" charset="-122"/>
                <a:ea typeface="华文中宋" pitchFamily="2" charset="-122"/>
              </a:rPr>
              <a:t>托勒密（</a:t>
            </a:r>
            <a:r>
              <a:rPr lang="en-US" altLang="zh-CN" sz="2800" b="1">
                <a:solidFill>
                  <a:srgbClr val="A50021"/>
                </a:solidFill>
                <a:latin typeface="华文中宋" pitchFamily="2" charset="-122"/>
                <a:ea typeface="华文中宋" pitchFamily="2" charset="-122"/>
              </a:rPr>
              <a:t>99-168</a:t>
            </a:r>
            <a:r>
              <a:rPr lang="zh-CN" altLang="en-US" sz="2800" b="1">
                <a:solidFill>
                  <a:srgbClr val="A50021"/>
                </a:solidFill>
                <a:latin typeface="华文中宋" pitchFamily="2" charset="-122"/>
                <a:ea typeface="华文中宋" pitchFamily="2" charset="-122"/>
              </a:rPr>
              <a:t>）：</a:t>
            </a:r>
            <a:r>
              <a:rPr lang="en-US" altLang="zh-CN" sz="2800" b="1">
                <a:solidFill>
                  <a:srgbClr val="A50021"/>
                </a:solidFill>
                <a:latin typeface="华文中宋" pitchFamily="2" charset="-122"/>
                <a:ea typeface="华文中宋" pitchFamily="2" charset="-122"/>
              </a:rPr>
              <a:t>《</a:t>
            </a:r>
            <a:r>
              <a:rPr lang="zh-CN" altLang="en-US" sz="2800" b="1">
                <a:solidFill>
                  <a:srgbClr val="A50021"/>
                </a:solidFill>
                <a:latin typeface="华文中宋" pitchFamily="2" charset="-122"/>
                <a:ea typeface="华文中宋" pitchFamily="2" charset="-122"/>
              </a:rPr>
              <a:t>地理指南</a:t>
            </a:r>
            <a:r>
              <a:rPr lang="en-US" altLang="zh-CN" sz="2800" b="1">
                <a:solidFill>
                  <a:srgbClr val="A50021"/>
                </a:solidFill>
                <a:latin typeface="华文中宋" pitchFamily="2" charset="-122"/>
                <a:ea typeface="华文中宋" pitchFamily="2" charset="-122"/>
              </a:rPr>
              <a:t>》</a:t>
            </a:r>
            <a:r>
              <a:rPr lang="zh-CN" altLang="en-US" sz="2800" b="1">
                <a:solidFill>
                  <a:srgbClr val="A50021"/>
                </a:solidFill>
                <a:latin typeface="华文中宋" pitchFamily="2" charset="-122"/>
                <a:ea typeface="华文中宋" pitchFamily="2" charset="-122"/>
              </a:rPr>
              <a:t>第八卷，世界地图</a:t>
            </a:r>
          </a:p>
        </p:txBody>
      </p:sp>
      <p:sp>
        <p:nvSpPr>
          <p:cNvPr id="26629" name="TextBox 3"/>
          <p:cNvSpPr txBox="1">
            <a:spLocks noChangeArrowheads="1"/>
          </p:cNvSpPr>
          <p:nvPr/>
        </p:nvSpPr>
        <p:spPr bwMode="auto">
          <a:xfrm>
            <a:off x="323852" y="4724400"/>
            <a:ext cx="8424863" cy="2012950"/>
          </a:xfrm>
          <a:prstGeom prst="rect">
            <a:avLst/>
          </a:prstGeom>
          <a:noFill/>
          <a:ln w="9525">
            <a:noFill/>
            <a:miter lim="800000"/>
            <a:headEnd/>
            <a:tailEnd/>
          </a:ln>
        </p:spPr>
        <p:txBody>
          <a:bodyPr>
            <a:spAutoFit/>
          </a:bodyPr>
          <a:lstStyle/>
          <a:p>
            <a:pPr>
              <a:lnSpc>
                <a:spcPct val="130000"/>
              </a:lnSpc>
            </a:pPr>
            <a:r>
              <a:rPr lang="zh-CN" altLang="en-US" sz="2400" b="1">
                <a:solidFill>
                  <a:srgbClr val="002060"/>
                </a:solidFill>
                <a:latin typeface="华文中宋" pitchFamily="2" charset="-122"/>
                <a:ea typeface="华文中宋" pitchFamily="2" charset="-122"/>
              </a:rPr>
              <a:t>他采用了希帕库斯所建立的纬度和经度格网，把圆周划分为</a:t>
            </a:r>
            <a:r>
              <a:rPr lang="en-US" altLang="zh-CN" sz="2400" b="1">
                <a:solidFill>
                  <a:srgbClr val="002060"/>
                </a:solidFill>
                <a:latin typeface="华文中宋" pitchFamily="2" charset="-122"/>
                <a:ea typeface="华文中宋" pitchFamily="2" charset="-122"/>
              </a:rPr>
              <a:t>360</a:t>
            </a:r>
            <a:r>
              <a:rPr lang="zh-CN" altLang="en-US" sz="2400" b="1">
                <a:solidFill>
                  <a:srgbClr val="002060"/>
                </a:solidFill>
                <a:latin typeface="华文中宋" pitchFamily="2" charset="-122"/>
                <a:ea typeface="华文中宋" pitchFamily="2" charset="-122"/>
              </a:rPr>
              <a:t>度，并根据地名词典编制了世界各部分的地图。图中最有影响力的错误是：未知的南大陆。尽管该图存在很多错误，但对科学意义上制图学的发展做出了新贡献。</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6CA339F-5F8E-4B3C-BBDF-D4CB7146E8F8}" type="slidenum">
              <a:rPr lang="zh-CN" altLang="en-US" smtClean="0"/>
              <a:pPr>
                <a:defRPr/>
              </a:pPr>
              <a:t>3</a:t>
            </a:fld>
            <a:endParaRPr lang="zh-CN" altLang="en-US"/>
          </a:p>
        </p:txBody>
      </p:sp>
      <p:sp>
        <p:nvSpPr>
          <p:cNvPr id="13317" name="TextBox 3"/>
          <p:cNvSpPr txBox="1">
            <a:spLocks noChangeArrowheads="1"/>
          </p:cNvSpPr>
          <p:nvPr/>
        </p:nvSpPr>
        <p:spPr bwMode="auto">
          <a:xfrm>
            <a:off x="5471592" y="6332602"/>
            <a:ext cx="3672408" cy="461665"/>
          </a:xfrm>
          <a:prstGeom prst="rect">
            <a:avLst/>
          </a:prstGeom>
          <a:noFill/>
          <a:ln w="9525">
            <a:noFill/>
            <a:miter lim="800000"/>
            <a:headEnd/>
            <a:tailEnd/>
          </a:ln>
        </p:spPr>
        <p:txBody>
          <a:bodyPr wrap="square">
            <a:spAutoFit/>
          </a:bodyPr>
          <a:lstStyle/>
          <a:p>
            <a:r>
              <a:rPr lang="en-US" altLang="zh-CN" sz="2400" b="1" dirty="0">
                <a:solidFill>
                  <a:srgbClr val="002060"/>
                </a:solidFill>
                <a:latin typeface="华文细黑" pitchFamily="2" charset="-122"/>
                <a:ea typeface="华文细黑" pitchFamily="2" charset="-122"/>
              </a:rPr>
              <a:t>  </a:t>
            </a:r>
            <a:r>
              <a:rPr lang="zh-CN" altLang="en-US" sz="2400" b="1" dirty="0">
                <a:solidFill>
                  <a:srgbClr val="002060"/>
                </a:solidFill>
                <a:latin typeface="华文细黑" pitchFamily="2" charset="-122"/>
                <a:ea typeface="华文细黑" pitchFamily="2" charset="-122"/>
              </a:rPr>
              <a:t>五十年代的北京电车票</a:t>
            </a:r>
          </a:p>
        </p:txBody>
      </p:sp>
      <p:sp>
        <p:nvSpPr>
          <p:cNvPr id="13318" name="TextBox 5"/>
          <p:cNvSpPr txBox="1">
            <a:spLocks noChangeArrowheads="1"/>
          </p:cNvSpPr>
          <p:nvPr/>
        </p:nvSpPr>
        <p:spPr bwMode="auto">
          <a:xfrm>
            <a:off x="827584" y="44624"/>
            <a:ext cx="7488832" cy="523220"/>
          </a:xfrm>
          <a:prstGeom prst="rect">
            <a:avLst/>
          </a:prstGeom>
          <a:noFill/>
          <a:ln w="9525">
            <a:noFill/>
            <a:miter lim="800000"/>
            <a:headEnd/>
            <a:tailEnd/>
          </a:ln>
        </p:spPr>
        <p:txBody>
          <a:bodyPr wrap="square">
            <a:spAutoFit/>
          </a:bodyPr>
          <a:lstStyle/>
          <a:p>
            <a:r>
              <a:rPr lang="zh-CN" altLang="en-US" sz="2800" b="1" dirty="0" smtClean="0">
                <a:solidFill>
                  <a:srgbClr val="C00000"/>
                </a:solidFill>
                <a:latin typeface="黑体" pitchFamily="49" charset="-122"/>
                <a:ea typeface="黑体" pitchFamily="49" charset="-122"/>
              </a:rPr>
              <a:t>在公共汽车或地铁上，查看我们的交通路线图</a:t>
            </a:r>
            <a:endParaRPr lang="zh-CN" altLang="en-US" sz="2800" b="1" dirty="0">
              <a:solidFill>
                <a:srgbClr val="C00000"/>
              </a:solidFill>
              <a:latin typeface="黑体" pitchFamily="49" charset="-122"/>
              <a:ea typeface="黑体" pitchFamily="49" charset="-122"/>
            </a:endParaRPr>
          </a:p>
        </p:txBody>
      </p:sp>
      <p:pic>
        <p:nvPicPr>
          <p:cNvPr id="7" name="内容占位符 3" descr="13145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6512" y="1140871"/>
            <a:ext cx="8420337" cy="5256584"/>
          </a:xfrm>
          <a:prstGeom prst="rect">
            <a:avLst/>
          </a:prstGeom>
        </p:spPr>
      </p:pic>
      <p:pic>
        <p:nvPicPr>
          <p:cNvPr id="13316" name="Picture 2"/>
          <p:cNvPicPr>
            <a:picLocks noChangeAspect="1" noChangeArrowheads="1"/>
          </p:cNvPicPr>
          <p:nvPr/>
        </p:nvPicPr>
        <p:blipFill>
          <a:blip r:embed="rId3" cstate="print"/>
          <a:srcRect/>
          <a:stretch>
            <a:fillRect/>
          </a:stretch>
        </p:blipFill>
        <p:spPr bwMode="auto">
          <a:xfrm>
            <a:off x="6689725" y="639679"/>
            <a:ext cx="2454275" cy="576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4820258976170034052.jpg"/>
          <p:cNvPicPr>
            <a:picLocks noChangeAspect="1"/>
          </p:cNvPicPr>
          <p:nvPr/>
        </p:nvPicPr>
        <p:blipFill>
          <a:blip r:embed="rId2"/>
          <a:stretch>
            <a:fillRect/>
          </a:stretch>
        </p:blipFill>
        <p:spPr>
          <a:xfrm>
            <a:off x="642910" y="1142984"/>
            <a:ext cx="8001056" cy="4857784"/>
          </a:xfrm>
          <a:prstGeom prst="rect">
            <a:avLst/>
          </a:prstGeom>
        </p:spPr>
      </p:pic>
      <p:sp>
        <p:nvSpPr>
          <p:cNvPr id="4" name="TextBox 3"/>
          <p:cNvSpPr txBox="1"/>
          <p:nvPr/>
        </p:nvSpPr>
        <p:spPr>
          <a:xfrm>
            <a:off x="683567" y="350530"/>
            <a:ext cx="7776865" cy="584775"/>
          </a:xfrm>
          <a:prstGeom prst="rect">
            <a:avLst/>
          </a:prstGeom>
          <a:noFill/>
        </p:spPr>
        <p:txBody>
          <a:bodyPr wrap="square" rtlCol="0">
            <a:spAutoFit/>
          </a:bodyPr>
          <a:lstStyle/>
          <a:p>
            <a:pPr marL="457200" indent="-457200">
              <a:spcBef>
                <a:spcPts val="600"/>
              </a:spcBef>
              <a:spcAft>
                <a:spcPts val="600"/>
              </a:spcAft>
            </a:pPr>
            <a:r>
              <a:rPr lang="zh-CN" altLang="en-US" sz="3200" b="1" dirty="0" smtClean="0">
                <a:solidFill>
                  <a:srgbClr val="002060"/>
                </a:solidFill>
                <a:latin typeface="楷体" pitchFamily="49" charset="-122"/>
                <a:ea typeface="楷体" pitchFamily="49" charset="-122"/>
              </a:rPr>
              <a:t>马丁˙瓦尔德泽˙米勒世界地图（</a:t>
            </a:r>
            <a:r>
              <a:rPr lang="en-US" altLang="zh-CN" sz="3200" b="1" dirty="0" smtClean="0">
                <a:solidFill>
                  <a:srgbClr val="002060"/>
                </a:solidFill>
                <a:latin typeface="楷体" pitchFamily="49" charset="-122"/>
                <a:ea typeface="楷体" pitchFamily="49" charset="-122"/>
              </a:rPr>
              <a:t>1507</a:t>
            </a:r>
            <a:r>
              <a:rPr lang="zh-CN" altLang="en-US" sz="3200" b="1" dirty="0" smtClean="0">
                <a:solidFill>
                  <a:srgbClr val="002060"/>
                </a:solidFill>
                <a:latin typeface="楷体" pitchFamily="49" charset="-122"/>
                <a:ea typeface="楷体" pitchFamily="49" charset="-122"/>
              </a:rPr>
              <a:t>）</a:t>
            </a:r>
            <a:endParaRPr lang="en-US" altLang="zh-CN" sz="2800" b="1" dirty="0" smtClean="0">
              <a:solidFill>
                <a:srgbClr val="002060"/>
              </a:solidFill>
              <a:latin typeface="楷体" pitchFamily="49" charset="-122"/>
              <a:ea typeface="楷体" pitchFamily="49" charset="-122"/>
            </a:endParaRPr>
          </a:p>
        </p:txBody>
      </p:sp>
      <p:sp>
        <p:nvSpPr>
          <p:cNvPr id="5" name="TextBox 4"/>
          <p:cNvSpPr txBox="1"/>
          <p:nvPr/>
        </p:nvSpPr>
        <p:spPr>
          <a:xfrm>
            <a:off x="827584" y="6021288"/>
            <a:ext cx="7377876" cy="830997"/>
          </a:xfrm>
          <a:prstGeom prst="rect">
            <a:avLst/>
          </a:prstGeom>
          <a:noFill/>
        </p:spPr>
        <p:txBody>
          <a:bodyPr wrap="square" rtlCol="0">
            <a:spAutoFit/>
          </a:bodyPr>
          <a:lstStyle/>
          <a:p>
            <a:r>
              <a:rPr lang="zh-CN" altLang="en-US" sz="2400" dirty="0">
                <a:latin typeface="楷体" pitchFamily="49" charset="-122"/>
                <a:ea typeface="楷体" pitchFamily="49" charset="-122"/>
              </a:rPr>
              <a:t>这幅图是在哥伦布发现美洲</a:t>
            </a:r>
            <a:r>
              <a:rPr lang="en-US" altLang="zh-CN" sz="2400" dirty="0">
                <a:latin typeface="楷体" pitchFamily="49" charset="-122"/>
                <a:ea typeface="楷体" pitchFamily="49" charset="-122"/>
              </a:rPr>
              <a:t>13</a:t>
            </a:r>
            <a:r>
              <a:rPr lang="zh-CN" altLang="en-US" sz="2400" dirty="0">
                <a:latin typeface="楷体" pitchFamily="49" charset="-122"/>
                <a:ea typeface="楷体" pitchFamily="49" charset="-122"/>
              </a:rPr>
              <a:t>年后在法国绘制的，</a:t>
            </a:r>
            <a:r>
              <a:rPr lang="en-US" altLang="zh-CN" sz="2400" dirty="0">
                <a:latin typeface="楷体" pitchFamily="49" charset="-122"/>
                <a:ea typeface="楷体" pitchFamily="49" charset="-122"/>
              </a:rPr>
              <a:t>1505</a:t>
            </a:r>
            <a:r>
              <a:rPr lang="zh-CN" altLang="en-US" sz="2400" dirty="0">
                <a:latin typeface="楷体" pitchFamily="49" charset="-122"/>
                <a:ea typeface="楷体" pitchFamily="49" charset="-122"/>
              </a:rPr>
              <a:t>年开始，</a:t>
            </a:r>
            <a:r>
              <a:rPr lang="en-US" altLang="zh-CN" sz="2400" b="1" dirty="0">
                <a:solidFill>
                  <a:srgbClr val="FFFF00"/>
                </a:solidFill>
                <a:latin typeface="楷体" pitchFamily="49" charset="-122"/>
                <a:ea typeface="楷体" pitchFamily="49" charset="-122"/>
              </a:rPr>
              <a:t>1507</a:t>
            </a:r>
            <a:r>
              <a:rPr lang="zh-CN" altLang="en-US" sz="2400" dirty="0">
                <a:latin typeface="楷体" pitchFamily="49" charset="-122"/>
                <a:ea typeface="楷体" pitchFamily="49" charset="-122"/>
              </a:rPr>
              <a:t>年完成。</a:t>
            </a:r>
            <a:endParaRPr lang="zh-CN" altLang="en-US" sz="2400" dirty="0"/>
          </a:p>
        </p:txBody>
      </p:sp>
    </p:spTree>
    <p:extLst>
      <p:ext uri="{BB962C8B-B14F-4D97-AF65-F5344CB8AC3E}">
        <p14:creationId xmlns:p14="http://schemas.microsoft.com/office/powerpoint/2010/main" val="2765160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2"/>
          <p:cNvSpPr txBox="1">
            <a:spLocks noChangeArrowheads="1"/>
          </p:cNvSpPr>
          <p:nvPr/>
        </p:nvSpPr>
        <p:spPr bwMode="auto">
          <a:xfrm>
            <a:off x="214313" y="647700"/>
            <a:ext cx="8534400" cy="1773238"/>
          </a:xfrm>
          <a:prstGeom prst="rect">
            <a:avLst/>
          </a:prstGeom>
          <a:noFill/>
          <a:ln w="9525">
            <a:noFill/>
            <a:miter lim="800000"/>
            <a:headEnd/>
            <a:tailEnd/>
          </a:ln>
        </p:spPr>
        <p:txBody>
          <a:bodyPr>
            <a:spAutoFit/>
          </a:bodyPr>
          <a:lstStyle/>
          <a:p>
            <a:pPr>
              <a:lnSpc>
                <a:spcPct val="130000"/>
              </a:lnSpc>
            </a:pPr>
            <a:r>
              <a:rPr lang="zh-CN" altLang="en-US" sz="2800" b="1">
                <a:solidFill>
                  <a:srgbClr val="002060"/>
                </a:solidFill>
                <a:latin typeface="华文中宋" pitchFamily="2" charset="-122"/>
                <a:ea typeface="华文中宋" pitchFamily="2" charset="-122"/>
              </a:rPr>
              <a:t>      经过漫长的中西方的共同发展，到了</a:t>
            </a:r>
            <a:r>
              <a:rPr lang="en-US" altLang="zh-CN" sz="2800" b="1">
                <a:solidFill>
                  <a:srgbClr val="002060"/>
                </a:solidFill>
                <a:latin typeface="华文中宋" pitchFamily="2" charset="-122"/>
                <a:ea typeface="华文中宋" pitchFamily="2" charset="-122"/>
              </a:rPr>
              <a:t>16</a:t>
            </a:r>
            <a:r>
              <a:rPr lang="zh-CN" altLang="en-US" sz="2800" b="1">
                <a:solidFill>
                  <a:srgbClr val="002060"/>
                </a:solidFill>
                <a:latin typeface="华文中宋" pitchFamily="2" charset="-122"/>
                <a:ea typeface="华文中宋" pitchFamily="2" charset="-122"/>
              </a:rPr>
              <a:t>世纪，地图与制图学已经发展到一个新的水平，地图在认知地球、了解世界中发挥了巨大作用！</a:t>
            </a:r>
          </a:p>
        </p:txBody>
      </p:sp>
      <p:pic>
        <p:nvPicPr>
          <p:cNvPr id="4" name="Picture 2" descr="2222"/>
          <p:cNvPicPr>
            <a:picLocks noChangeAspect="1" noChangeArrowheads="1"/>
          </p:cNvPicPr>
          <p:nvPr/>
        </p:nvPicPr>
        <p:blipFill>
          <a:blip r:embed="rId2" cstate="print"/>
          <a:srcRect/>
          <a:stretch>
            <a:fillRect/>
          </a:stretch>
        </p:blipFill>
        <p:spPr bwMode="auto">
          <a:xfrm>
            <a:off x="241300" y="2817817"/>
            <a:ext cx="5410200" cy="3419475"/>
          </a:xfrm>
          <a:prstGeom prst="rect">
            <a:avLst/>
          </a:prstGeom>
          <a:ln>
            <a:noFill/>
          </a:ln>
          <a:effectLst>
            <a:outerShdw blurRad="190500" algn="tl" rotWithShape="0">
              <a:srgbClr val="000000">
                <a:alpha val="70000"/>
              </a:srgbClr>
            </a:outerShdw>
          </a:effectLst>
        </p:spPr>
      </p:pic>
      <p:sp>
        <p:nvSpPr>
          <p:cNvPr id="27653" name="矩形 5"/>
          <p:cNvSpPr>
            <a:spLocks noChangeArrowheads="1"/>
          </p:cNvSpPr>
          <p:nvPr/>
        </p:nvSpPr>
        <p:spPr bwMode="auto">
          <a:xfrm>
            <a:off x="250825" y="6381750"/>
            <a:ext cx="6624638" cy="369888"/>
          </a:xfrm>
          <a:prstGeom prst="rect">
            <a:avLst/>
          </a:prstGeom>
          <a:noFill/>
          <a:ln w="9525">
            <a:noFill/>
            <a:miter lim="800000"/>
            <a:headEnd/>
            <a:tailEnd/>
          </a:ln>
        </p:spPr>
        <p:txBody>
          <a:bodyPr>
            <a:spAutoFit/>
          </a:bodyPr>
          <a:lstStyle/>
          <a:p>
            <a:r>
              <a:rPr lang="en-US" altLang="zh-CN"/>
              <a:t>1569</a:t>
            </a:r>
            <a:r>
              <a:rPr lang="zh-CN" altLang="zh-CN"/>
              <a:t>年墨卡托绘制的世界地图（轮廓图）使用了等角圆柱投影</a:t>
            </a:r>
            <a:endParaRPr lang="zh-CN" altLang="en-US"/>
          </a:p>
        </p:txBody>
      </p:sp>
      <p:sp>
        <p:nvSpPr>
          <p:cNvPr id="27654" name="TextBox 6"/>
          <p:cNvSpPr txBox="1">
            <a:spLocks noChangeArrowheads="1"/>
          </p:cNvSpPr>
          <p:nvPr/>
        </p:nvSpPr>
        <p:spPr bwMode="auto">
          <a:xfrm>
            <a:off x="5940426" y="2492378"/>
            <a:ext cx="2879725" cy="3637919"/>
          </a:xfrm>
          <a:prstGeom prst="rect">
            <a:avLst/>
          </a:prstGeom>
          <a:noFill/>
          <a:ln w="9525">
            <a:noFill/>
            <a:miter lim="800000"/>
            <a:headEnd/>
            <a:tailEnd/>
          </a:ln>
        </p:spPr>
        <p:txBody>
          <a:bodyPr>
            <a:spAutoFit/>
          </a:bodyPr>
          <a:lstStyle/>
          <a:p>
            <a:pPr>
              <a:lnSpc>
                <a:spcPct val="120000"/>
              </a:lnSpc>
            </a:pPr>
            <a:r>
              <a:rPr lang="zh-CN" altLang="en-US" sz="2400" b="1">
                <a:latin typeface="华文中宋" pitchFamily="2" charset="-122"/>
                <a:ea typeface="华文中宋" pitchFamily="2" charset="-122"/>
              </a:rPr>
              <a:t>荷兰制图学家</a:t>
            </a:r>
            <a:r>
              <a:rPr lang="zh-CN" altLang="zh-CN" sz="2400" b="1">
                <a:latin typeface="华文中宋" pitchFamily="2" charset="-122"/>
                <a:ea typeface="华文中宋" pitchFamily="2" charset="-122"/>
              </a:rPr>
              <a:t>墨卡托</a:t>
            </a:r>
            <a:r>
              <a:rPr lang="zh-CN" altLang="en-US" sz="2400" b="1">
                <a:latin typeface="华文中宋" pitchFamily="2" charset="-122"/>
                <a:ea typeface="华文中宋" pitchFamily="2" charset="-122"/>
              </a:rPr>
              <a:t>（</a:t>
            </a:r>
            <a:r>
              <a:rPr lang="en-US" altLang="zh-CN" sz="2400" b="1">
                <a:latin typeface="华文中宋" pitchFamily="2" charset="-122"/>
                <a:ea typeface="华文中宋" pitchFamily="2" charset="-122"/>
              </a:rPr>
              <a:t>1512-1594</a:t>
            </a:r>
            <a:r>
              <a:rPr lang="zh-CN" altLang="en-US" sz="2400" b="1">
                <a:latin typeface="华文中宋" pitchFamily="2" charset="-122"/>
                <a:ea typeface="华文中宋" pitchFamily="2" charset="-122"/>
              </a:rPr>
              <a:t>）</a:t>
            </a:r>
            <a:r>
              <a:rPr lang="zh-CN" altLang="zh-CN" sz="2400" b="1">
                <a:latin typeface="华文中宋" pitchFamily="2" charset="-122"/>
                <a:ea typeface="华文中宋" pitchFamily="2" charset="-122"/>
              </a:rPr>
              <a:t>的《地图集》</a:t>
            </a:r>
            <a:r>
              <a:rPr lang="en-US" altLang="zh-CN" sz="2400" b="1">
                <a:latin typeface="华文中宋" pitchFamily="2" charset="-122"/>
                <a:ea typeface="华文中宋" pitchFamily="2" charset="-122"/>
              </a:rPr>
              <a:t>(1595</a:t>
            </a:r>
            <a:r>
              <a:rPr lang="zh-CN" altLang="en-US" sz="2400" b="1">
                <a:latin typeface="华文中宋" pitchFamily="2" charset="-122"/>
                <a:ea typeface="华文中宋" pitchFamily="2" charset="-122"/>
              </a:rPr>
              <a:t>年）</a:t>
            </a:r>
            <a:r>
              <a:rPr lang="zh-CN" altLang="zh-CN" sz="2400" b="1">
                <a:latin typeface="华文中宋" pitchFamily="2" charset="-122"/>
                <a:ea typeface="华文中宋" pitchFamily="2" charset="-122"/>
              </a:rPr>
              <a:t>共计有地图</a:t>
            </a:r>
            <a:r>
              <a:rPr lang="en-US" altLang="zh-CN" sz="2400" b="1">
                <a:latin typeface="华文中宋" pitchFamily="2" charset="-122"/>
                <a:ea typeface="华文中宋" pitchFamily="2" charset="-122"/>
              </a:rPr>
              <a:t>107</a:t>
            </a:r>
            <a:r>
              <a:rPr lang="zh-CN" altLang="zh-CN" sz="2400" b="1">
                <a:latin typeface="华文中宋" pitchFamily="2" charset="-122"/>
                <a:ea typeface="华文中宋" pitchFamily="2" charset="-122"/>
              </a:rPr>
              <a:t>幅，在地图投影的使用上更前进了一步</a:t>
            </a:r>
            <a:r>
              <a:rPr lang="zh-CN" altLang="en-US" sz="2400" b="1">
                <a:latin typeface="华文中宋" pitchFamily="2" charset="-122"/>
                <a:ea typeface="华文中宋" pitchFamily="2" charset="-122"/>
              </a:rPr>
              <a:t>，</a:t>
            </a:r>
            <a:r>
              <a:rPr lang="zh-CN" altLang="zh-CN" sz="2400" b="1">
                <a:latin typeface="华文中宋" pitchFamily="2" charset="-122"/>
                <a:ea typeface="华文中宋" pitchFamily="2" charset="-122"/>
              </a:rPr>
              <a:t>是一部很有价值的作品。</a:t>
            </a:r>
            <a:endParaRPr lang="zh-CN" altLang="en-US" sz="2400" b="1">
              <a:latin typeface="华文中宋" pitchFamily="2" charset="-122"/>
              <a:ea typeface="华文中宋" pitchFamily="2" charset="-122"/>
            </a:endParaRPr>
          </a:p>
        </p:txBody>
      </p:sp>
      <p:cxnSp>
        <p:nvCxnSpPr>
          <p:cNvPr id="8" name="直接连接符 7"/>
          <p:cNvCxnSpPr/>
          <p:nvPr/>
        </p:nvCxnSpPr>
        <p:spPr>
          <a:xfrm>
            <a:off x="-36511" y="2420938"/>
            <a:ext cx="91440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656" name="TextBox 2"/>
          <p:cNvSpPr txBox="1">
            <a:spLocks noChangeArrowheads="1"/>
          </p:cNvSpPr>
          <p:nvPr/>
        </p:nvSpPr>
        <p:spPr bwMode="auto">
          <a:xfrm>
            <a:off x="360363" y="98425"/>
            <a:ext cx="8604250" cy="522288"/>
          </a:xfrm>
          <a:prstGeom prst="rect">
            <a:avLst/>
          </a:prstGeom>
          <a:noFill/>
          <a:ln w="9525">
            <a:noFill/>
            <a:miter lim="800000"/>
            <a:headEnd/>
            <a:tailEnd/>
          </a:ln>
        </p:spPr>
        <p:txBody>
          <a:bodyPr>
            <a:spAutoFit/>
          </a:bodyPr>
          <a:lstStyle/>
          <a:p>
            <a:r>
              <a:rPr lang="zh-CN" altLang="en-US" sz="2800" b="1">
                <a:solidFill>
                  <a:srgbClr val="A50021"/>
                </a:solidFill>
                <a:latin typeface="华文中宋" pitchFamily="2" charset="-122"/>
                <a:ea typeface="华文中宋" pitchFamily="2" charset="-122"/>
              </a:rPr>
              <a:t>墨卡托（</a:t>
            </a:r>
            <a:r>
              <a:rPr lang="en-US" altLang="zh-CN" sz="2800" b="1">
                <a:solidFill>
                  <a:srgbClr val="A50021"/>
                </a:solidFill>
                <a:latin typeface="华文中宋" pitchFamily="2" charset="-122"/>
                <a:ea typeface="华文中宋" pitchFamily="2" charset="-122"/>
              </a:rPr>
              <a:t>1512-1594</a:t>
            </a:r>
            <a:r>
              <a:rPr lang="zh-CN" altLang="en-US" sz="2800" b="1">
                <a:solidFill>
                  <a:srgbClr val="A50021"/>
                </a:solidFill>
                <a:latin typeface="华文中宋" pitchFamily="2" charset="-122"/>
                <a:ea typeface="华文中宋" pitchFamily="2" charset="-122"/>
              </a:rPr>
              <a:t>）：</a:t>
            </a:r>
            <a:r>
              <a:rPr lang="en-US" altLang="zh-CN" sz="2800" b="1">
                <a:solidFill>
                  <a:srgbClr val="A50021"/>
                </a:solidFill>
                <a:latin typeface="华文中宋" pitchFamily="2" charset="-122"/>
                <a:ea typeface="华文中宋" pitchFamily="2" charset="-122"/>
              </a:rPr>
              <a:t>1569</a:t>
            </a:r>
            <a:r>
              <a:rPr lang="zh-CN" altLang="en-US" sz="2800" b="1">
                <a:solidFill>
                  <a:srgbClr val="A50021"/>
                </a:solidFill>
                <a:latin typeface="华文中宋" pitchFamily="2" charset="-122"/>
                <a:ea typeface="华文中宋" pitchFamily="2" charset="-122"/>
              </a:rPr>
              <a:t>年的绘制的世界地图</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http://www.google.com.hk/url?sa=i&amp;source=images&amp;cd=&amp;docid=ZuCgjRqHovh_EM&amp;tbnid=Ze-0mZg3H_FXsM:&amp;ved=0CAUQjBwwAA&amp;url=http%3A%2F%2Fnews.sctv.com%2Fkjxw%2Fcy%2F201306%2FW020130628372145277097.jpg&amp;ei=Fo5kUpGuFdOciQfH-oGgDw&amp;psig=AFQjCNGjkIWTUAGZ8B_ytVnjemotZlbkOA&amp;ust=1382408086432816"/>
          <p:cNvPicPr>
            <a:picLocks noChangeAspect="1" noChangeArrowheads="1"/>
          </p:cNvPicPr>
          <p:nvPr/>
        </p:nvPicPr>
        <p:blipFill>
          <a:blip r:embed="rId2" cstate="print"/>
          <a:srcRect/>
          <a:stretch>
            <a:fillRect/>
          </a:stretch>
        </p:blipFill>
        <p:spPr bwMode="auto">
          <a:xfrm>
            <a:off x="0" y="1556792"/>
            <a:ext cx="9018588" cy="4508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8676" name="TextBox 3"/>
          <p:cNvSpPr txBox="1">
            <a:spLocks noChangeArrowheads="1"/>
          </p:cNvSpPr>
          <p:nvPr/>
        </p:nvSpPr>
        <p:spPr bwMode="auto">
          <a:xfrm>
            <a:off x="2195513" y="6165850"/>
            <a:ext cx="4608512" cy="522288"/>
          </a:xfrm>
          <a:prstGeom prst="rect">
            <a:avLst/>
          </a:prstGeom>
          <a:noFill/>
          <a:ln w="9525">
            <a:noFill/>
            <a:miter lim="800000"/>
            <a:headEnd/>
            <a:tailEnd/>
          </a:ln>
        </p:spPr>
        <p:txBody>
          <a:bodyPr>
            <a:spAutoFit/>
          </a:bodyPr>
          <a:lstStyle/>
          <a:p>
            <a:r>
              <a:rPr lang="zh-CN" altLang="en-US" sz="2800" b="1">
                <a:solidFill>
                  <a:srgbClr val="C00000"/>
                </a:solidFill>
                <a:latin typeface="黑体" pitchFamily="49" charset="-122"/>
                <a:ea typeface="黑体" pitchFamily="49" charset="-122"/>
              </a:rPr>
              <a:t>最近</a:t>
            </a:r>
            <a:r>
              <a:rPr lang="en-US" altLang="zh-CN" sz="2800" b="1">
                <a:solidFill>
                  <a:srgbClr val="C00000"/>
                </a:solidFill>
                <a:latin typeface="黑体" pitchFamily="49" charset="-122"/>
                <a:ea typeface="黑体" pitchFamily="49" charset="-122"/>
              </a:rPr>
              <a:t>NASA</a:t>
            </a:r>
            <a:r>
              <a:rPr lang="zh-CN" altLang="en-US" sz="2800" b="1">
                <a:solidFill>
                  <a:srgbClr val="C00000"/>
                </a:solidFill>
                <a:latin typeface="黑体" pitchFamily="49" charset="-122"/>
                <a:ea typeface="黑体" pitchFamily="49" charset="-122"/>
              </a:rPr>
              <a:t>颁布了全球植被图</a:t>
            </a:r>
          </a:p>
        </p:txBody>
      </p:sp>
      <p:sp>
        <p:nvSpPr>
          <p:cNvPr id="28677" name="TextBox 4"/>
          <p:cNvSpPr txBox="1">
            <a:spLocks noChangeArrowheads="1"/>
          </p:cNvSpPr>
          <p:nvPr/>
        </p:nvSpPr>
        <p:spPr bwMode="auto">
          <a:xfrm>
            <a:off x="539750" y="44453"/>
            <a:ext cx="7848600" cy="1274195"/>
          </a:xfrm>
          <a:prstGeom prst="rect">
            <a:avLst/>
          </a:prstGeom>
          <a:noFill/>
          <a:ln w="9525">
            <a:noFill/>
            <a:miter lim="800000"/>
            <a:headEnd/>
            <a:tailEnd/>
          </a:ln>
        </p:spPr>
        <p:txBody>
          <a:bodyPr>
            <a:spAutoFit/>
          </a:bodyPr>
          <a:lstStyle/>
          <a:p>
            <a:pPr>
              <a:lnSpc>
                <a:spcPct val="120000"/>
              </a:lnSpc>
            </a:pPr>
            <a:r>
              <a:rPr lang="zh-CN" altLang="en-US" sz="3200" b="1">
                <a:solidFill>
                  <a:srgbClr val="002060"/>
                </a:solidFill>
                <a:latin typeface="华文中宋" pitchFamily="2" charset="-122"/>
                <a:ea typeface="华文中宋" pitchFamily="2" charset="-122"/>
              </a:rPr>
              <a:t>      全球海量的遥感数据使得更加精细、更为动态的全球地表测图与制图成为现实！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33</a:t>
            </a:fld>
            <a:endParaRPr lang="zh-CN" altLang="en-US"/>
          </a:p>
        </p:txBody>
      </p:sp>
      <p:grpSp>
        <p:nvGrpSpPr>
          <p:cNvPr id="5" name="组合 4"/>
          <p:cNvGrpSpPr/>
          <p:nvPr/>
        </p:nvGrpSpPr>
        <p:grpSpPr>
          <a:xfrm>
            <a:off x="0" y="332656"/>
            <a:ext cx="9144000" cy="3024336"/>
            <a:chOff x="0" y="1268760"/>
            <a:chExt cx="9144000" cy="3024336"/>
          </a:xfrm>
        </p:grpSpPr>
        <p:sp>
          <p:nvSpPr>
            <p:cNvPr id="4" name="矩形 3"/>
            <p:cNvSpPr/>
            <p:nvPr/>
          </p:nvSpPr>
          <p:spPr>
            <a:xfrm>
              <a:off x="0" y="1268760"/>
              <a:ext cx="9144000"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971600" y="1628800"/>
              <a:ext cx="7344816" cy="2252924"/>
            </a:xfrm>
            <a:prstGeom prst="rect">
              <a:avLst/>
            </a:prstGeom>
            <a:noFill/>
          </p:spPr>
          <p:txBody>
            <a:bodyPr wrap="square" rtlCol="0">
              <a:spAutoFit/>
            </a:bodyPr>
            <a:lstStyle/>
            <a:p>
              <a:pPr>
                <a:lnSpc>
                  <a:spcPct val="130000"/>
                </a:lnSpc>
              </a:pPr>
              <a:r>
                <a:rPr lang="zh-CN" altLang="en-US" sz="3600" b="1" dirty="0" smtClean="0">
                  <a:solidFill>
                    <a:schemeClr val="bg1"/>
                  </a:solidFill>
                  <a:latin typeface="黑体" panose="02010609060101010101" pitchFamily="49" charset="-122"/>
                  <a:ea typeface="黑体" panose="02010609060101010101" pitchFamily="49" charset="-122"/>
                </a:rPr>
                <a:t>地图是对地球表面的各种现象的刻画与描述，因而也就自然成为一种历史与文明记录的载体！</a:t>
              </a:r>
              <a:endParaRPr lang="zh-CN" altLang="en-US" sz="3600" b="1" dirty="0">
                <a:solidFill>
                  <a:schemeClr val="bg1"/>
                </a:solidFill>
                <a:latin typeface="黑体" panose="02010609060101010101" pitchFamily="49" charset="-122"/>
                <a:ea typeface="黑体" panose="02010609060101010101" pitchFamily="49" charset="-122"/>
              </a:endParaRPr>
            </a:p>
          </p:txBody>
        </p:sp>
      </p:gr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501007"/>
            <a:ext cx="9180512" cy="328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0893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812870" y="2492896"/>
            <a:ext cx="4464496" cy="652486"/>
          </a:xfrm>
          <a:prstGeom prst="rect">
            <a:avLst/>
          </a:prstGeom>
          <a:noFill/>
          <a:ln w="9525">
            <a:noFill/>
            <a:miter lim="800000"/>
            <a:headEnd/>
            <a:tailEnd/>
          </a:ln>
        </p:spPr>
        <p:txBody>
          <a:bodyPr wrap="square">
            <a:spAutoFit/>
          </a:bodyPr>
          <a:lstStyle/>
          <a:p>
            <a:pPr>
              <a:lnSpc>
                <a:spcPct val="130000"/>
              </a:lnSpc>
            </a:pPr>
            <a:r>
              <a:rPr lang="zh-CN" altLang="en-US" sz="2800" b="1" dirty="0" smtClean="0">
                <a:solidFill>
                  <a:srgbClr val="002060"/>
                </a:solidFill>
                <a:latin typeface="华文细黑" pitchFamily="2" charset="-122"/>
                <a:ea typeface="华文细黑" pitchFamily="2" charset="-122"/>
              </a:rPr>
              <a:t>话说：为什么南海是中国的</a:t>
            </a:r>
            <a:endParaRPr lang="zh-CN" altLang="en-US" sz="2800" b="1" dirty="0">
              <a:solidFill>
                <a:srgbClr val="002060"/>
              </a:solidFill>
              <a:latin typeface="华文细黑" pitchFamily="2" charset="-122"/>
              <a:ea typeface="华文细黑" pitchFamily="2" charset="-122"/>
            </a:endParaRPr>
          </a:p>
        </p:txBody>
      </p:sp>
      <p:sp>
        <p:nvSpPr>
          <p:cNvPr id="8" name="TextBox 7"/>
          <p:cNvSpPr txBox="1"/>
          <p:nvPr/>
        </p:nvSpPr>
        <p:spPr>
          <a:xfrm>
            <a:off x="107504" y="1189201"/>
            <a:ext cx="8856983" cy="1015663"/>
          </a:xfrm>
          <a:prstGeom prst="rect">
            <a:avLst/>
          </a:prstGeom>
          <a:noFill/>
        </p:spPr>
        <p:txBody>
          <a:bodyPr wrap="square" rtlCol="0">
            <a:spAutoFit/>
          </a:bodyPr>
          <a:lstStyle/>
          <a:p>
            <a:pPr>
              <a:lnSpc>
                <a:spcPct val="150000"/>
              </a:lnSpc>
            </a:pPr>
            <a:r>
              <a:rPr lang="zh-CN" altLang="en-US" sz="4000" b="1" dirty="0" smtClean="0">
                <a:solidFill>
                  <a:srgbClr val="C00000"/>
                </a:solidFill>
                <a:latin typeface="华文中宋" panose="02010600040101010101" pitchFamily="2" charset="-122"/>
                <a:ea typeface="华文中宋" panose="02010600040101010101" pitchFamily="2" charset="-122"/>
              </a:rPr>
              <a:t>地图是人类知识与文明传承的科学载体</a:t>
            </a:r>
            <a:endParaRPr lang="zh-CN" altLang="en-US" sz="4000" b="1" dirty="0">
              <a:solidFill>
                <a:srgbClr val="C00000"/>
              </a:solidFill>
              <a:latin typeface="华文中宋" panose="02010600040101010101" pitchFamily="2" charset="-122"/>
              <a:ea typeface="华文中宋" panose="02010600040101010101" pitchFamily="2" charset="-122"/>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501007"/>
            <a:ext cx="9180512" cy="328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3529015" y="15877"/>
            <a:ext cx="5003800" cy="6653213"/>
          </a:xfrm>
          <a:prstGeom prst="rect">
            <a:avLst/>
          </a:prstGeom>
          <a:noFill/>
          <a:ln w="9525">
            <a:noFill/>
            <a:miter lim="800000"/>
            <a:headEnd/>
            <a:tailEnd/>
          </a:ln>
        </p:spPr>
      </p:pic>
      <p:sp>
        <p:nvSpPr>
          <p:cNvPr id="30723" name="TextBox 3"/>
          <p:cNvSpPr txBox="1">
            <a:spLocks noChangeArrowheads="1"/>
          </p:cNvSpPr>
          <p:nvPr/>
        </p:nvSpPr>
        <p:spPr bwMode="auto">
          <a:xfrm>
            <a:off x="179388" y="746125"/>
            <a:ext cx="3097212" cy="522288"/>
          </a:xfrm>
          <a:prstGeom prst="rect">
            <a:avLst/>
          </a:prstGeom>
          <a:noFill/>
          <a:ln w="9525">
            <a:noFill/>
            <a:miter lim="800000"/>
            <a:headEnd/>
            <a:tailEnd/>
          </a:ln>
        </p:spPr>
        <p:txBody>
          <a:bodyPr>
            <a:spAutoFit/>
          </a:bodyPr>
          <a:lstStyle/>
          <a:p>
            <a:r>
              <a:rPr lang="zh-CN" altLang="en-US" sz="2800" b="1">
                <a:solidFill>
                  <a:srgbClr val="C00000"/>
                </a:solidFill>
                <a:latin typeface="黑体" pitchFamily="49" charset="-122"/>
                <a:ea typeface="黑体" pitchFamily="49" charset="-122"/>
              </a:rPr>
              <a:t>海陆兼备的秦版图</a:t>
            </a:r>
          </a:p>
        </p:txBody>
      </p:sp>
      <p:sp>
        <p:nvSpPr>
          <p:cNvPr id="30724" name="TextBox 4"/>
          <p:cNvSpPr txBox="1">
            <a:spLocks noChangeArrowheads="1"/>
          </p:cNvSpPr>
          <p:nvPr/>
        </p:nvSpPr>
        <p:spPr bwMode="auto">
          <a:xfrm>
            <a:off x="395290" y="1657350"/>
            <a:ext cx="2808287" cy="4413516"/>
          </a:xfrm>
          <a:prstGeom prst="rect">
            <a:avLst/>
          </a:prstGeom>
          <a:noFill/>
          <a:ln w="9525">
            <a:noFill/>
            <a:miter lim="800000"/>
            <a:headEnd/>
            <a:tailEnd/>
          </a:ln>
        </p:spPr>
        <p:txBody>
          <a:bodyPr>
            <a:spAutoFit/>
          </a:bodyPr>
          <a:lstStyle/>
          <a:p>
            <a:pPr>
              <a:lnSpc>
                <a:spcPct val="130000"/>
              </a:lnSpc>
            </a:pPr>
            <a:r>
              <a:rPr lang="zh-CN" altLang="en-US" sz="2400" b="1">
                <a:solidFill>
                  <a:srgbClr val="002060"/>
                </a:solidFill>
                <a:latin typeface="华文细黑" pitchFamily="2" charset="-122"/>
                <a:ea typeface="华文细黑" pitchFamily="2" charset="-122"/>
              </a:rPr>
              <a:t>公元前</a:t>
            </a:r>
            <a:r>
              <a:rPr lang="en-US" altLang="zh-CN" sz="2400" b="1">
                <a:solidFill>
                  <a:srgbClr val="002060"/>
                </a:solidFill>
                <a:latin typeface="华文细黑" pitchFamily="2" charset="-122"/>
                <a:ea typeface="华文细黑" pitchFamily="2" charset="-122"/>
              </a:rPr>
              <a:t>221</a:t>
            </a:r>
            <a:r>
              <a:rPr lang="zh-CN" altLang="en-US" sz="2400" b="1">
                <a:solidFill>
                  <a:srgbClr val="002060"/>
                </a:solidFill>
                <a:latin typeface="华文细黑" pitchFamily="2" charset="-122"/>
                <a:ea typeface="华文细黑" pitchFamily="2" charset="-122"/>
              </a:rPr>
              <a:t>年，秦始皇平定六国，统一天下，并将全国分为</a:t>
            </a:r>
            <a:r>
              <a:rPr lang="en-US" altLang="zh-CN" sz="2400" b="1">
                <a:solidFill>
                  <a:srgbClr val="002060"/>
                </a:solidFill>
                <a:latin typeface="华文细黑" pitchFamily="2" charset="-122"/>
                <a:ea typeface="华文细黑" pitchFamily="2" charset="-122"/>
              </a:rPr>
              <a:t>36</a:t>
            </a:r>
            <a:r>
              <a:rPr lang="zh-CN" altLang="en-US" sz="2400" b="1">
                <a:solidFill>
                  <a:srgbClr val="002060"/>
                </a:solidFill>
                <a:latin typeface="华文细黑" pitchFamily="2" charset="-122"/>
                <a:ea typeface="华文细黑" pitchFamily="2" charset="-122"/>
              </a:rPr>
              <a:t>个郡统一治理。</a:t>
            </a:r>
            <a:r>
              <a:rPr lang="en-US" altLang="zh-CN" sz="2400" b="1">
                <a:solidFill>
                  <a:srgbClr val="002060"/>
                </a:solidFill>
                <a:latin typeface="华文细黑" pitchFamily="2" charset="-122"/>
                <a:ea typeface="华文细黑" pitchFamily="2" charset="-122"/>
              </a:rPr>
              <a:t>33</a:t>
            </a:r>
            <a:r>
              <a:rPr lang="zh-CN" altLang="en-US" sz="2400" b="1">
                <a:solidFill>
                  <a:srgbClr val="002060"/>
                </a:solidFill>
                <a:latin typeface="华文细黑" pitchFamily="2" charset="-122"/>
                <a:ea typeface="华文细黑" pitchFamily="2" charset="-122"/>
              </a:rPr>
              <a:t>年，平定岭南，设立桂林、象郡和南海郡，确定了对岭南及南海的行政管辖权。</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2" cstate="print"/>
          <a:srcRect/>
          <a:stretch>
            <a:fillRect/>
          </a:stretch>
        </p:blipFill>
        <p:spPr bwMode="auto">
          <a:xfrm>
            <a:off x="3022600" y="2060575"/>
            <a:ext cx="6121400" cy="3717925"/>
          </a:xfrm>
          <a:prstGeom prst="rect">
            <a:avLst/>
          </a:prstGeom>
          <a:noFill/>
          <a:ln w="9525">
            <a:noFill/>
            <a:miter lim="800000"/>
            <a:headEnd/>
            <a:tailEnd/>
          </a:ln>
        </p:spPr>
      </p:pic>
      <p:sp>
        <p:nvSpPr>
          <p:cNvPr id="31748" name="TextBox 3"/>
          <p:cNvSpPr txBox="1">
            <a:spLocks noChangeArrowheads="1"/>
          </p:cNvSpPr>
          <p:nvPr/>
        </p:nvSpPr>
        <p:spPr bwMode="auto">
          <a:xfrm>
            <a:off x="3708400" y="908054"/>
            <a:ext cx="4464050" cy="523875"/>
          </a:xfrm>
          <a:prstGeom prst="rect">
            <a:avLst/>
          </a:prstGeom>
          <a:noFill/>
          <a:ln w="9525">
            <a:noFill/>
            <a:miter lim="800000"/>
            <a:headEnd/>
            <a:tailEnd/>
          </a:ln>
        </p:spPr>
        <p:txBody>
          <a:bodyPr>
            <a:spAutoFit/>
          </a:bodyPr>
          <a:lstStyle/>
          <a:p>
            <a:r>
              <a:rPr lang="zh-CN" altLang="en-US" sz="2800" b="1">
                <a:solidFill>
                  <a:srgbClr val="C00000"/>
                </a:solidFill>
                <a:latin typeface="黑体" pitchFamily="49" charset="-122"/>
                <a:ea typeface="黑体" pitchFamily="49" charset="-122"/>
              </a:rPr>
              <a:t>大清一统天下全图（</a:t>
            </a:r>
            <a:r>
              <a:rPr lang="en-US" altLang="zh-CN" sz="2800" b="1">
                <a:solidFill>
                  <a:srgbClr val="C00000"/>
                </a:solidFill>
                <a:latin typeface="黑体" pitchFamily="49" charset="-122"/>
                <a:ea typeface="黑体" pitchFamily="49" charset="-122"/>
              </a:rPr>
              <a:t>1818</a:t>
            </a:r>
            <a:r>
              <a:rPr lang="zh-CN" altLang="en-US" sz="2800" b="1">
                <a:solidFill>
                  <a:srgbClr val="C00000"/>
                </a:solidFill>
                <a:latin typeface="黑体" pitchFamily="49" charset="-122"/>
                <a:ea typeface="黑体" pitchFamily="49" charset="-122"/>
              </a:rPr>
              <a:t>）</a:t>
            </a:r>
          </a:p>
        </p:txBody>
      </p:sp>
      <p:sp>
        <p:nvSpPr>
          <p:cNvPr id="31749" name="TextBox 4"/>
          <p:cNvSpPr txBox="1">
            <a:spLocks noChangeArrowheads="1"/>
          </p:cNvSpPr>
          <p:nvPr/>
        </p:nvSpPr>
        <p:spPr bwMode="auto">
          <a:xfrm>
            <a:off x="107952" y="1223967"/>
            <a:ext cx="2663825" cy="5373687"/>
          </a:xfrm>
          <a:prstGeom prst="rect">
            <a:avLst/>
          </a:prstGeom>
          <a:noFill/>
          <a:ln w="9525">
            <a:noFill/>
            <a:miter lim="800000"/>
            <a:headEnd/>
            <a:tailEnd/>
          </a:ln>
        </p:spPr>
        <p:txBody>
          <a:bodyPr>
            <a:spAutoFit/>
          </a:bodyPr>
          <a:lstStyle/>
          <a:p>
            <a:pPr>
              <a:lnSpc>
                <a:spcPct val="130000"/>
              </a:lnSpc>
            </a:pP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大清一统天下全图</a:t>
            </a: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绘制了大清的疆域范围。在地图下方绘制了中国南部海域情况，并明确标绘了“万里长沙”和“万里石塘”，其中“万里长沙”指西沙群岛，“万里石塘”指南沙群岛。</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3887790" y="0"/>
            <a:ext cx="4664075" cy="6858000"/>
          </a:xfrm>
          <a:prstGeom prst="rect">
            <a:avLst/>
          </a:prstGeom>
          <a:noFill/>
          <a:ln w="9525">
            <a:noFill/>
            <a:miter lim="800000"/>
            <a:headEnd/>
            <a:tailEnd/>
          </a:ln>
        </p:spPr>
      </p:pic>
      <p:sp>
        <p:nvSpPr>
          <p:cNvPr id="32771" name="TextBox 3"/>
          <p:cNvSpPr txBox="1">
            <a:spLocks noChangeArrowheads="1"/>
          </p:cNvSpPr>
          <p:nvPr/>
        </p:nvSpPr>
        <p:spPr bwMode="auto">
          <a:xfrm>
            <a:off x="250827" y="2016125"/>
            <a:ext cx="3457575" cy="4413516"/>
          </a:xfrm>
          <a:prstGeom prst="rect">
            <a:avLst/>
          </a:prstGeom>
          <a:noFill/>
          <a:ln w="9525">
            <a:noFill/>
            <a:miter lim="800000"/>
            <a:headEnd/>
            <a:tailEnd/>
          </a:ln>
        </p:spPr>
        <p:txBody>
          <a:bodyPr>
            <a:spAutoFit/>
          </a:bodyPr>
          <a:lstStyle/>
          <a:p>
            <a:pPr>
              <a:lnSpc>
                <a:spcPct val="130000"/>
              </a:lnSpc>
            </a:pPr>
            <a:r>
              <a:rPr lang="zh-CN" altLang="en-US" sz="2400" b="1">
                <a:solidFill>
                  <a:srgbClr val="002060"/>
                </a:solidFill>
                <a:latin typeface="华文细黑" pitchFamily="2" charset="-122"/>
                <a:ea typeface="华文细黑" pitchFamily="2" charset="-122"/>
              </a:rPr>
              <a:t>中华民国内政部方域司于</a:t>
            </a:r>
            <a:r>
              <a:rPr lang="en-US" altLang="zh-CN" sz="2400" b="1">
                <a:solidFill>
                  <a:srgbClr val="002060"/>
                </a:solidFill>
                <a:latin typeface="华文细黑" pitchFamily="2" charset="-122"/>
                <a:ea typeface="华文细黑" pitchFamily="2" charset="-122"/>
              </a:rPr>
              <a:t>1947</a:t>
            </a:r>
            <a:r>
              <a:rPr lang="zh-CN" altLang="en-US" sz="2400" b="1">
                <a:solidFill>
                  <a:srgbClr val="002060"/>
                </a:solidFill>
                <a:latin typeface="华文细黑" pitchFamily="2" charset="-122"/>
                <a:ea typeface="华文细黑" pitchFamily="2" charset="-122"/>
              </a:rPr>
              <a:t>年印制的</a:t>
            </a: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南海诸岛位置图</a:t>
            </a: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。该图在南海海域中标有东沙群岛、西沙群岛、中沙群岛和南沙群岛，并在其四周画有</a:t>
            </a:r>
            <a:r>
              <a:rPr lang="en-US" altLang="zh-CN" sz="2400" b="1">
                <a:solidFill>
                  <a:srgbClr val="002060"/>
                </a:solidFill>
                <a:latin typeface="华文细黑" pitchFamily="2" charset="-122"/>
                <a:ea typeface="华文细黑" pitchFamily="2" charset="-122"/>
              </a:rPr>
              <a:t>U</a:t>
            </a:r>
            <a:r>
              <a:rPr lang="zh-CN" altLang="en-US" sz="2400" b="1">
                <a:solidFill>
                  <a:srgbClr val="002060"/>
                </a:solidFill>
                <a:latin typeface="华文细黑" pitchFamily="2" charset="-122"/>
                <a:ea typeface="华文细黑" pitchFamily="2" charset="-122"/>
              </a:rPr>
              <a:t>形的断续线，线的最南端标在北纬</a:t>
            </a:r>
            <a:r>
              <a:rPr lang="en-US" altLang="zh-CN" sz="2400" b="1">
                <a:solidFill>
                  <a:srgbClr val="002060"/>
                </a:solidFill>
                <a:latin typeface="华文细黑" pitchFamily="2" charset="-122"/>
                <a:ea typeface="华文细黑" pitchFamily="2" charset="-122"/>
              </a:rPr>
              <a:t>4°</a:t>
            </a:r>
            <a:r>
              <a:rPr lang="zh-CN" altLang="en-US" sz="2400" b="1">
                <a:solidFill>
                  <a:srgbClr val="002060"/>
                </a:solidFill>
                <a:latin typeface="华文细黑" pitchFamily="2" charset="-122"/>
                <a:ea typeface="华文细黑" pitchFamily="2" charset="-122"/>
              </a:rPr>
              <a:t>左右。</a:t>
            </a:r>
          </a:p>
        </p:txBody>
      </p:sp>
      <p:sp>
        <p:nvSpPr>
          <p:cNvPr id="32772" name="TextBox 4"/>
          <p:cNvSpPr txBox="1">
            <a:spLocks noChangeArrowheads="1"/>
          </p:cNvSpPr>
          <p:nvPr/>
        </p:nvSpPr>
        <p:spPr bwMode="auto">
          <a:xfrm>
            <a:off x="323852" y="692150"/>
            <a:ext cx="3095625" cy="954088"/>
          </a:xfrm>
          <a:prstGeom prst="rect">
            <a:avLst/>
          </a:prstGeom>
          <a:noFill/>
          <a:ln w="9525">
            <a:noFill/>
            <a:miter lim="800000"/>
            <a:headEnd/>
            <a:tailEnd/>
          </a:ln>
        </p:spPr>
        <p:txBody>
          <a:bodyPr>
            <a:spAutoFit/>
          </a:bodyPr>
          <a:lstStyle/>
          <a:p>
            <a:pPr algn="ctr"/>
            <a:r>
              <a:rPr lang="zh-CN" altLang="en-US" sz="2800" b="1">
                <a:solidFill>
                  <a:srgbClr val="C00000"/>
                </a:solidFill>
                <a:latin typeface="黑体" pitchFamily="49" charset="-122"/>
                <a:ea typeface="黑体" pitchFamily="49" charset="-122"/>
              </a:rPr>
              <a:t>中华民国南海诸岛地图（</a:t>
            </a:r>
            <a:r>
              <a:rPr lang="en-US" altLang="zh-CN" sz="2800" b="1">
                <a:solidFill>
                  <a:srgbClr val="C00000"/>
                </a:solidFill>
                <a:latin typeface="黑体" pitchFamily="49" charset="-122"/>
                <a:ea typeface="黑体" pitchFamily="49" charset="-122"/>
              </a:rPr>
              <a:t>1947</a:t>
            </a:r>
            <a:r>
              <a:rPr lang="zh-CN" altLang="en-US" sz="2800" b="1">
                <a:solidFill>
                  <a:srgbClr val="C00000"/>
                </a:solidFill>
                <a:latin typeface="黑体" pitchFamily="49" charset="-122"/>
                <a:ea typeface="黑体" pitchFamily="49" charset="-122"/>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042990" y="260350"/>
            <a:ext cx="7353300" cy="5010150"/>
          </a:xfrm>
          <a:prstGeom prst="rect">
            <a:avLst/>
          </a:prstGeom>
          <a:noFill/>
          <a:ln w="9525">
            <a:noFill/>
            <a:miter lim="800000"/>
            <a:headEnd/>
            <a:tailEnd/>
          </a:ln>
        </p:spPr>
      </p:pic>
      <p:sp>
        <p:nvSpPr>
          <p:cNvPr id="33795" name="TextBox 3"/>
          <p:cNvSpPr txBox="1">
            <a:spLocks noChangeArrowheads="1"/>
          </p:cNvSpPr>
          <p:nvPr/>
        </p:nvSpPr>
        <p:spPr bwMode="auto">
          <a:xfrm>
            <a:off x="250826" y="5589588"/>
            <a:ext cx="8929688" cy="1200150"/>
          </a:xfrm>
          <a:prstGeom prst="rect">
            <a:avLst/>
          </a:prstGeom>
          <a:noFill/>
          <a:ln w="9525">
            <a:noFill/>
            <a:miter lim="800000"/>
            <a:headEnd/>
            <a:tailEnd/>
          </a:ln>
        </p:spPr>
        <p:txBody>
          <a:bodyPr>
            <a:spAutoFit/>
          </a:bodyPr>
          <a:lstStyle/>
          <a:p>
            <a:r>
              <a:rPr lang="en-US" altLang="zh-CN" sz="2400" b="1">
                <a:solidFill>
                  <a:srgbClr val="002060"/>
                </a:solidFill>
                <a:latin typeface="华文细黑" pitchFamily="2" charset="-122"/>
                <a:ea typeface="华文细黑" pitchFamily="2" charset="-122"/>
              </a:rPr>
              <a:t>1968</a:t>
            </a:r>
            <a:r>
              <a:rPr lang="zh-CN" altLang="en-US" sz="2400" b="1">
                <a:solidFill>
                  <a:srgbClr val="002060"/>
                </a:solidFill>
                <a:latin typeface="华文细黑" pitchFamily="2" charset="-122"/>
                <a:ea typeface="华文细黑" pitchFamily="2" charset="-122"/>
              </a:rPr>
              <a:t>年，前民主德国出版的</a:t>
            </a: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哈克世界大地图集</a:t>
            </a: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，在绘制中国南海地区时，由连续的断线标识了中国在南海地区的管辖范围与主权，这表明中国在南海诸岛的主权得到德国的认可。</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2" y="1125542"/>
            <a:ext cx="6272213" cy="4511675"/>
          </a:xfrm>
          <a:prstGeom prst="rect">
            <a:avLst/>
          </a:prstGeom>
          <a:noFill/>
          <a:ln w="9525">
            <a:noFill/>
            <a:miter lim="800000"/>
            <a:headEnd/>
            <a:tailEnd/>
          </a:ln>
        </p:spPr>
      </p:pic>
      <p:sp>
        <p:nvSpPr>
          <p:cNvPr id="34819" name="TextBox 4"/>
          <p:cNvSpPr txBox="1">
            <a:spLocks noChangeArrowheads="1"/>
          </p:cNvSpPr>
          <p:nvPr/>
        </p:nvSpPr>
        <p:spPr bwMode="auto">
          <a:xfrm>
            <a:off x="3563938" y="312741"/>
            <a:ext cx="1871662" cy="523875"/>
          </a:xfrm>
          <a:prstGeom prst="rect">
            <a:avLst/>
          </a:prstGeom>
          <a:noFill/>
          <a:ln w="9525">
            <a:noFill/>
            <a:miter lim="800000"/>
            <a:headEnd/>
            <a:tailEnd/>
          </a:ln>
        </p:spPr>
        <p:txBody>
          <a:bodyPr>
            <a:spAutoFit/>
          </a:bodyPr>
          <a:lstStyle/>
          <a:p>
            <a:r>
              <a:rPr lang="zh-CN" altLang="en-US" sz="2800" b="1">
                <a:solidFill>
                  <a:srgbClr val="C00000"/>
                </a:solidFill>
                <a:latin typeface="黑体" pitchFamily="49" charset="-122"/>
                <a:ea typeface="黑体" pitchFamily="49" charset="-122"/>
              </a:rPr>
              <a:t>更路簿图</a:t>
            </a:r>
          </a:p>
        </p:txBody>
      </p:sp>
      <p:sp>
        <p:nvSpPr>
          <p:cNvPr id="34820" name="TextBox 5"/>
          <p:cNvSpPr txBox="1">
            <a:spLocks noChangeArrowheads="1"/>
          </p:cNvSpPr>
          <p:nvPr/>
        </p:nvSpPr>
        <p:spPr bwMode="auto">
          <a:xfrm>
            <a:off x="34927" y="6135688"/>
            <a:ext cx="8785225" cy="461962"/>
          </a:xfrm>
          <a:prstGeom prst="rect">
            <a:avLst/>
          </a:prstGeom>
          <a:noFill/>
          <a:ln w="9525">
            <a:noFill/>
            <a:miter lim="800000"/>
            <a:headEnd/>
            <a:tailEnd/>
          </a:ln>
        </p:spPr>
        <p:txBody>
          <a:bodyPr>
            <a:spAutoFit/>
          </a:bodyPr>
          <a:lstStyle/>
          <a:p>
            <a:r>
              <a:rPr lang="zh-CN" altLang="en-US" sz="2400" b="1">
                <a:solidFill>
                  <a:srgbClr val="002060"/>
                </a:solidFill>
                <a:latin typeface="华文细黑" pitchFamily="2" charset="-122"/>
                <a:ea typeface="华文细黑" pitchFamily="2" charset="-122"/>
              </a:rPr>
              <a:t>各种抄本的</a:t>
            </a: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更路簿</a:t>
            </a:r>
            <a:r>
              <a:rPr lang="en-US" altLang="zh-CN" sz="2400" b="1">
                <a:solidFill>
                  <a:srgbClr val="002060"/>
                </a:solidFill>
                <a:latin typeface="华文细黑" pitchFamily="2" charset="-122"/>
                <a:ea typeface="华文细黑" pitchFamily="2" charset="-122"/>
              </a:rPr>
              <a:t>》</a:t>
            </a:r>
            <a:r>
              <a:rPr lang="zh-CN" altLang="en-US" sz="2400" b="1">
                <a:solidFill>
                  <a:srgbClr val="002060"/>
                </a:solidFill>
                <a:latin typeface="华文细黑" pitchFamily="2" charset="-122"/>
                <a:ea typeface="华文细黑" pitchFamily="2" charset="-122"/>
              </a:rPr>
              <a:t>是我国先民对南海认知和开发的详细记录。</a:t>
            </a:r>
          </a:p>
        </p:txBody>
      </p:sp>
      <p:pic>
        <p:nvPicPr>
          <p:cNvPr id="34821" name="Picture 3"/>
          <p:cNvPicPr>
            <a:picLocks noChangeAspect="1" noChangeArrowheads="1"/>
          </p:cNvPicPr>
          <p:nvPr/>
        </p:nvPicPr>
        <p:blipFill>
          <a:blip r:embed="rId3" cstate="print"/>
          <a:srcRect/>
          <a:stretch>
            <a:fillRect/>
          </a:stretch>
        </p:blipFill>
        <p:spPr bwMode="auto">
          <a:xfrm>
            <a:off x="6386513" y="3248025"/>
            <a:ext cx="2578100" cy="2484438"/>
          </a:xfrm>
          <a:prstGeom prst="rect">
            <a:avLst/>
          </a:prstGeom>
          <a:noFill/>
          <a:ln w="9525">
            <a:noFill/>
            <a:miter lim="800000"/>
            <a:headEnd/>
            <a:tailEnd/>
          </a:ln>
        </p:spPr>
      </p:pic>
      <p:pic>
        <p:nvPicPr>
          <p:cNvPr id="34822" name="Picture 4"/>
          <p:cNvPicPr>
            <a:picLocks noChangeAspect="1" noChangeArrowheads="1"/>
          </p:cNvPicPr>
          <p:nvPr/>
        </p:nvPicPr>
        <p:blipFill>
          <a:blip r:embed="rId4" cstate="print"/>
          <a:srcRect/>
          <a:stretch>
            <a:fillRect/>
          </a:stretch>
        </p:blipFill>
        <p:spPr bwMode="auto">
          <a:xfrm>
            <a:off x="6372226" y="1358903"/>
            <a:ext cx="2641600" cy="178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960D315-15F9-4C37-8EEC-BE2C2ED18BB5}" type="slidenum">
              <a:rPr lang="zh-CN" altLang="en-US" smtClean="0"/>
              <a:pPr>
                <a:defRPr/>
              </a:pPr>
              <a:t>4</a:t>
            </a:fld>
            <a:endParaRPr lang="zh-CN" altLang="en-US"/>
          </a:p>
        </p:txBody>
      </p:sp>
      <p:sp>
        <p:nvSpPr>
          <p:cNvPr id="14339" name="TextBox 2"/>
          <p:cNvSpPr txBox="1">
            <a:spLocks noChangeArrowheads="1"/>
          </p:cNvSpPr>
          <p:nvPr/>
        </p:nvSpPr>
        <p:spPr bwMode="auto">
          <a:xfrm>
            <a:off x="395536" y="260352"/>
            <a:ext cx="8568952" cy="523220"/>
          </a:xfrm>
          <a:prstGeom prst="rect">
            <a:avLst/>
          </a:prstGeom>
          <a:noFill/>
          <a:ln w="9525">
            <a:noFill/>
            <a:miter lim="800000"/>
            <a:headEnd/>
            <a:tailEnd/>
          </a:ln>
        </p:spPr>
        <p:txBody>
          <a:bodyPr wrap="square">
            <a:spAutoFit/>
          </a:bodyPr>
          <a:lstStyle/>
          <a:p>
            <a:r>
              <a:rPr lang="zh-CN" altLang="en-US" sz="2800" b="1" dirty="0">
                <a:solidFill>
                  <a:srgbClr val="C00000"/>
                </a:solidFill>
                <a:latin typeface="黑体" pitchFamily="49" charset="-122"/>
                <a:ea typeface="黑体" pitchFamily="49" charset="-122"/>
              </a:rPr>
              <a:t>今天，我们用电子地图去</a:t>
            </a:r>
            <a:r>
              <a:rPr lang="zh-CN" altLang="en-US" sz="2800" b="1" dirty="0" smtClean="0">
                <a:solidFill>
                  <a:srgbClr val="C00000"/>
                </a:solidFill>
                <a:latin typeface="黑体" pitchFamily="49" charset="-122"/>
                <a:ea typeface="黑体" pitchFamily="49" charset="-122"/>
              </a:rPr>
              <a:t>查找美食、打车、导航</a:t>
            </a:r>
            <a:r>
              <a:rPr lang="en-US" altLang="zh-CN" sz="2800" b="1" dirty="0" smtClean="0">
                <a:solidFill>
                  <a:srgbClr val="C00000"/>
                </a:solidFill>
                <a:latin typeface="黑体" pitchFamily="49" charset="-122"/>
                <a:ea typeface="黑体" pitchFamily="49" charset="-122"/>
              </a:rPr>
              <a:t>……</a:t>
            </a:r>
            <a:endParaRPr lang="zh-CN" altLang="en-US" sz="2800" b="1" dirty="0">
              <a:solidFill>
                <a:srgbClr val="C00000"/>
              </a:solidFill>
              <a:latin typeface="黑体" pitchFamily="49" charset="-122"/>
              <a:ea typeface="黑体" pitchFamily="49" charset="-122"/>
            </a:endParaRPr>
          </a:p>
        </p:txBody>
      </p:sp>
      <p:pic>
        <p:nvPicPr>
          <p:cNvPr id="5" name="图片 4" descr="1378276066619.jpg"/>
          <p:cNvPicPr>
            <a:picLocks noChangeAspect="1"/>
          </p:cNvPicPr>
          <p:nvPr/>
        </p:nvPicPr>
        <p:blipFill>
          <a:blip r:embed="rId2" cstate="print"/>
          <a:srcRect r="50000"/>
          <a:stretch>
            <a:fillRect/>
          </a:stretch>
        </p:blipFill>
        <p:spPr>
          <a:xfrm>
            <a:off x="611560" y="909040"/>
            <a:ext cx="1541408" cy="2736000"/>
          </a:xfrm>
          <a:prstGeom prst="rect">
            <a:avLst/>
          </a:prstGeom>
          <a:effectLst>
            <a:outerShdw blurRad="50800" dist="38100" dir="2700000" algn="tl" rotWithShape="0">
              <a:prstClr val="black">
                <a:alpha val="40000"/>
              </a:prstClr>
            </a:outerShdw>
          </a:effectLst>
        </p:spPr>
      </p:pic>
      <p:pic>
        <p:nvPicPr>
          <p:cNvPr id="6" name="图片 5" descr="113633v5dtt56elt7x7szt.png"/>
          <p:cNvPicPr>
            <a:picLocks noChangeAspect="1"/>
          </p:cNvPicPr>
          <p:nvPr/>
        </p:nvPicPr>
        <p:blipFill>
          <a:blip r:embed="rId3" cstate="print"/>
          <a:stretch>
            <a:fillRect/>
          </a:stretch>
        </p:blipFill>
        <p:spPr>
          <a:xfrm>
            <a:off x="656736" y="3933056"/>
            <a:ext cx="1539000" cy="2736000"/>
          </a:xfrm>
          <a:prstGeom prst="rect">
            <a:avLst/>
          </a:prstGeom>
          <a:effectLst>
            <a:outerShdw blurRad="50800" dist="38100" dir="2700000" algn="tl" rotWithShape="0">
              <a:prstClr val="black">
                <a:alpha val="40000"/>
              </a:prstClr>
            </a:outerShdw>
          </a:effectLst>
        </p:spPr>
      </p:pic>
      <p:pic>
        <p:nvPicPr>
          <p:cNvPr id="10" name="图片 9" descr="46cde6e6dedb07dce80eec74ea92a2a1.jpg"/>
          <p:cNvPicPr>
            <a:picLocks noChangeAspect="1"/>
          </p:cNvPicPr>
          <p:nvPr/>
        </p:nvPicPr>
        <p:blipFill>
          <a:blip r:embed="rId4" cstate="print"/>
          <a:stretch>
            <a:fillRect/>
          </a:stretch>
        </p:blipFill>
        <p:spPr>
          <a:xfrm>
            <a:off x="4139952" y="3933056"/>
            <a:ext cx="4126673" cy="2736000"/>
          </a:xfrm>
          <a:prstGeom prst="rect">
            <a:avLst/>
          </a:prstGeom>
        </p:spPr>
      </p:pic>
      <p:pic>
        <p:nvPicPr>
          <p:cNvPr id="11" name="图片 10" descr="158276275.jpg"/>
          <p:cNvPicPr>
            <a:picLocks noChangeAspect="1"/>
          </p:cNvPicPr>
          <p:nvPr/>
        </p:nvPicPr>
        <p:blipFill>
          <a:blip r:embed="rId5" cstate="print"/>
          <a:stretch>
            <a:fillRect/>
          </a:stretch>
        </p:blipFill>
        <p:spPr>
          <a:xfrm>
            <a:off x="2411760" y="3978000"/>
            <a:ext cx="1545872" cy="2736000"/>
          </a:xfrm>
          <a:prstGeom prst="rect">
            <a:avLst/>
          </a:prstGeom>
        </p:spPr>
      </p:pic>
      <p:pic>
        <p:nvPicPr>
          <p:cNvPr id="12" name="图片 11" descr="160506ymybxm0x8db8y9m8.jpg"/>
          <p:cNvPicPr>
            <a:picLocks noChangeAspect="1"/>
          </p:cNvPicPr>
          <p:nvPr/>
        </p:nvPicPr>
        <p:blipFill>
          <a:blip r:embed="rId6" cstate="print"/>
          <a:stretch>
            <a:fillRect/>
          </a:stretch>
        </p:blipFill>
        <p:spPr>
          <a:xfrm>
            <a:off x="2407608" y="908720"/>
            <a:ext cx="5836800" cy="2880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5364165" y="1592265"/>
            <a:ext cx="3779837" cy="5265737"/>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0" y="3087688"/>
            <a:ext cx="5399088" cy="3725862"/>
          </a:xfrm>
          <a:prstGeom prst="rect">
            <a:avLst/>
          </a:prstGeom>
          <a:noFill/>
          <a:ln w="9525">
            <a:noFill/>
            <a:miter lim="800000"/>
            <a:headEnd/>
            <a:tailEnd/>
          </a:ln>
        </p:spPr>
      </p:pic>
      <p:sp>
        <p:nvSpPr>
          <p:cNvPr id="35844" name="TextBox 4"/>
          <p:cNvSpPr txBox="1">
            <a:spLocks noChangeArrowheads="1"/>
          </p:cNvSpPr>
          <p:nvPr/>
        </p:nvSpPr>
        <p:spPr bwMode="auto">
          <a:xfrm>
            <a:off x="3348040" y="0"/>
            <a:ext cx="2447925" cy="523875"/>
          </a:xfrm>
          <a:prstGeom prst="rect">
            <a:avLst/>
          </a:prstGeom>
          <a:noFill/>
          <a:ln w="9525">
            <a:noFill/>
            <a:miter lim="800000"/>
            <a:headEnd/>
            <a:tailEnd/>
          </a:ln>
        </p:spPr>
        <p:txBody>
          <a:bodyPr>
            <a:spAutoFit/>
          </a:bodyPr>
          <a:lstStyle/>
          <a:p>
            <a:r>
              <a:rPr lang="zh-CN" altLang="en-US" sz="2800" b="1">
                <a:solidFill>
                  <a:srgbClr val="C00000"/>
                </a:solidFill>
                <a:latin typeface="黑体" pitchFamily="49" charset="-122"/>
                <a:ea typeface="黑体" pitchFamily="49" charset="-122"/>
              </a:rPr>
              <a:t>中华海洋文明</a:t>
            </a:r>
          </a:p>
        </p:txBody>
      </p:sp>
      <p:sp>
        <p:nvSpPr>
          <p:cNvPr id="35845" name="TextBox 5"/>
          <p:cNvSpPr txBox="1">
            <a:spLocks noChangeArrowheads="1"/>
          </p:cNvSpPr>
          <p:nvPr/>
        </p:nvSpPr>
        <p:spPr bwMode="auto">
          <a:xfrm>
            <a:off x="71438" y="549275"/>
            <a:ext cx="8101012" cy="1052596"/>
          </a:xfrm>
          <a:prstGeom prst="rect">
            <a:avLst/>
          </a:prstGeom>
          <a:noFill/>
          <a:ln w="9525">
            <a:noFill/>
            <a:miter lim="800000"/>
            <a:headEnd/>
            <a:tailEnd/>
          </a:ln>
        </p:spPr>
        <p:txBody>
          <a:bodyPr>
            <a:spAutoFit/>
          </a:bodyPr>
          <a:lstStyle/>
          <a:p>
            <a:pPr>
              <a:lnSpc>
                <a:spcPct val="130000"/>
              </a:lnSpc>
            </a:pPr>
            <a:r>
              <a:rPr lang="zh-CN" altLang="en-US" sz="2400" b="1">
                <a:solidFill>
                  <a:srgbClr val="002060"/>
                </a:solidFill>
                <a:latin typeface="华文细黑" pitchFamily="2" charset="-122"/>
                <a:ea typeface="华文细黑" pitchFamily="2" charset="-122"/>
              </a:rPr>
              <a:t>        北方滨海地区的龙山文化和南方滨海地区的百越文化是我国海洋文化传播最广、影响最大的两大文化系统。</a:t>
            </a:r>
          </a:p>
        </p:txBody>
      </p:sp>
      <p:sp>
        <p:nvSpPr>
          <p:cNvPr id="35846" name="TextBox 6"/>
          <p:cNvSpPr txBox="1">
            <a:spLocks noChangeArrowheads="1"/>
          </p:cNvSpPr>
          <p:nvPr/>
        </p:nvSpPr>
        <p:spPr bwMode="auto">
          <a:xfrm>
            <a:off x="107950" y="1836738"/>
            <a:ext cx="4895850" cy="1016000"/>
          </a:xfrm>
          <a:prstGeom prst="rect">
            <a:avLst/>
          </a:prstGeom>
          <a:noFill/>
          <a:ln w="9525">
            <a:noFill/>
            <a:miter lim="800000"/>
            <a:headEnd/>
            <a:tailEnd/>
          </a:ln>
        </p:spPr>
        <p:txBody>
          <a:bodyPr>
            <a:spAutoFit/>
          </a:bodyPr>
          <a:lstStyle/>
          <a:p>
            <a:r>
              <a:rPr lang="zh-CN" altLang="en-US" sz="2000" b="1">
                <a:solidFill>
                  <a:srgbClr val="002060"/>
                </a:solidFill>
                <a:latin typeface="华文细黑" pitchFamily="2" charset="-122"/>
                <a:ea typeface="华文细黑" pitchFamily="2" charset="-122"/>
              </a:rPr>
              <a:t>现代考古证明，中国海岸北从辽宁的长山群岛南至环珠江口一带岛屿与海南岛等，均发现了新石器时代的海洋文化内容。</a:t>
            </a:r>
            <a:endParaRPr lang="zh-CN" altLang="en-US" sz="20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1922056"/>
            <a:ext cx="6840760" cy="1938992"/>
          </a:xfrm>
          <a:prstGeom prst="rect">
            <a:avLst/>
          </a:prstGeom>
          <a:noFill/>
        </p:spPr>
        <p:txBody>
          <a:bodyPr wrap="square" rtlCol="0">
            <a:spAutoFit/>
          </a:bodyPr>
          <a:lstStyle/>
          <a:p>
            <a:pPr algn="ctr">
              <a:lnSpc>
                <a:spcPct val="150000"/>
              </a:lnSpc>
            </a:pPr>
            <a:r>
              <a:rPr lang="zh-CN" altLang="en-US" sz="4000" b="1" dirty="0" smtClean="0">
                <a:solidFill>
                  <a:srgbClr val="C00000"/>
                </a:solidFill>
                <a:latin typeface="华文中宋" panose="02010600040101010101" pitchFamily="2" charset="-122"/>
                <a:ea typeface="华文中宋" panose="02010600040101010101" pitchFamily="2" charset="-122"/>
              </a:rPr>
              <a:t>地图是科学发现与分析的</a:t>
            </a:r>
            <a:endParaRPr lang="en-US" altLang="zh-CN" sz="4000" b="1" dirty="0" smtClean="0">
              <a:solidFill>
                <a:srgbClr val="C00000"/>
              </a:solidFill>
              <a:latin typeface="华文中宋" panose="02010600040101010101" pitchFamily="2" charset="-122"/>
              <a:ea typeface="华文中宋" panose="02010600040101010101" pitchFamily="2" charset="-122"/>
            </a:endParaRPr>
          </a:p>
          <a:p>
            <a:pPr algn="ctr">
              <a:lnSpc>
                <a:spcPct val="150000"/>
              </a:lnSpc>
            </a:pPr>
            <a:r>
              <a:rPr lang="zh-CN" altLang="en-US" sz="4000" b="1" dirty="0">
                <a:solidFill>
                  <a:srgbClr val="C00000"/>
                </a:solidFill>
                <a:latin typeface="华文中宋" panose="02010600040101010101" pitchFamily="2" charset="-122"/>
                <a:ea typeface="华文中宋" panose="02010600040101010101" pitchFamily="2" charset="-122"/>
              </a:rPr>
              <a:t>一种</a:t>
            </a:r>
            <a:r>
              <a:rPr lang="zh-CN" altLang="en-US" sz="4000" b="1" dirty="0" smtClean="0">
                <a:solidFill>
                  <a:srgbClr val="C00000"/>
                </a:solidFill>
                <a:latin typeface="华文中宋" panose="02010600040101010101" pitchFamily="2" charset="-122"/>
                <a:ea typeface="华文中宋" panose="02010600040101010101" pitchFamily="2" charset="-122"/>
              </a:rPr>
              <a:t>方法和手段</a:t>
            </a:r>
            <a:endParaRPr lang="zh-CN" altLang="en-US" sz="4000" b="1" dirty="0">
              <a:solidFill>
                <a:srgbClr val="C0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16659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42</a:t>
            </a:fld>
            <a:endParaRPr lang="zh-CN" altLang="en-US"/>
          </a:p>
        </p:txBody>
      </p:sp>
      <p:sp>
        <p:nvSpPr>
          <p:cNvPr id="3" name="TextBox 4"/>
          <p:cNvSpPr txBox="1">
            <a:spLocks noChangeArrowheads="1"/>
          </p:cNvSpPr>
          <p:nvPr/>
        </p:nvSpPr>
        <p:spPr bwMode="auto">
          <a:xfrm>
            <a:off x="1475656" y="44624"/>
            <a:ext cx="5616624" cy="523220"/>
          </a:xfrm>
          <a:prstGeom prst="rect">
            <a:avLst/>
          </a:prstGeom>
          <a:noFill/>
          <a:ln w="9525">
            <a:noFill/>
            <a:miter lim="800000"/>
            <a:headEnd/>
            <a:tailEnd/>
          </a:ln>
        </p:spPr>
        <p:txBody>
          <a:bodyPr wrap="square">
            <a:spAutoFit/>
          </a:bodyPr>
          <a:lstStyle/>
          <a:p>
            <a:r>
              <a:rPr lang="zh-CN" altLang="en-US" sz="2800" b="1" dirty="0" smtClean="0">
                <a:solidFill>
                  <a:srgbClr val="C00000"/>
                </a:solidFill>
                <a:latin typeface="黑体" pitchFamily="49" charset="-122"/>
                <a:ea typeface="黑体" pitchFamily="49" charset="-122"/>
              </a:rPr>
              <a:t>约翰</a:t>
            </a:r>
            <a:r>
              <a:rPr lang="en-US" altLang="zh-CN" sz="2800" b="1" dirty="0" smtClean="0">
                <a:solidFill>
                  <a:srgbClr val="C00000"/>
                </a:solidFill>
                <a:latin typeface="黑体" pitchFamily="49" charset="-122"/>
                <a:ea typeface="黑体" pitchFamily="49" charset="-122"/>
              </a:rPr>
              <a:t>·</a:t>
            </a:r>
            <a:r>
              <a:rPr lang="zh-CN" altLang="en-US" sz="2800" b="1" dirty="0" smtClean="0">
                <a:solidFill>
                  <a:srgbClr val="C00000"/>
                </a:solidFill>
                <a:latin typeface="黑体" pitchFamily="49" charset="-122"/>
                <a:ea typeface="黑体" pitchFamily="49" charset="-122"/>
              </a:rPr>
              <a:t>斯诺地图发现伦敦霍乱原因</a:t>
            </a:r>
            <a:endParaRPr lang="zh-CN" altLang="en-US" sz="2800" b="1" dirty="0">
              <a:solidFill>
                <a:srgbClr val="C00000"/>
              </a:solidFill>
              <a:latin typeface="黑体" pitchFamily="49" charset="-122"/>
              <a:ea typeface="黑体" pitchFamily="49" charset="-122"/>
            </a:endParaRPr>
          </a:p>
        </p:txBody>
      </p:sp>
      <p:pic>
        <p:nvPicPr>
          <p:cNvPr id="5" name="图片 4" descr="38dbb6fd5266d016094b705b952bd40735fa3576.jpg"/>
          <p:cNvPicPr>
            <a:picLocks noChangeAspect="1"/>
          </p:cNvPicPr>
          <p:nvPr/>
        </p:nvPicPr>
        <p:blipFill>
          <a:blip r:embed="rId2" cstate="print"/>
          <a:stretch>
            <a:fillRect/>
          </a:stretch>
        </p:blipFill>
        <p:spPr>
          <a:xfrm>
            <a:off x="35496" y="-27384"/>
            <a:ext cx="1386208" cy="1800000"/>
          </a:xfrm>
          <a:prstGeom prst="rect">
            <a:avLst/>
          </a:prstGeom>
        </p:spPr>
      </p:pic>
      <p:pic>
        <p:nvPicPr>
          <p:cNvPr id="6" name="图片 5" descr="image9931.jpg"/>
          <p:cNvPicPr>
            <a:picLocks noChangeAspect="1"/>
          </p:cNvPicPr>
          <p:nvPr/>
        </p:nvPicPr>
        <p:blipFill>
          <a:blip r:embed="rId3" cstate="print"/>
          <a:stretch>
            <a:fillRect/>
          </a:stretch>
        </p:blipFill>
        <p:spPr>
          <a:xfrm>
            <a:off x="0" y="1844824"/>
            <a:ext cx="4871498" cy="4896544"/>
          </a:xfrm>
          <a:prstGeom prst="rect">
            <a:avLst/>
          </a:prstGeom>
        </p:spPr>
      </p:pic>
      <p:sp>
        <p:nvSpPr>
          <p:cNvPr id="8" name="TextBox 3"/>
          <p:cNvSpPr txBox="1">
            <a:spLocks noChangeArrowheads="1"/>
          </p:cNvSpPr>
          <p:nvPr/>
        </p:nvSpPr>
        <p:spPr bwMode="auto">
          <a:xfrm>
            <a:off x="5004048" y="655536"/>
            <a:ext cx="4032448" cy="6157840"/>
          </a:xfrm>
          <a:prstGeom prst="rect">
            <a:avLst/>
          </a:prstGeom>
          <a:noFill/>
          <a:ln w="9525">
            <a:noFill/>
            <a:miter lim="800000"/>
            <a:headEnd/>
            <a:tailEnd/>
          </a:ln>
        </p:spPr>
        <p:txBody>
          <a:bodyPr wrap="square">
            <a:spAutoFit/>
          </a:bodyPr>
          <a:lstStyle/>
          <a:p>
            <a:pPr>
              <a:lnSpc>
                <a:spcPct val="110000"/>
              </a:lnSpc>
            </a:pPr>
            <a:r>
              <a:rPr lang="en-US" altLang="zh-CN" sz="2400" b="1" dirty="0" smtClean="0">
                <a:solidFill>
                  <a:srgbClr val="002060"/>
                </a:solidFill>
                <a:latin typeface="华文中宋" panose="02010600040101010101" pitchFamily="2" charset="-122"/>
                <a:ea typeface="华文中宋" panose="02010600040101010101" pitchFamily="2" charset="-122"/>
              </a:rPr>
              <a:t>1854</a:t>
            </a:r>
            <a:r>
              <a:rPr lang="zh-CN" altLang="en-US" sz="2400" b="1" dirty="0" smtClean="0">
                <a:solidFill>
                  <a:srgbClr val="002060"/>
                </a:solidFill>
                <a:latin typeface="华文中宋" panose="02010600040101010101" pitchFamily="2" charset="-122"/>
                <a:ea typeface="华文中宋" panose="02010600040101010101" pitchFamily="2" charset="-122"/>
              </a:rPr>
              <a:t>年英国伦敦爆发大规模的霍乱流行，约翰</a:t>
            </a:r>
            <a:r>
              <a:rPr lang="en-US" altLang="zh-CN" sz="2400" b="1" dirty="0" smtClean="0">
                <a:solidFill>
                  <a:srgbClr val="002060"/>
                </a:solidFill>
                <a:latin typeface="华文中宋" panose="02010600040101010101" pitchFamily="2" charset="-122"/>
                <a:ea typeface="华文中宋" panose="02010600040101010101" pitchFamily="2" charset="-122"/>
              </a:rPr>
              <a:t>·</a:t>
            </a:r>
            <a:r>
              <a:rPr lang="zh-CN" altLang="en-US" sz="2400" b="1" dirty="0" smtClean="0">
                <a:solidFill>
                  <a:srgbClr val="002060"/>
                </a:solidFill>
                <a:latin typeface="华文中宋" panose="02010600040101010101" pitchFamily="2" charset="-122"/>
                <a:ea typeface="华文中宋" panose="02010600040101010101" pitchFamily="2" charset="-122"/>
              </a:rPr>
              <a:t>斯诺（</a:t>
            </a:r>
            <a:r>
              <a:rPr lang="en-US" altLang="zh-CN" sz="2400" b="1" dirty="0" smtClean="0">
                <a:solidFill>
                  <a:srgbClr val="002060"/>
                </a:solidFill>
                <a:latin typeface="华文中宋" panose="02010600040101010101" pitchFamily="2" charset="-122"/>
                <a:ea typeface="华文中宋" panose="02010600040101010101" pitchFamily="2" charset="-122"/>
              </a:rPr>
              <a:t>John Snow</a:t>
            </a:r>
            <a:r>
              <a:rPr lang="zh-CN" altLang="en-US" sz="2400" b="1" dirty="0" smtClean="0">
                <a:solidFill>
                  <a:srgbClr val="002060"/>
                </a:solidFill>
                <a:latin typeface="华文中宋" panose="02010600040101010101" pitchFamily="2" charset="-122"/>
                <a:ea typeface="华文中宋" panose="02010600040101010101" pitchFamily="2" charset="-122"/>
              </a:rPr>
              <a:t>）医生将因霍乱致死的病例位置绘制于地图上，再经由比较各抽水站之空间分布位置，结果发现所有的死亡病例位置与“百老街抽水站”（</a:t>
            </a:r>
            <a:r>
              <a:rPr lang="en-US" altLang="zh-CN" sz="2400" b="1" dirty="0" smtClean="0">
                <a:solidFill>
                  <a:srgbClr val="002060"/>
                </a:solidFill>
                <a:latin typeface="华文中宋" panose="02010600040101010101" pitchFamily="2" charset="-122"/>
                <a:ea typeface="华文中宋" panose="02010600040101010101" pitchFamily="2" charset="-122"/>
              </a:rPr>
              <a:t>Broad Street Water Pump</a:t>
            </a:r>
            <a:r>
              <a:rPr lang="zh-CN" altLang="en-US" sz="2400" b="1" dirty="0" smtClean="0">
                <a:solidFill>
                  <a:srgbClr val="002060"/>
                </a:solidFill>
                <a:latin typeface="华文中宋" panose="02010600040101010101" pitchFamily="2" charset="-122"/>
                <a:ea typeface="华文中宋" panose="02010600040101010101" pitchFamily="2" charset="-122"/>
              </a:rPr>
              <a:t>）的距离均相当近，因此推论该抽水站来自泰晤士河下游的水源受污染是导致这次霍乱流行之主因，故建议当局封闭这个受污染之抽水站，终于顺利控制住霍乱流行之疫情。</a:t>
            </a:r>
          </a:p>
        </p:txBody>
      </p:sp>
      <p:pic>
        <p:nvPicPr>
          <p:cNvPr id="7" name="图片 6" descr="15053611d1aai41d44nhga.gif"/>
          <p:cNvPicPr>
            <a:picLocks noChangeAspect="1"/>
          </p:cNvPicPr>
          <p:nvPr/>
        </p:nvPicPr>
        <p:blipFill>
          <a:blip r:embed="rId4" cstate="print"/>
          <a:stretch>
            <a:fillRect/>
          </a:stretch>
        </p:blipFill>
        <p:spPr>
          <a:xfrm>
            <a:off x="234045" y="4263911"/>
            <a:ext cx="1252900" cy="1800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data:image/jpeg;base64,/9j/4AAQSkZJRgABAQAAAQABAAD/2wCEAAkGBxQSEhUUExQVFhUXGBsaFxgYFh0dFhgaGBoaFxkaFxodHCggHRolGxgaITEhJSorLi4uHB8zODMsNygtLisBCgoKDg0OGxAQGywkICQsLCwwNi8tLzQsLCwsNCwsLCwsLCwsLCwsLCwsLCwsLCwsLCwsLCwsLCwsLCwsLCwsLP/AABEIAKUBMQMBIgACEQEDEQH/xAAcAAABBQEBAQAAAAAAAAAAAAAEAAECAwUGBwj/xABEEAACAQMCAwQHBAgFBAIDAQABAhEAAyESMQRBUQUiYXETMkKBkaGxBlLR8CMzYnKSssHhBxQVgtIXc8LxNNNjg7MW/8QAGQEBAAMBAQAAAAAAAAAAAAAAAAEDBAIF/8QAJxEAAgIBBAICAgMBAQAAAAAAAAECAxEEEiExE0EiMlFhI4Gh4XH/2gAMAwEAAhEDEQA/APZlFY3/APoVmNDfxD8K2k3FcOVyfM/WgOhHbi/cb+IfhTDt5fuN8R+FYtqmjNCDc/1xfuH4ike3F+4fiKxRvTMKA2v9dX7jfEVIdtr9xviKw1Uk/wBKsXpifOgNg9tr9xviKc9tL9xviKyShqNAbI7ZX7jfEfhTjthfut8RWQFqcUBrDtVfut8RWiRmubUV0d1ok9M/CoJCPRjpVPE3bdsS5VQBMkxWXc4+4+3cU9MuQRzOy+6dt6EQDdd+bmST7zk/Gro1N9meeojHo027Ut8lYjrAAH8RB+VCf6jdbZEXeJLMPD7p+Rqj0C78+vP+1DXbjk6bck6ZEmAcnJaCQPIE7bTNWOuEVllPmtm8RCL/ABN1hHpNJ5+jUY/3NIHvrOSzxDZXibwB9XUUk+OLWBEbic9M0TcDn9HC5G4B0x4iZAOR76nbv3NYlUhiVHeM90Fvu5mD8qotl8c1pYLqV89trefwNwK8Qkhrxc9G07dQQon4Cr17XuBtJCBjsrqV1RnDqzKfr4VK6X3CjH7XLmI001m6LiyrKykkYyJBgjfcEEVmV7XMsM2SoT4i2mFWe18AvaO+9tg6x1k6T7oozhu0LNwwrCYmDIMHnB5Vzz9nlHNy2WafWtloB8V/a8943FEoiOsgYPhB8iOvgfGtVeyxZizHZK2qWJLKOlFsdKXox0rnLLPb9RjHTcfwn/xitPs/tEuQrDJBIKnumInfIOds+dJVuJ1C6MuDQ9GOlQuaVEmAPE1l3+0XYkJ3VBIk5YwSDA2AxuZ8hQJEmfWb7zGY8J5eQqY1NkTvjE0z2taIlAzjqogfxMQD7qGftRiToRdPJiSfORgddiaHNgHLZP52qi7cjuqWMzj1idp35CQJJgedW+OEVllHnsk8InxHajiNVxATsEQsx54Enlnag74u6df+avgYgD0eScAepAz4nriiuE4I27IRdKnTEgHBiCd85qhme3n0aFFmSrGROS2nSZgGTnmaz13Qk2uEX20WxSabY3D3b9pWd75cKpaSVI0qCWyEG0eM+FFN2zcX7pMYGkScgYK3SJkjESZEA0JdIKsW0otxCANcHvKV1YUgGGj6+F1v0bnUrINCyQuo6YZW1AkwCoRAMQAIIIgCN39lqhn8r+wqz9praorX1FvW2lACzFiN5GkFIOM9OVFN9oOHEZYyJEIzbZg6QYMEGD1Fc9x7cOAhNxYtd+CCRpchQCwG2sjHtABTgtJdy1bY2gWZfRxALXF16lZU0lWCsdzKzqInFFyS3t7Nk9tWtWkKx74SQViSYGNWqPdtmtO4giuVv6VM5EXNROi56wJdsjumApBJ9WDNanZ3bHpRGGBOkMoIyBJBVsjlkTM1O1nKmmaEUqamqDsmm4riwmT5mu0TcVyEZPmaAZKQFTqu9eCKXY4UEnyFCCHGX0tKXdgqruT+ck9BXG8d9r7jkiwgUdWEv8JgfOsntjj7nEXCzmBPcWcIPDO/U8/LAI4DhwizuT9KEgvHcXxVwQ7uRzGqF+AgRWRY4Dnon3fM119p+uelanBWTuFE+W9Ac92N2rfsQFLFB7BMr8zj3RXovB8Qt1A67EbcwRuD4is3SNtAHPaiezuLElSACeY5xjPjynwoQaMZqcU0VMCgEg+tb3FbN5H6ViAVt8Vs3kfpRAwLRLKsqdMDaM45yRjwq/0ng3w/ClY9VfIfSpk1uPKwUNcDGMxzwc8wNtufwqFviFZtRYALIUczsCc+IiPD4PcWVVT7bZ+Bcj4LFGKIEDA6DasOsux8D0dDQ3/IUX1RhJCsQDHMjy6ULZ4dbd/AWGQRkSCpzHMzIk+Aorj74RNR21IP4nUSegEyT0mhLXDpxIS466tLPpBAgZ07ZBjSCD1rCnhfo9JrMv2E8Kbmtw+VmUYRGk8omZG23jJmBVwHCW7OsKApY6mM5adifH2fJQOQo+qluAtggmCMHof71yuSZcYKbnaCAhQdTHksYHUyRFUWCQWfTGqCVAJ8ztGqNO2MHrV/BwRq+8WM9QWOkz+7FX16tFEYfL2eNqdROzMfRD0vQMfd+Jq7s39ep0wdL9M+p0NU2uY6HHkc/nyons/9cv7r/wDhV1n1ZRT90AhiZABjU8kRPrnaTt41YrwI0kDy/CpJz/eb+Y1Kul0cyXyYJxXEHuosgtzKnuqNz58h4kVbZKJPeEncmAcYA8h08T1qKeuGPMP8iv8AQE068bgyIOIAMk6iQvTODjl1rBqnKUtvOEelo4xjDdlZeR7txyr6AhYEaZOCO7MxJn1vlQ/E3C5uWliGtmDmQzAgajsB89qlf40yyqUZh7IBZhjBY6gFHPPzqqy72VRChbcu2DLGXbQJ6zg8ojasrqkuDYroy59Fx4bWbYuW7LgIQxIBIYhRCSD3fWHwquz2fbAXXZ4cb6otLEKwKacdYMcjR1riFbY7bg4IjqDkVJ9wfGPiP7VynJcHbUWsgPBW7YQK6WFbmqKunDaljHUA7b1X2hwyi3+itoCp1QLQ5A7d2Nz9aLbiWJPowpAMFixjxgAd74jM1C7ddkZdDaoIkQBOwIJIMHfG1XRhZlSwzPKyvmOUQsWLOhQllNAA0gWlCiBpAAiBAJHyojhUAdIQKNU4CgZBnbyFNaUKdIwIEDpHd+gFX2vXT97+hr05JKPR5MJScll+zUpUqVY+T0ySbiuTC5Pma6xNxXLFZqTkjFZP2m/UMORKg+Uz9RWxFY/2nMWP9y/1oQcO1qX8KMuNiNuVDlwDjnj6VddtwoNCQjhmEit/s5pHqz+fGuMS8/sRE79fKreG+0vEWT7BHPE48SDigPRkdYyD5fnyoTj1UCQM8sDfxofs/t8XVLaRhQW5/kb1kcf9qnJKraXTynVJ9+woQdvaeVB6gH45qwUH2Vf12bbQRKjB5ECD55FGUBJR9a2uK2byP0rHXlWxxWzeR+lEDCt2iQsMR3R06f3pGwYI1sZB6VZYYaVyNh9KZeIU7MD5Z+lbjymkVXFLldLGRpcEwBBJU+znu6seVNea6G9ZdJMDzIOnV3eoHxjxK4e6FuEGcgaTB2Gox9fgelE3zqVhpJkHBwDjrXlaly8nKPZ0cYeJYZl+lYcSEKuefpH0jpJtjMgkgEACOczRfG9nh8+tsNLHuEAk+rETneOlUcPxV7T+kTSdcRzhRq1apg7dNuhkVqa/2T8vxqrdJYaNG2MspmZasW1UKwcDAhxIzsCYKxsBnpRZtwy55GMDAEY2qfEX1VSXELsZiM4jfM1n8Hxi6u6XZIAUkTljgSOUaY1ZzzkVu09+7ho83VadQWU2zR0n7x+X4UtJ+8fl+FN6TwP8JqLcQo3YDzx9a2GDgSqZPePLp59PEUV2cv6Zck91+n7PhQ9n5nJHMTy+EUT2f+uX91//AAriz6ssoS3oFRTnJ9Zun3j4VLSfvH5fhTW3Gcj1n/mNM19QY1Cek5+FdR6OZ43MGNvUFTBwT3gIGnumMSTnwwaV+xcgxBbSQpWAwkbZ2G2x91ObwW5qgldLZCnGVJMRtj51Z/qSSRmBpzGO/MAddjWHUWWQnx0ehpaaZ189kbHEq6EKSukEFCAGWMQRHhyxRNyxqEEkjyH4b0D21bU2mbTDKO4+JU7CDMxOCPdR9u5IB0nbw/GsbzjKN6SzhlT8MwXuuZA9qDMcmMTnmaxL3CaAxdtOmDHo1Ig4xG8EfKtnj70LEshJgRBJJnCiZnnjp0mg+HJUgFXZzLGAJC5CiS22+5mZrXp5TlzN8fsw6qMI8QXP6L+zrwdBDk6SVJgDI3EZiJj3USyEj1j8v6Co2+IDDAbmPVOCDBB8iCKduIUbmPPH1reujzZYzyUmy0x6Rtj0oqyvfTJPe8Oh8KqtEEkzvtnkPyflV9v10/e/oaif1ZNSW5GpTU9KsZ6xJNxXNEb10qb1zZ3ockYrjPtRxDtdZJlViEnunCnI6nUc8vr2dcx9quH03FuAYYQw5SCDnzUR7qEHMiwJBUyMEf0ijPRalg+dVWdQWGEFZHnnfw32oq0vTlQkbhuxWa4rAatORtHXIPjRH2g4dkk3IJZTEb53mBtj8K2+zeK0rBGOvwrM+0rAW9bNJ5D8+M0Bk/ZZoZ7bHDD57itLiuy2u21HowCuzACYwQdUyTWBwbw47ygyDE5+Fd/w9o2wTqBGDjYzy/PhQgO7MH6K3y7iyPGBNFiquEPdXxE/HIq6KAkvLzrY4rZvI/SslRmtpt6A56wmlVKgQQMe7cVerz+dq0b3ZCyTbJQnkMpz9nlvyis+/wAJcXLISRsbZkx5GD7s+dao2pmCdEo8ohcXmN+nUcxQpZ9DJZ06xBTVtpny3GVjwHWp275JIkYMED1wd4IMQYgxHOoXrMnUpJcGdJMTjKnpIjMch0ri+pWR/Z1p7nVPnp9l1y5LIpEHLEEiYA0cj+38qutuABJyMfD8zWVdcrdDIhlwFKsgBGnU0gloO+Y8M1e3DXXMXWCKTGm2TLRtqcxEjcAdMmvMlXjhnsRsUuY8g3+oG9cZEZVtrIZhBMAlcziGKsAOgk7gUaz2rdsK5UAxAJyT7IEZJ7vLpU7fA2hhbagc8TzkDPU5/wDdVXrvDWiQfQq0Tp7oeM8hnkfhTh8LI5XLwS4d2I0rkgmWbOkZKg/eeNM58Seszw+s5dio5A6VPgYyYjr/AFoBOJ0qQItgktpYwFWQWkRq8SBAliJo6zZvXcaWC9QNAiRG51ZHSPfWuXll7wjFHwx7WWOiqCynIWCJzAPKTncHHIRRPZkenWBHcf6py6VZwnYhjvsF/ZTkf3iPmADWrwvBpbHdUTzO7HzJyau34ht7KVU3Zvxg55Le7LE6mnx7zfOrVuTj5VrcT2YrEsJRjuVjP7w2Pnv41nX+BuDddYGxQw3npJx7iZqyNq9lVlEk8oqdZ8+XnQ90DFzTlfWEZjefMbg+fWmF8yVkAiCVbFwTtIMDec+FTKgn1iGjY4nzAia7lFTjgpjNwluQDx/CeitTbI0jRpVidEm6r6iRvmB4Cc0Za45QdLSG1MAI9YgBjo6jvQCYobirEKbekAPMYkq2XxsGWRsSCBPlUeG4Bgqi4BEENLEtpONIJJgftTMSI515kqlHiTPYhe5rdBf8IceVWb1wrkqqg5C5xLDkYkqNyYkzV/A8dZgsGmTBaD3iuem+TC9KlxFh7ceiAaFbun1o0hVVTsokDxPxm1OJtkEuFUpAaYwSDIB5xBB8qTnGSwk8EwrnF7m1kit2HkKYcYWRqLZMxsogHM5nIB3lce6TpVVC82Nwhh4aQpE+TUPbuogksE1GB99tyoCbg6RMDO+BV3D37lxR6G2Sp9sjukdRLAHPjVqssxth/pRKqtvNnf6LkzKsF7seUEY328qlw8a00j2t5gbHbrV/D9iuSTccdMCZA2IB7o32hvOtG1wCWwSBJ+82Wzyk7DwFaPJ8cPlmfwfPK4Q9KpTSqnk1DpuK5s10ibiue070BCMVTxfCC6hRufPoeRolRUgKEHC9rdnNYKgspBBgieUbg89utZ+vnXSfbdhFtfa7x93dn3zFcgvEEGPDFCTo+EugoZ5b+Eb0FxXEelBVo0kRB/PlQ/BcUNLq3tAfIg/QU1yzOxIG2GgculAEcN2HaIZjOoQQQMzykx5VtdnXpVbQxmPOcfWsfh1UggG6Dz7x0/Hf51u/ZjgpZmyQuJPXz+B+FCDoVqdOFpBaAmvKtlt6xRWyd6EhVMRT0qAru2VYQwBHQiR8DQd7si0wjTp/dJX4AGK0KzO0Df1gWgNMLJOncvncg4WfPEc6lNkNJ9gXHdm2bNvWTd9lZU6mOpgAIIgySKzF4/hxg3eIAgHItwAXNsE93EET4AVsauL0L3LZOnvSclpORBgYhuecTzqiza4kCDZsGTnaPOBHU+educPnsJY6Af8AO8KyCbl+GAP3WEsokwBHrSfBW6VsdndkWPRrpDMpAI1uzSCJEgmNqp4h+Iki3w9ogZktEtokR5MdM+dW273FhG/Q2tQVdChu7OohlJnYKFMxz2ouOg1ns0eH4REEIiqP2VA+lXgVm9l8VxDn9LaVFg88yCAMTtv8AecDToSKlSpUAqanpUBB7YIggEdDtQlzsq0RGgL+7K/yxR1AdrG9C+hGZOqY20mNzvMf1xTJDSYK3YFvTE3OoOvvA+HLwrGtcZYyPScQIGqCtvMrqAwpBJEfEe7YtPxgTK2y+rntpxtB9+fGqba8UDJtWT0EjBxz90TyjY0fPYSUegP/ADXDrM3LxEkTKj1VkHugGCMjqJMRRvB9h8PcAdkd59UXWmPIAwJHvpOl8BdPD2C+Sx2Ud4Lg7yUM/wC0jpV3A3OJEA2LSL35CttGU5x3jv0qEkT2HcH2batfq7VtP3VA+gooCsbgOM4tnAuWUUALqIackd7SZyB1jfHjW0KkCqF7Y1OoXtjQA9KlSoB03FYHWt9NxWBQERQ/aPaCWLbXHMKvTck7BfE1R2x21a4ZZutBOyjLHyHTxOK83+0n2gbinG6219ReY6s37R+A2HMkDc7K4n/PenVyBcLelQbhRGgjqVACg+48qzuO4BlJDKVbx+oPMeIrn+B4trVxXRoZTIPOfL5EV6t2Lx1njrXeVdY9ZDyMbr0B3kUB52Lmk96tbheMRlggA9fz8K63j/sfbf1IHg2fgR+FZlr7GQe8vwYR8aAcXFdUtWxqdjgdf7ePLNdR2cFFtQhlc58QSGnx1TVfYfYycPqbGtvWI2UD2VnYDmeZ35Aef8P2rdTV6K4ygsWiAR3jMwQR8qEHps0jXCcF9sry4uIj+IlT8cj5Vu8B9qrFz1i1s/tDHxE/OKEm8orZO9Ydi+riUZWH7JB+lbjHNCAqlWVf7WB/VDV+0TCb8ju2OmD1oHir7MO+7eSSs+Ag6j8a7jXJlc7oxNzieLS2JdlUYGTzOw8zQtzti2Ng5/2x/NFYqWmX1YA6Y1HzYD8fOh+LaToRSzggkbrt7bbjeY32xXbrUVlspWolJ4SNs9vJpJKuAObaQPjqIoZ+37s44cETE+m59PUg/GhkS2I1aNUYGkKPcD/eqFZbdw6u6NkHsnEkAD2o/rGAaprshKWGi+2FkY7k8/0bNvtvuy1px5FSPjI+dTTtteaXVH7ob+Rmrn+GS2p0kDTgBisTyEk5LdSN8Gr24WDqts4PQglfDcjp1p5K08NMKu1xymmdBwvatq4YW4pIEkTDATGQYO+KNBrkHvHC3VVZwCcqTvA6Hzq+zYa2Ztuw8J7vPlt8jsKtVaksxZV53F4nHB1NKsOx2s4MOobywx8gTDc+Y8q0+F41Lk6Tkbg4YeYOa4lFx7Lo2Rl0E0qz+J7TVSVWWYbgbA795thyxk+FZ9/i7jA6m0DomD/Eck8sRUxg2RO2Mezcu3QokkAb5MYG9Z9/t6yo9YmdoUmZyIMQcCufu2y2oWwZnLEmQQZgue8PLJzsKJ4WwLQErLndhlmPmTq/Cq7JRhx2zqrdZzjC/Yev2ltEgabmRIICkR1kNtg1C52+0SloMOpuxj3IR7pqh3BHfMDocD3nn9POg7TqW9EjyoEnTHdGIXVPUzESBFcwtjzuRNlVnGxo1bP2gGddtgRvpl4PT1RVtrt5G2S5HkpI81Dah8KA9GLY1TnEknLQIz4wPjTuqOJjV0IBnwIYZHxrnzxz1wd+CeMblk1rPbFliF1wxMAMCpJOwGoCfdRytNcm1l1HclhzV21YHMSTn38vGabhrAI122ZZ+6dIB5ggHl4zWiCjNfFmec51vE0dfUL2xrDTtO4h72lhPPByfvDHuIHSa0LXaKP3cqx9lsExvHIjPImolBrs6hbGXTLKVNSrkswOK867W+1SLqWxDttq9geI+99POvRK8HtAZ8z+RQA/Huz6mY6mMyTuTHOgbwmtHihIP53wKF4i30oSAyQZrZ7D7QNl1IYjqROPH41nNa6cvnSs4O9Aexcd22bNhnIDMNIXoxYiPlJ91c5xf2zvMIVLayN4JwegJj61zD8c93h1TWYsnUF+8hxM8ys7fdJ2gy6CRO/lvnl5+FCDr+yO2HPA8QrtLWkhWmWKOpC6j1BBEnMRXF8Jc7g8q6ztfsh7HCsoIAKKLo6sGLYPId4j3CuP4U93cYNAETio22jnVat+FKgNLh+JZTqVirdQYPxr2LtD9Vc/7bfymvE0MTJ/MV7Z2h+quf8Abb+U0IZnXHkkDJ+Q8/GmACyT5kn84FI2FHsj4VTxloaCYMDJEnIBkjfmARW1vCPLSy+RMWfAlQduTHx6qu3QnbG5JsWQghRArPs3mY+kVi1ssQNPeJUAwwM82HlnfnRQNwjdVPSC0e+RPnArzrK7rGetVZRUv8JcXxi2hLTHujdVHzYUNwqs9xXK6VRWUagQ76ypJ0mNIleeao45G1KWuCRJ9XAC5OMyYJPu8KM4Pidcg61IOzAbSQDtz0n+9UzqcFj37Lq7lY8+vQWyzjrTWzIzvsfMUxQ/ePwH4VBVhj3jyPLfbp4CqUuDQ3znBawneg1JttpIOhjCHpPsnn5coq9bysSgcFlgsARqAO0jlND8ZZHdBZidWM8tm26A7+VX6abjNL8mbV1qdbf4CSJ3yKt7MWLwz7D+7vJzoa3bBGRnY5PLB3NFdmIBeEADuPsPG3XqWfVnkUczTBfSQWjJ13IH/wCxt+gqqzZ9J32LR7IBIBHU84PTpE7wJPZEXO6CS93fn33gTyqA1EDQIgDLArqI5ASIHjVF+9xUYGjTqCk52egzCjAwMAAe4AVVxDFUZ/aCk7SBA2Hh9aHPC62JYtA9VZkDxMyCfpMVZ/kkxj+8bSBg+8VRHRyxls0S10dzSRQOHl/Rljo9aJy5iDJjb2o6nai+CsKiwoxP0xnqefvoQ23ZtaPpXSMsgJbc9zbSPEzOMYpLYvWwAtwOvineXnjIkZ64iqrsOTjF8FtDaipSXJp1BNyPePI/3mgP86yzrDhfvBMDrqBWQPHI8qsa6xZdMxkS0CZzgaZxHPrVcaZN7UXTvhFKTDqA40eim6IAx6QHZgMSOj/XA6VY99ljXEHEiZBjGI5/hVN7vkKpZhILEkgAAg47veJ6TtPvsqrshYiq62qyt+w1TORkVGykOkYGrblsfhVVmwq90DC7CTtyEdBt7qus2wHSAPW6eBr1ZfVnj15cka9KnpqwnqYFXgqNk170a+fGfB8+vuqSC+9nligLt3Tvt89+dEX7mMUFduCM0JRIN0286tCSOU0OrR8KmH/P58qAJspAk/mRFH9jcU1t1cQ3o2DBWnSYyPL+1ZYbxqy28bEDp+EdKEHoXbfaycRwd1lwYUMpPqksIzzB5H/1XnvCMMj370Y3EwjAHDjSR0hg31HzNZnCONR8RQGgN/786no8fnVKNViuDQE5/PuNe5cf+quf9tv5TXhdy5vH18K904/9U/8A22/loQ+jJa5ck9wR4N/6qL3H0nugdO91x0opt6hdEggbxityPKaB24hgYCTAGzTHIez4VTf4w91SNBc6ZJYRiYB0RqMYz/cnhrg1sNi0Mo6jSASOpnf3URfsh1KsJBwRXn26qUZOOD06NHCcFPPJStrTEKBJz3jJwdyRND3+zwTKogaPETmRlQCpkbj50yI1q4ia2ZSCe9lgVKLht4IfY89o2rRnxrLvlF5Rt8cZJpmU6ukaU0ycTdJBbOHEEQQNwSZIqWi4zL6QI2CYBxON8GYnHnRHafEaLZYKrDnqMLEc+smBHjVNsMDGA7xhdlkd6N9gu+0kda10TUsylFcezBqa3HEISfPou0tiEUaZiHwJwcaKZVuTJgmIEsAADBOyeA+FObItEFcKYVh03Ct5yQCfEHlRFaK5Qs+aXJmuhZV/G5PAOjvLd1d59fqP3fCjOy2b0wkAdx9jPNPAVRb5nqfpj+hors79cv7j/W3Vln1ZXQvmgRSZbA/WXOf/AORvCoXHfUqjSJnJk7R5datX2v37n/8ARqheBBDASRMjqDEx44H051zPd4/j2dwUfL8usldj0gEkK0iRBgyZMZx051JLxYYAnoTBB8RFXcM4IxkcvI5H4e6ocSksmOZ85AMe7esdWpm57ZG27SVqG+PAOvEBbYUjTChe9IzEROmPgc8qNlug/i/tVXEpKMOqkfEVPh3lFJ3KgnzIzVepp8eMey7S6jy5z6FduFQTpmMwCST5ADJoCwSSCqlVmCrMfW3EDOkQT8qt7Qu5CyAIk5IHM94jOkBTgROM0OECrqUaWcjEd0HKgheWWmKs0sMfJlWtsyti/wDAn/NkKGKgIchtWwImW7uB8atdmgkATGO9/anHEIo0rJ0wsKJIgbHkDEb03DWyBmASSSBsCeQ/Ocmr9PbOedyM2pohXja+SrW8zoE59oZzRNknWkgb9fA+FR9ryH1z/SrLfrp+9/Q1pn9WZqvsjWpU1KsJ6oq+d/Setvv+NfRKiuR/6ZcHnv38/tr/AMKk5PIGuyI/H5UJcaCDExXs4/wu4OI13/41/wCFRf8Aws4M+3f/AI0/4VAyeOBg3yqxWr18f4WcH9+//Gn/ANdS/wCl/Cffv/xp/wDXQnJ5EHEUtQnmPL8+devf9MOD+9f/AI1/4VAf4a8FJGu9qiSNazBJAMaMSQfgaEZPKLrYn4/maGtt3x8K9kH+GPB/ev8A8a/8KQ/ww4OZ1Xv41/4UGTydX8/z/SrEuV6wf8N+E63v41/4U5/w34Tre/jH/GpB5MWkHbnXvXHfqX/7bfymudb/AA34Q+1e/jH/AArqL9nUpTkRpnnkRQgxiWmCQD4DB+e/hUikj1j5iAfpVnEcO6zrXUPvICR719YfPbeqLT4BUh16gyfjz/O9bVJNcHmSg49kP8uvqtJByJJ8/iDkf2qfDrkqwkjIJ9pdpP7QMg+484CNxWwJPluPwNU32fumBIOCTAPIr5nz3A8qp1FXkjx2W6W5VTWehcTZBvIAB+ruHbnNsD60U7KFLaRAE7DzrO4u44dbiLqIBUqUcGCQTB0kbgfCrQrM7KSSFyAIjORqkZM7CDGCdxHnqqTXPCPVd0Vnasso4Thje792CI7qjCgmZjYkRglt5MADcjh+GMkjQNR30ydIwqxiAB8Zqb27pMa1gk4iSF5mcZ25YnnvVfFWL263LYC5Eq2cDDQw2g/HatW+hR2mPx6hz3YJ3LQEayMnAVYmM+J5ZpnYkQiPJmCTpHmc6o/21XwF7ui42bjAS3sjwHMLietXtxqidP6RvDbacsMKII+PjXHmlF7a4nfgjJbrZD8KJQQSCJByDBU6SAYyJG/OjOzJ9MASD3H5Z3TxoLg1Z5CjVLGSuwJORqOBBxzOK1uzOz2RtbaQYI0rmJIJlj6x7o5CtUp/HD7Mtdf8mY9GXqYFpIj0lzMbfpG3z86s0Hqfl+FE8RwLoWIGtSWbHrDUxYgjnucj4UFbYZ0HYwVO6nEjqvka7hJNFVkJRk8lJti2+rJVoDGdjsCY5bD/AN1dftDWmMQ3x7sfKak1xTKnngqRk8thvQdxXCkaNajKEuUYbjMAnbn8qosqasU4miq6LrdcuA1rCme6M42zVHCXFW2A8BkhWxz5QBvIgiOtV9mXrjqNZUHSrCO8dLTpkwBOOlWPi5sWMZIVZXoJPUTjyrq6MbIpt4OaZypm0o5HHCh5LruQQOYAwBj3yP2iKmbCsWBUERG3XJ/pVbvcgwpG2ksRB5ZAEj87UJes8QygejtbyZuEg9ZAQdSRtkCitrhHCYdFtksyRoOltBkKBgbDngDzqp7g9lWJ96ieQJP9Aap4S8VeLqN6QgkN3WkCBiDI2k4FErxwYSve6H2Z5AHc4PIGqpaixvEIlsdLUlmyRHhlIMNIYyfW1LvyJAPTcc+dEWp1pJ9rpnY/nahrTlnMd542VfVBOO7JiY3Y8q0eF7OcMHaBBneWOOZ2UZ2E7VepPZ8+yhVp2fxrg0JpU9Ks+DeJd6uqld6uocsZnA3rlu1vtExuC1aDgaUf0gUEMruUCoT3U1FfXbEamGwLbl/sxXua2LEQBon9GdOqCREn1jgkrgGJANLtDgNVu4LYti4+QzoGX0gACOy+0V0rH7oyKgGf2d28jmGvWO7Otg8An1othjJRRu5gGJAyYPudr2tINthcY+qiEFnJmIE+r3SdW0AmYqvguwrKJbTQG9GSwLZJdg2u4eRc63z+03WiuF7Os2zNu1bQ6QsqgB0gkhZA2kkx4mgAu0O1vRImqEuXIAViCVJIUkhSdUFgIWZJUc5FdviFUEW3AWTrvuR3mAyFnDtCmT6qxAB0lRqcRwiP66K37yg8w3PxAPuqjtWwhssGtC6FWQkblRICwMHGIE9KAE7J42zCej1sbme8G9IRmHuBsqpgxMcgBsKlxPbqLdFsZHtvqGlTyQDLPcP3VBgbkSsg9l9gKzteuLp1CAi6kEYBLgsTJ0jBjGosJYgb9nhkT1UVeWABgYAx4UABw/b1p3ZO+GDhMockqH5TpEH2tJw3Q0XwvGpcLhCSEMFo7pPMK2zEc4wCY3kBX+zrTgK9q2wViyhkBAYhgWAIwSGbP7R61Tc7ItHGkiDI0u66TM92GGnyHiNqAPqtt6sFVtvUhBBoXiuzrdz1kEn2hhviM0XSoGsmTc7GwAr7DGpQfmINDf6beBA7hWMksZ8tOn/yrfoLj+0Us+tq9VmwJwpUH+YfOu1ZJFbpg/RgX+Avah+hdkjYOmmZ5qXGNoEx4VJEuDA4W4sHkbUGd8ekx/YUfx3a1p7Qm4bYfqp1QCZH7JgHJrFS3wzFi3EXAdIQjaVA0YiSCYAnmT1IiuaU3mRZWvGsRD1W9P8A8e5J5s9sADkMXCagezuLuEqwtJbIIkXGLGeoCDl+1VF6zw6lS/FwXMriGY3VBEE8zE4zuBABFavZvavDraOm6pRE1lgCF0SRq8pBz1BqFCK9HTlKSw2VcL9mwsankDkFG3JZJJ0gYo/hOxrSAd3URzbJ/Ae4VPhu1bVxtKOGPgD0nfbIBI6gGjq73MrUIr0NFPSpVB2Map4jhEf1lBjaRkeR3Huq+lQGS3YqxCsQJmGAYeWcx76GudmXl9Uo2cyxWB4AhvrW/QvaHHpZUM5gEhcCcn+kAnyFdqyS9lTpg/RgP2ZcAUGyHIESCmnxIDGZ+FWW7VxRH+XYDcafR7+Wv5zUO07li9DteZAygiF7w0lgBOygsDKnMryobhl4Y24/zDTgatMOe+WUYEzqgeMRmqXCL7L1NroOAvEf/HuTiJa30znXVd3hOLaNK2kEiSbh1Ac8BSJ99UXbFhXluJWSo7umQ0H0oZhMsSMnacVZw62QRdHEllswxJBI0FnMknHrEjV0UbQSSrivQc5Ptk7P2V72t7mYzpXfJMkk5yedatvsW0DJBY/tGR022q7hO0rVw6UcMYmM7Y/oQfIg0ZVm59FXjj+CCWwBAAAGwG1Nd2NWVC9sag7B6VKlQDU9NSoB6VNSoB6VNSoB6alSoBU9NSoB6VNSoB6VNSoCz0xpemNKlQC9MahchvWVT5ifH8KVKgIhFiNKx00jn+TSNtfuJ/CKVKgGNpZnQuwG3JZgeQ1H4ml6JfuJtHqjbePKaelQEeHsIhJRFUkkkgZJO+fGr/TGlSoBemNL0xpUqAXpjS9MaVKgF6Y1C6QwhgCN4IkY2pUqAgLSxGhIHLSI67UvQp9xMfsilSoBmsIZlEM7yoOw0j5YpGwm2hOh7o2BkfPNKlQDcLw6W/URV32GcmTnzoj0xpUqAXpjTNcJpUqAhSpUqA//2Q==">
            <a:hlinkClick r:id="rId2"/>
          </p:cNvPr>
          <p:cNvSpPr>
            <a:spLocks noChangeAspect="1" noChangeArrowheads="1"/>
          </p:cNvSpPr>
          <p:nvPr/>
        </p:nvSpPr>
        <p:spPr bwMode="auto">
          <a:xfrm>
            <a:off x="53977" y="-754063"/>
            <a:ext cx="2905125" cy="1571626"/>
          </a:xfrm>
          <a:prstGeom prst="rect">
            <a:avLst/>
          </a:prstGeom>
          <a:noFill/>
          <a:ln w="9525">
            <a:noFill/>
            <a:miter lim="800000"/>
            <a:headEnd/>
            <a:tailEnd/>
          </a:ln>
        </p:spPr>
        <p:txBody>
          <a:bodyPr/>
          <a:lstStyle/>
          <a:p>
            <a:endParaRPr lang="zh-CN" altLang="en-US"/>
          </a:p>
        </p:txBody>
      </p:sp>
      <p:sp>
        <p:nvSpPr>
          <p:cNvPr id="41987" name="AutoShape 4" descr="data:image/jpeg;base64,/9j/4AAQSkZJRgABAQAAAQABAAD/2wCEAAkGBxQSEhUUExQVFhUXGBsaFxgYFh0dFhgaGBoaFxkaFxodHCggHRolGxgaITEhJSorLi4uHB8zODMsNygtLisBCgoKDg0OGxAQGywkICQsLCwwNi8tLzQsLCwsNCwsLCwsLCwsLCwsLCwsLCwsLCwsLCwsLCwsLCwsLCwsLCwsLP/AABEIAKUBMQMBIgACEQEDEQH/xAAcAAABBQEBAQAAAAAAAAAAAAAEAAECAwUGBwj/xABEEAACAQMCAwQHBAgFBAIDAQABAhEAAyESMQRBUQUiYXETMkKBkaGxBlLR8CMzYnKSssHhBxQVgtIXc8LxNNNjg7MW/8QAGQEBAAMBAQAAAAAAAAAAAAAAAAEDBAIF/8QAJxEAAgIBBAICAgMBAQAAAAAAAAECAxEEEiExE0EiMlFhI4Gh4XH/2gAMAwEAAhEDEQA/APZlFY3/APoVmNDfxD8K2k3FcOVyfM/WgOhHbi/cb+IfhTDt5fuN8R+FYtqmjNCDc/1xfuH4ike3F+4fiKxRvTMKA2v9dX7jfEVIdtr9xviKw1Uk/wBKsXpifOgNg9tr9xviKc9tL9xviKyShqNAbI7ZX7jfEfhTjthfut8RWQFqcUBrDtVfut8RWiRmubUV0d1ok9M/CoJCPRjpVPE3bdsS5VQBMkxWXc4+4+3cU9MuQRzOy+6dt6EQDdd+bmST7zk/Gro1N9meeojHo027Ut8lYjrAAH8RB+VCf6jdbZEXeJLMPD7p+Rqj0C78+vP+1DXbjk6bck6ZEmAcnJaCQPIE7bTNWOuEVllPmtm8RCL/ABN1hHpNJ5+jUY/3NIHvrOSzxDZXibwB9XUUk+OLWBEbic9M0TcDn9HC5G4B0x4iZAOR76nbv3NYlUhiVHeM90Fvu5mD8qotl8c1pYLqV89trefwNwK8Qkhrxc9G07dQQon4Cr17XuBtJCBjsrqV1RnDqzKfr4VK6X3CjH7XLmI001m6LiyrKykkYyJBgjfcEEVmV7XMsM2SoT4i2mFWe18AvaO+9tg6x1k6T7oozhu0LNwwrCYmDIMHnB5Vzz9nlHNy2WafWtloB8V/a8943FEoiOsgYPhB8iOvgfGtVeyxZizHZK2qWJLKOlFsdKXox0rnLLPb9RjHTcfwn/xitPs/tEuQrDJBIKnumInfIOds+dJVuJ1C6MuDQ9GOlQuaVEmAPE1l3+0XYkJ3VBIk5YwSDA2AxuZ8hQJEmfWb7zGY8J5eQqY1NkTvjE0z2taIlAzjqogfxMQD7qGftRiToRdPJiSfORgddiaHNgHLZP52qi7cjuqWMzj1idp35CQJJgedW+OEVllHnsk8InxHajiNVxATsEQsx54Enlnag74u6df+avgYgD0eScAepAz4nriiuE4I27IRdKnTEgHBiCd85qhme3n0aFFmSrGROS2nSZgGTnmaz13Qk2uEX20WxSabY3D3b9pWd75cKpaSVI0qCWyEG0eM+FFN2zcX7pMYGkScgYK3SJkjESZEA0JdIKsW0otxCANcHvKV1YUgGGj6+F1v0bnUrINCyQuo6YZW1AkwCoRAMQAIIIgCN39lqhn8r+wqz9praorX1FvW2lACzFiN5GkFIOM9OVFN9oOHEZYyJEIzbZg6QYMEGD1Fc9x7cOAhNxYtd+CCRpchQCwG2sjHtABTgtJdy1bY2gWZfRxALXF16lZU0lWCsdzKzqInFFyS3t7Nk9tWtWkKx74SQViSYGNWqPdtmtO4giuVv6VM5EXNROi56wJdsjumApBJ9WDNanZ3bHpRGGBOkMoIyBJBVsjlkTM1O1nKmmaEUqamqDsmm4riwmT5mu0TcVyEZPmaAZKQFTqu9eCKXY4UEnyFCCHGX0tKXdgqruT+ck9BXG8d9r7jkiwgUdWEv8JgfOsntjj7nEXCzmBPcWcIPDO/U8/LAI4DhwizuT9KEgvHcXxVwQ7uRzGqF+AgRWRY4Dnon3fM119p+uelanBWTuFE+W9Ac92N2rfsQFLFB7BMr8zj3RXovB8Qt1A67EbcwRuD4is3SNtAHPaiezuLElSACeY5xjPjynwoQaMZqcU0VMCgEg+tb3FbN5H6ViAVt8Vs3kfpRAwLRLKsqdMDaM45yRjwq/0ng3w/ClY9VfIfSpk1uPKwUNcDGMxzwc8wNtufwqFviFZtRYALIUczsCc+IiPD4PcWVVT7bZ+Bcj4LFGKIEDA6DasOsux8D0dDQ3/IUX1RhJCsQDHMjy6ULZ4dbd/AWGQRkSCpzHMzIk+Aorj74RNR21IP4nUSegEyT0mhLXDpxIS466tLPpBAgZ07ZBjSCD1rCnhfo9JrMv2E8Kbmtw+VmUYRGk8omZG23jJmBVwHCW7OsKApY6mM5adifH2fJQOQo+qluAtggmCMHof71yuSZcYKbnaCAhQdTHksYHUyRFUWCQWfTGqCVAJ8ztGqNO2MHrV/BwRq+8WM9QWOkz+7FX16tFEYfL2eNqdROzMfRD0vQMfd+Jq7s39ep0wdL9M+p0NU2uY6HHkc/nyons/9cv7r/wDhV1n1ZRT90AhiZABjU8kRPrnaTt41YrwI0kDy/CpJz/eb+Y1Kul0cyXyYJxXEHuosgtzKnuqNz58h4kVbZKJPeEncmAcYA8h08T1qKeuGPMP8iv8AQE068bgyIOIAMk6iQvTODjl1rBqnKUtvOEelo4xjDdlZeR7txyr6AhYEaZOCO7MxJn1vlQ/E3C5uWliGtmDmQzAgajsB89qlf40yyqUZh7IBZhjBY6gFHPPzqqy72VRChbcu2DLGXbQJ6zg8ojasrqkuDYroy59Fx4bWbYuW7LgIQxIBIYhRCSD3fWHwquz2fbAXXZ4cb6otLEKwKacdYMcjR1riFbY7bg4IjqDkVJ9wfGPiP7VynJcHbUWsgPBW7YQK6WFbmqKunDaljHUA7b1X2hwyi3+itoCp1QLQ5A7d2Nz9aLbiWJPowpAMFixjxgAd74jM1C7ddkZdDaoIkQBOwIJIMHfG1XRhZlSwzPKyvmOUQsWLOhQllNAA0gWlCiBpAAiBAJHyojhUAdIQKNU4CgZBnbyFNaUKdIwIEDpHd+gFX2vXT97+hr05JKPR5MJScll+zUpUqVY+T0ySbiuTC5Pma6xNxXLFZqTkjFZP2m/UMORKg+Uz9RWxFY/2nMWP9y/1oQcO1qX8KMuNiNuVDlwDjnj6VddtwoNCQjhmEit/s5pHqz+fGuMS8/sRE79fKreG+0vEWT7BHPE48SDigPRkdYyD5fnyoTj1UCQM8sDfxofs/t8XVLaRhQW5/kb1kcf9qnJKraXTynVJ9+woQdvaeVB6gH45qwUH2Vf12bbQRKjB5ECD55FGUBJR9a2uK2byP0rHXlWxxWzeR+lEDCt2iQsMR3R06f3pGwYI1sZB6VZYYaVyNh9KZeIU7MD5Z+lbjymkVXFLldLGRpcEwBBJU+znu6seVNea6G9ZdJMDzIOnV3eoHxjxK4e6FuEGcgaTB2Gox9fgelE3zqVhpJkHBwDjrXlaly8nKPZ0cYeJYZl+lYcSEKuefpH0jpJtjMgkgEACOczRfG9nh8+tsNLHuEAk+rETneOlUcPxV7T+kTSdcRzhRq1apg7dNuhkVqa/2T8vxqrdJYaNG2MspmZasW1UKwcDAhxIzsCYKxsBnpRZtwy55GMDAEY2qfEX1VSXELsZiM4jfM1n8Hxi6u6XZIAUkTljgSOUaY1ZzzkVu09+7ho83VadQWU2zR0n7x+X4UtJ+8fl+FN6TwP8JqLcQo3YDzx9a2GDgSqZPePLp59PEUV2cv6Zck91+n7PhQ9n5nJHMTy+EUT2f+uX91//AAriz6ssoS3oFRTnJ9Zun3j4VLSfvH5fhTW3Gcj1n/mNM19QY1Cek5+FdR6OZ43MGNvUFTBwT3gIGnumMSTnwwaV+xcgxBbSQpWAwkbZ2G2x91ObwW5qgldLZCnGVJMRtj51Z/qSSRmBpzGO/MAddjWHUWWQnx0ehpaaZ189kbHEq6EKSukEFCAGWMQRHhyxRNyxqEEkjyH4b0D21bU2mbTDKO4+JU7CDMxOCPdR9u5IB0nbw/GsbzjKN6SzhlT8MwXuuZA9qDMcmMTnmaxL3CaAxdtOmDHo1Ig4xG8EfKtnj70LEshJgRBJJnCiZnnjp0mg+HJUgFXZzLGAJC5CiS22+5mZrXp5TlzN8fsw6qMI8QXP6L+zrwdBDk6SVJgDI3EZiJj3USyEj1j8v6Co2+IDDAbmPVOCDBB8iCKduIUbmPPH1reujzZYzyUmy0x6Rtj0oqyvfTJPe8Oh8KqtEEkzvtnkPyflV9v10/e/oaif1ZNSW5GpTU9KsZ6xJNxXNEb10qb1zZ3ockYrjPtRxDtdZJlViEnunCnI6nUc8vr2dcx9quH03FuAYYQw5SCDnzUR7qEHMiwJBUyMEf0ijPRalg+dVWdQWGEFZHnnfw32oq0vTlQkbhuxWa4rAatORtHXIPjRH2g4dkk3IJZTEb53mBtj8K2+zeK0rBGOvwrM+0rAW9bNJ5D8+M0Bk/ZZoZ7bHDD57itLiuy2u21HowCuzACYwQdUyTWBwbw47ygyDE5+Fd/w9o2wTqBGDjYzy/PhQgO7MH6K3y7iyPGBNFiquEPdXxE/HIq6KAkvLzrY4rZvI/SslRmtpt6A56wmlVKgQQMe7cVerz+dq0b3ZCyTbJQnkMpz9nlvyis+/wAJcXLISRsbZkx5GD7s+dao2pmCdEo8ohcXmN+nUcxQpZ9DJZ06xBTVtpny3GVjwHWp275JIkYMED1wd4IMQYgxHOoXrMnUpJcGdJMTjKnpIjMch0ri+pWR/Z1p7nVPnp9l1y5LIpEHLEEiYA0cj+38qutuABJyMfD8zWVdcrdDIhlwFKsgBGnU0gloO+Y8M1e3DXXMXWCKTGm2TLRtqcxEjcAdMmvMlXjhnsRsUuY8g3+oG9cZEZVtrIZhBMAlcziGKsAOgk7gUaz2rdsK5UAxAJyT7IEZJ7vLpU7fA2hhbagc8TzkDPU5/wDdVXrvDWiQfQq0Tp7oeM8hnkfhTh8LI5XLwS4d2I0rkgmWbOkZKg/eeNM58Seszw+s5dio5A6VPgYyYjr/AFoBOJ0qQItgktpYwFWQWkRq8SBAliJo6zZvXcaWC9QNAiRG51ZHSPfWuXll7wjFHwx7WWOiqCynIWCJzAPKTncHHIRRPZkenWBHcf6py6VZwnYhjvsF/ZTkf3iPmADWrwvBpbHdUTzO7HzJyau34ht7KVU3Zvxg55Le7LE6mnx7zfOrVuTj5VrcT2YrEsJRjuVjP7w2Pnv41nX+BuDddYGxQw3npJx7iZqyNq9lVlEk8oqdZ8+XnQ90DFzTlfWEZjefMbg+fWmF8yVkAiCVbFwTtIMDec+FTKgn1iGjY4nzAia7lFTjgpjNwluQDx/CeitTbI0jRpVidEm6r6iRvmB4Cc0Za45QdLSG1MAI9YgBjo6jvQCYobirEKbekAPMYkq2XxsGWRsSCBPlUeG4Bgqi4BEENLEtpONIJJgftTMSI515kqlHiTPYhe5rdBf8IceVWb1wrkqqg5C5xLDkYkqNyYkzV/A8dZgsGmTBaD3iuem+TC9KlxFh7ceiAaFbun1o0hVVTsokDxPxm1OJtkEuFUpAaYwSDIB5xBB8qTnGSwk8EwrnF7m1kit2HkKYcYWRqLZMxsogHM5nIB3lce6TpVVC82Nwhh4aQpE+TUPbuogksE1GB99tyoCbg6RMDO+BV3D37lxR6G2Sp9sjukdRLAHPjVqssxth/pRKqtvNnf6LkzKsF7seUEY328qlw8a00j2t5gbHbrV/D9iuSTccdMCZA2IB7o32hvOtG1wCWwSBJ+82Wzyk7DwFaPJ8cPlmfwfPK4Q9KpTSqnk1DpuK5s10ibiue070BCMVTxfCC6hRufPoeRolRUgKEHC9rdnNYKgspBBgieUbg89utZ+vnXSfbdhFtfa7x93dn3zFcgvEEGPDFCTo+EugoZ5b+Eb0FxXEelBVo0kRB/PlQ/BcUNLq3tAfIg/QU1yzOxIG2GgculAEcN2HaIZjOoQQQMzykx5VtdnXpVbQxmPOcfWsfh1UggG6Dz7x0/Hf51u/ZjgpZmyQuJPXz+B+FCDoVqdOFpBaAmvKtlt6xRWyd6EhVMRT0qAru2VYQwBHQiR8DQd7si0wjTp/dJX4AGK0KzO0Df1gWgNMLJOncvncg4WfPEc6lNkNJ9gXHdm2bNvWTd9lZU6mOpgAIIgySKzF4/hxg3eIAgHItwAXNsE93EET4AVsauL0L3LZOnvSclpORBgYhuecTzqiza4kCDZsGTnaPOBHU+educPnsJY6Af8AO8KyCbl+GAP3WEsokwBHrSfBW6VsdndkWPRrpDMpAI1uzSCJEgmNqp4h+Iki3w9ogZktEtokR5MdM+dW273FhG/Q2tQVdChu7OohlJnYKFMxz2ouOg1ns0eH4REEIiqP2VA+lXgVm9l8VxDn9LaVFg88yCAMTtv8AecDToSKlSpUAqanpUBB7YIggEdDtQlzsq0RGgL+7K/yxR1AdrG9C+hGZOqY20mNzvMf1xTJDSYK3YFvTE3OoOvvA+HLwrGtcZYyPScQIGqCtvMrqAwpBJEfEe7YtPxgTK2y+rntpxtB9+fGqba8UDJtWT0EjBxz90TyjY0fPYSUegP/ADXDrM3LxEkTKj1VkHugGCMjqJMRRvB9h8PcAdkd59UXWmPIAwJHvpOl8BdPD2C+Sx2Ud4Lg7yUM/wC0jpV3A3OJEA2LSL35CttGU5x3jv0qEkT2HcH2batfq7VtP3VA+gooCsbgOM4tnAuWUUALqIackd7SZyB1jfHjW0KkCqF7Y1OoXtjQA9KlSoB03FYHWt9NxWBQERQ/aPaCWLbXHMKvTck7BfE1R2x21a4ZZutBOyjLHyHTxOK83+0n2gbinG6219ReY6s37R+A2HMkDc7K4n/PenVyBcLelQbhRGgjqVACg+48qzuO4BlJDKVbx+oPMeIrn+B4trVxXRoZTIPOfL5EV6t2Lx1njrXeVdY9ZDyMbr0B3kUB52Lmk96tbheMRlggA9fz8K63j/sfbf1IHg2fgR+FZlr7GQe8vwYR8aAcXFdUtWxqdjgdf7ePLNdR2cFFtQhlc58QSGnx1TVfYfYycPqbGtvWI2UD2VnYDmeZ35Aef8P2rdTV6K4ygsWiAR3jMwQR8qEHps0jXCcF9sry4uIj+IlT8cj5Vu8B9qrFz1i1s/tDHxE/OKEm8orZO9Ydi+riUZWH7JB+lbjHNCAqlWVf7WB/VDV+0TCb8ju2OmD1oHir7MO+7eSSs+Ag6j8a7jXJlc7oxNzieLS2JdlUYGTzOw8zQtzti2Ng5/2x/NFYqWmX1YA6Y1HzYD8fOh+LaToRSzggkbrt7bbjeY32xXbrUVlspWolJ4SNs9vJpJKuAObaQPjqIoZ+37s44cETE+m59PUg/GhkS2I1aNUYGkKPcD/eqFZbdw6u6NkHsnEkAD2o/rGAaprshKWGi+2FkY7k8/0bNvtvuy1px5FSPjI+dTTtteaXVH7ob+Rmrn+GS2p0kDTgBisTyEk5LdSN8Gr24WDqts4PQglfDcjp1p5K08NMKu1xymmdBwvatq4YW4pIEkTDATGQYO+KNBrkHvHC3VVZwCcqTvA6Hzq+zYa2Ztuw8J7vPlt8jsKtVaksxZV53F4nHB1NKsOx2s4MOobywx8gTDc+Y8q0+F41Lk6Tkbg4YeYOa4lFx7Lo2Rl0E0qz+J7TVSVWWYbgbA795thyxk+FZ9/i7jA6m0DomD/Eck8sRUxg2RO2Mezcu3QokkAb5MYG9Z9/t6yo9YmdoUmZyIMQcCufu2y2oWwZnLEmQQZgue8PLJzsKJ4WwLQErLndhlmPmTq/Cq7JRhx2zqrdZzjC/Yev2ltEgabmRIICkR1kNtg1C52+0SloMOpuxj3IR7pqh3BHfMDocD3nn9POg7TqW9EjyoEnTHdGIXVPUzESBFcwtjzuRNlVnGxo1bP2gGddtgRvpl4PT1RVtrt5G2S5HkpI81Dah8KA9GLY1TnEknLQIz4wPjTuqOJjV0IBnwIYZHxrnzxz1wd+CeMblk1rPbFliF1wxMAMCpJOwGoCfdRytNcm1l1HclhzV21YHMSTn38vGabhrAI122ZZ+6dIB5ggHl4zWiCjNfFmec51vE0dfUL2xrDTtO4h72lhPPByfvDHuIHSa0LXaKP3cqx9lsExvHIjPImolBrs6hbGXTLKVNSrkswOK867W+1SLqWxDttq9geI+99POvRK8HtAZ8z+RQA/Huz6mY6mMyTuTHOgbwmtHihIP53wKF4i30oSAyQZrZ7D7QNl1IYjqROPH41nNa6cvnSs4O9Aexcd22bNhnIDMNIXoxYiPlJ91c5xf2zvMIVLayN4JwegJj61zD8c93h1TWYsnUF+8hxM8ys7fdJ2gy6CRO/lvnl5+FCDr+yO2HPA8QrtLWkhWmWKOpC6j1BBEnMRXF8Jc7g8q6ztfsh7HCsoIAKKLo6sGLYPId4j3CuP4U93cYNAETio22jnVat+FKgNLh+JZTqVirdQYPxr2LtD9Vc/7bfymvE0MTJ/MV7Z2h+quf8Abb+U0IZnXHkkDJ+Q8/GmACyT5kn84FI2FHsj4VTxloaCYMDJEnIBkjfmARW1vCPLSy+RMWfAlQduTHx6qu3QnbG5JsWQghRArPs3mY+kVi1ssQNPeJUAwwM82HlnfnRQNwjdVPSC0e+RPnArzrK7rGetVZRUv8JcXxi2hLTHujdVHzYUNwqs9xXK6VRWUagQ76ypJ0mNIleeao45G1KWuCRJ9XAC5OMyYJPu8KM4Pidcg61IOzAbSQDtz0n+9UzqcFj37Lq7lY8+vQWyzjrTWzIzvsfMUxQ/ePwH4VBVhj3jyPLfbp4CqUuDQ3znBawneg1JttpIOhjCHpPsnn5coq9bysSgcFlgsARqAO0jlND8ZZHdBZidWM8tm26A7+VX6abjNL8mbV1qdbf4CSJ3yKt7MWLwz7D+7vJzoa3bBGRnY5PLB3NFdmIBeEADuPsPG3XqWfVnkUczTBfSQWjJ13IH/wCxt+gqqzZ9J32LR7IBIBHU84PTpE7wJPZEXO6CS93fn33gTyqA1EDQIgDLArqI5ASIHjVF+9xUYGjTqCk52egzCjAwMAAe4AVVxDFUZ/aCk7SBA2Hh9aHPC62JYtA9VZkDxMyCfpMVZ/kkxj+8bSBg+8VRHRyxls0S10dzSRQOHl/Rljo9aJy5iDJjb2o6nai+CsKiwoxP0xnqefvoQ23ZtaPpXSMsgJbc9zbSPEzOMYpLYvWwAtwOvineXnjIkZ64iqrsOTjF8FtDaipSXJp1BNyPePI/3mgP86yzrDhfvBMDrqBWQPHI8qsa6xZdMxkS0CZzgaZxHPrVcaZN7UXTvhFKTDqA40eim6IAx6QHZgMSOj/XA6VY99ljXEHEiZBjGI5/hVN7vkKpZhILEkgAAg47veJ6TtPvsqrshYiq62qyt+w1TORkVGykOkYGrblsfhVVmwq90DC7CTtyEdBt7qus2wHSAPW6eBr1ZfVnj15cka9KnpqwnqYFXgqNk170a+fGfB8+vuqSC+9nligLt3Tvt89+dEX7mMUFduCM0JRIN0286tCSOU0OrR8KmH/P58qAJspAk/mRFH9jcU1t1cQ3o2DBWnSYyPL+1ZYbxqy28bEDp+EdKEHoXbfaycRwd1lwYUMpPqksIzzB5H/1XnvCMMj370Y3EwjAHDjSR0hg31HzNZnCONR8RQGgN/786no8fnVKNViuDQE5/PuNe5cf+quf9tv5TXhdy5vH18K904/9U/8A22/loQ+jJa5ck9wR4N/6qL3H0nugdO91x0opt6hdEggbxityPKaB24hgYCTAGzTHIez4VTf4w91SNBc6ZJYRiYB0RqMYz/cnhrg1sNi0Mo6jSASOpnf3URfsh1KsJBwRXn26qUZOOD06NHCcFPPJStrTEKBJz3jJwdyRND3+zwTKogaPETmRlQCpkbj50yI1q4ia2ZSCe9lgVKLht4IfY89o2rRnxrLvlF5Rt8cZJpmU6ukaU0ycTdJBbOHEEQQNwSZIqWi4zL6QI2CYBxON8GYnHnRHafEaLZYKrDnqMLEc+smBHjVNsMDGA7xhdlkd6N9gu+0kda10TUsylFcezBqa3HEISfPou0tiEUaZiHwJwcaKZVuTJgmIEsAADBOyeA+FObItEFcKYVh03Ct5yQCfEHlRFaK5Qs+aXJmuhZV/G5PAOjvLd1d59fqP3fCjOy2b0wkAdx9jPNPAVRb5nqfpj+hors79cv7j/W3Vln1ZXQvmgRSZbA/WXOf/AORvCoXHfUqjSJnJk7R5datX2v37n/8ARqheBBDASRMjqDEx44H051zPd4/j2dwUfL8usldj0gEkK0iRBgyZMZx051JLxYYAnoTBB8RFXcM4IxkcvI5H4e6ocSksmOZ85AMe7esdWpm57ZG27SVqG+PAOvEBbYUjTChe9IzEROmPgc8qNlug/i/tVXEpKMOqkfEVPh3lFJ3KgnzIzVepp8eMey7S6jy5z6FduFQTpmMwCST5ADJoCwSSCqlVmCrMfW3EDOkQT8qt7Qu5CyAIk5IHM94jOkBTgROM0OECrqUaWcjEd0HKgheWWmKs0sMfJlWtsyti/wDAn/NkKGKgIchtWwImW7uB8atdmgkATGO9/anHEIo0rJ0wsKJIgbHkDEb03DWyBmASSSBsCeQ/Ocmr9PbOedyM2pohXja+SrW8zoE59oZzRNknWkgb9fA+FR9ryH1z/SrLfrp+9/Q1pn9WZqvsjWpU1KsJ6oq+d/Setvv+NfRKiuR/6ZcHnv38/tr/AMKk5PIGuyI/H5UJcaCDExXs4/wu4OI13/41/wCFRf8Aws4M+3f/AI0/4VAyeOBg3yqxWr18f4WcH9+//Gn/ANdS/wCl/Cffv/xp/wDXQnJ5EHEUtQnmPL8+devf9MOD+9f/AI1/4VAf4a8FJGu9qiSNazBJAMaMSQfgaEZPKLrYn4/maGtt3x8K9kH+GPB/ev8A8a/8KQ/ww4OZ1Xv41/4UGTydX8/z/SrEuV6wf8N+E63v41/4U5/w34Tre/jH/GpB5MWkHbnXvXHfqX/7bfymudb/AA34Q+1e/jH/AArqL9nUpTkRpnnkRQgxiWmCQD4DB+e/hUikj1j5iAfpVnEcO6zrXUPvICR719YfPbeqLT4BUh16gyfjz/O9bVJNcHmSg49kP8uvqtJByJJ8/iDkf2qfDrkqwkjIJ9pdpP7QMg+484CNxWwJPluPwNU32fumBIOCTAPIr5nz3A8qp1FXkjx2W6W5VTWehcTZBvIAB+ruHbnNsD60U7KFLaRAE7DzrO4u44dbiLqIBUqUcGCQTB0kbgfCrQrM7KSSFyAIjORqkZM7CDGCdxHnqqTXPCPVd0Vnasso4Thje792CI7qjCgmZjYkRglt5MADcjh+GMkjQNR30ydIwqxiAB8Zqb27pMa1gk4iSF5mcZ25YnnvVfFWL263LYC5Eq2cDDQw2g/HatW+hR2mPx6hz3YJ3LQEayMnAVYmM+J5ZpnYkQiPJmCTpHmc6o/21XwF7ui42bjAS3sjwHMLietXtxqidP6RvDbacsMKII+PjXHmlF7a4nfgjJbrZD8KJQQSCJByDBU6SAYyJG/OjOzJ9MASD3H5Z3TxoLg1Z5CjVLGSuwJORqOBBxzOK1uzOz2RtbaQYI0rmJIJlj6x7o5CtUp/HD7Mtdf8mY9GXqYFpIj0lzMbfpG3z86s0Hqfl+FE8RwLoWIGtSWbHrDUxYgjnucj4UFbYZ0HYwVO6nEjqvka7hJNFVkJRk8lJti2+rJVoDGdjsCY5bD/AN1dftDWmMQ3x7sfKak1xTKnngqRk8thvQdxXCkaNajKEuUYbjMAnbn8qosqasU4miq6LrdcuA1rCme6M42zVHCXFW2A8BkhWxz5QBvIgiOtV9mXrjqNZUHSrCO8dLTpkwBOOlWPi5sWMZIVZXoJPUTjyrq6MbIpt4OaZypm0o5HHCh5LruQQOYAwBj3yP2iKmbCsWBUERG3XJ/pVbvcgwpG2ksRB5ZAEj87UJes8QygejtbyZuEg9ZAQdSRtkCitrhHCYdFtksyRoOltBkKBgbDngDzqp7g9lWJ96ieQJP9Aap4S8VeLqN6QgkN3WkCBiDI2k4FErxwYSve6H2Z5AHc4PIGqpaixvEIlsdLUlmyRHhlIMNIYyfW1LvyJAPTcc+dEWp1pJ9rpnY/nahrTlnMd542VfVBOO7JiY3Y8q0eF7OcMHaBBneWOOZ2UZ2E7VepPZ8+yhVp2fxrg0JpU9Ks+DeJd6uqld6uocsZnA3rlu1vtExuC1aDgaUf0gUEMruUCoT3U1FfXbEamGwLbl/sxXua2LEQBon9GdOqCREn1jgkrgGJANLtDgNVu4LYti4+QzoGX0gACOy+0V0rH7oyKgGf2d28jmGvWO7Otg8An1othjJRRu5gGJAyYPudr2tINthcY+qiEFnJmIE+r3SdW0AmYqvguwrKJbTQG9GSwLZJdg2u4eRc63z+03WiuF7Os2zNu1bQ6QsqgB0gkhZA2kkx4mgAu0O1vRImqEuXIAViCVJIUkhSdUFgIWZJUc5FdviFUEW3AWTrvuR3mAyFnDtCmT6qxAB0lRqcRwiP66K37yg8w3PxAPuqjtWwhssGtC6FWQkblRICwMHGIE9KAE7J42zCej1sbme8G9IRmHuBsqpgxMcgBsKlxPbqLdFsZHtvqGlTyQDLPcP3VBgbkSsg9l9gKzteuLp1CAi6kEYBLgsTJ0jBjGosJYgb9nhkT1UVeWABgYAx4UABw/b1p3ZO+GDhMockqH5TpEH2tJw3Q0XwvGpcLhCSEMFo7pPMK2zEc4wCY3kBX+zrTgK9q2wViyhkBAYhgWAIwSGbP7R61Tc7ItHGkiDI0u66TM92GGnyHiNqAPqtt6sFVtvUhBBoXiuzrdz1kEn2hhviM0XSoGsmTc7GwAr7DGpQfmINDf6beBA7hWMksZ8tOn/yrfoLj+0Us+tq9VmwJwpUH+YfOu1ZJFbpg/RgX+Avah+hdkjYOmmZ5qXGNoEx4VJEuDA4W4sHkbUGd8ekx/YUfx3a1p7Qm4bYfqp1QCZH7JgHJrFS3wzFi3EXAdIQjaVA0YiSCYAnmT1IiuaU3mRZWvGsRD1W9P8A8e5J5s9sADkMXCagezuLuEqwtJbIIkXGLGeoCDl+1VF6zw6lS/FwXMriGY3VBEE8zE4zuBABFavZvavDraOm6pRE1lgCF0SRq8pBz1BqFCK9HTlKSw2VcL9mwsankDkFG3JZJJ0gYo/hOxrSAd3URzbJ/Ae4VPhu1bVxtKOGPgD0nfbIBI6gGjq73MrUIr0NFPSpVB2Map4jhEf1lBjaRkeR3Huq+lQGS3YqxCsQJmGAYeWcx76GudmXl9Uo2cyxWB4AhvrW/QvaHHpZUM5gEhcCcn+kAnyFdqyS9lTpg/RgP2ZcAUGyHIESCmnxIDGZ+FWW7VxRH+XYDcafR7+Wv5zUO07li9DteZAygiF7w0lgBOygsDKnMryobhl4Y24/zDTgatMOe+WUYEzqgeMRmqXCL7L1NroOAvEf/HuTiJa30znXVd3hOLaNK2kEiSbh1Ac8BSJ99UXbFhXluJWSo7umQ0H0oZhMsSMnacVZw62QRdHEllswxJBI0FnMknHrEjV0UbQSSrivQc5Ptk7P2V72t7mYzpXfJMkk5yedatvsW0DJBY/tGR022q7hO0rVw6UcMYmM7Y/oQfIg0ZVm59FXjj+CCWwBAAAGwG1Nd2NWVC9sag7B6VKlQDU9NSoB6VNSoB6VNSoB6alSoBU9NSoB6VNSoB6VNSoCz0xpemNKlQC9MahchvWVT5ifH8KVKgIhFiNKx00jn+TSNtfuJ/CKVKgGNpZnQuwG3JZgeQ1H4ml6JfuJtHqjbePKaelQEeHsIhJRFUkkkgZJO+fGr/TGlSoBemNL0xpUqAXpjS9MaVKgF6Y1C6QwhgCN4IkY2pUqAgLSxGhIHLSI67UvQp9xMfsilSoBmsIZlEM7yoOw0j5YpGwm2hOh7o2BkfPNKlQDcLw6W/URV32GcmTnzoj0xpUqAXpjTNcJpUqAhSpUqA//2Q==">
            <a:hlinkClick r:id="rId2"/>
          </p:cNvPr>
          <p:cNvSpPr>
            <a:spLocks noChangeAspect="1" noChangeArrowheads="1"/>
          </p:cNvSpPr>
          <p:nvPr/>
        </p:nvSpPr>
        <p:spPr bwMode="auto">
          <a:xfrm>
            <a:off x="53977" y="-754063"/>
            <a:ext cx="2905125" cy="1571626"/>
          </a:xfrm>
          <a:prstGeom prst="rect">
            <a:avLst/>
          </a:prstGeom>
          <a:noFill/>
          <a:ln w="9525">
            <a:noFill/>
            <a:miter lim="800000"/>
            <a:headEnd/>
            <a:tailEnd/>
          </a:ln>
        </p:spPr>
        <p:txBody>
          <a:bodyPr/>
          <a:lstStyle/>
          <a:p>
            <a:endParaRPr lang="zh-CN" altLang="en-US"/>
          </a:p>
        </p:txBody>
      </p:sp>
      <p:sp>
        <p:nvSpPr>
          <p:cNvPr id="41988" name="AutoShape 6" descr="data:image/jpeg;base64,/9j/4AAQSkZJRgABAQAAAQABAAD/2wCEAAkGBxQSEhUUExQVFhUXGBsaFxgYFh0dFhgaGBoaFxkaFxodHCggHRolGxgaITEhJSorLi4uHB8zODMsNygtLisBCgoKDg0OGxAQGywkICQsLCwwNi8tLzQsLCwsNCwsLCwsLCwsLCwsLCwsLCwsLCwsLCwsLCwsLCwsLCwsLCwsLP/AABEIAKUBMQMBIgACEQEDEQH/xAAcAAABBQEBAQAAAAAAAAAAAAAEAAECAwUGBwj/xABEEAACAQMCAwQHBAgFBAIDAQABAhEAAyESMQRBUQUiYXETMkKBkaGxBlLR8CMzYnKSssHhBxQVgtIXc8LxNNNjg7MW/8QAGQEBAAMBAQAAAAAAAAAAAAAAAAEDBAIF/8QAJxEAAgIBBAICAgMBAQAAAAAAAAECAxEEEiExE0EiMlFhI4Gh4XH/2gAMAwEAAhEDEQA/APZlFY3/APoVmNDfxD8K2k3FcOVyfM/WgOhHbi/cb+IfhTDt5fuN8R+FYtqmjNCDc/1xfuH4ike3F+4fiKxRvTMKA2v9dX7jfEVIdtr9xviKw1Uk/wBKsXpifOgNg9tr9xviKc9tL9xviKyShqNAbI7ZX7jfEfhTjthfut8RWQFqcUBrDtVfut8RWiRmubUV0d1ok9M/CoJCPRjpVPE3bdsS5VQBMkxWXc4+4+3cU9MuQRzOy+6dt6EQDdd+bmST7zk/Gro1N9meeojHo027Ut8lYjrAAH8RB+VCf6jdbZEXeJLMPD7p+Rqj0C78+vP+1DXbjk6bck6ZEmAcnJaCQPIE7bTNWOuEVllPmtm8RCL/ABN1hHpNJ5+jUY/3NIHvrOSzxDZXibwB9XUUk+OLWBEbic9M0TcDn9HC5G4B0x4iZAOR76nbv3NYlUhiVHeM90Fvu5mD8qotl8c1pYLqV89trefwNwK8Qkhrxc9G07dQQon4Cr17XuBtJCBjsrqV1RnDqzKfr4VK6X3CjH7XLmI001m6LiyrKykkYyJBgjfcEEVmV7XMsM2SoT4i2mFWe18AvaO+9tg6x1k6T7oozhu0LNwwrCYmDIMHnB5Vzz9nlHNy2WafWtloB8V/a8943FEoiOsgYPhB8iOvgfGtVeyxZizHZK2qWJLKOlFsdKXox0rnLLPb9RjHTcfwn/xitPs/tEuQrDJBIKnumInfIOds+dJVuJ1C6MuDQ9GOlQuaVEmAPE1l3+0XYkJ3VBIk5YwSDA2AxuZ8hQJEmfWb7zGY8J5eQqY1NkTvjE0z2taIlAzjqogfxMQD7qGftRiToRdPJiSfORgddiaHNgHLZP52qi7cjuqWMzj1idp35CQJJgedW+OEVllHnsk8InxHajiNVxATsEQsx54Enlnag74u6df+avgYgD0eScAepAz4nriiuE4I27IRdKnTEgHBiCd85qhme3n0aFFmSrGROS2nSZgGTnmaz13Qk2uEX20WxSabY3D3b9pWd75cKpaSVI0qCWyEG0eM+FFN2zcX7pMYGkScgYK3SJkjESZEA0JdIKsW0otxCANcHvKV1YUgGGj6+F1v0bnUrINCyQuo6YZW1AkwCoRAMQAIIIgCN39lqhn8r+wqz9praorX1FvW2lACzFiN5GkFIOM9OVFN9oOHEZYyJEIzbZg6QYMEGD1Fc9x7cOAhNxYtd+CCRpchQCwG2sjHtABTgtJdy1bY2gWZfRxALXF16lZU0lWCsdzKzqInFFyS3t7Nk9tWtWkKx74SQViSYGNWqPdtmtO4giuVv6VM5EXNROi56wJdsjumApBJ9WDNanZ3bHpRGGBOkMoIyBJBVsjlkTM1O1nKmmaEUqamqDsmm4riwmT5mu0TcVyEZPmaAZKQFTqu9eCKXY4UEnyFCCHGX0tKXdgqruT+ck9BXG8d9r7jkiwgUdWEv8JgfOsntjj7nEXCzmBPcWcIPDO/U8/LAI4DhwizuT9KEgvHcXxVwQ7uRzGqF+AgRWRY4Dnon3fM119p+uelanBWTuFE+W9Ac92N2rfsQFLFB7BMr8zj3RXovB8Qt1A67EbcwRuD4is3SNtAHPaiezuLElSACeY5xjPjynwoQaMZqcU0VMCgEg+tb3FbN5H6ViAVt8Vs3kfpRAwLRLKsqdMDaM45yRjwq/0ng3w/ClY9VfIfSpk1uPKwUNcDGMxzwc8wNtufwqFviFZtRYALIUczsCc+IiPD4PcWVVT7bZ+Bcj4LFGKIEDA6DasOsux8D0dDQ3/IUX1RhJCsQDHMjy6ULZ4dbd/AWGQRkSCpzHMzIk+Aorj74RNR21IP4nUSegEyT0mhLXDpxIS466tLPpBAgZ07ZBjSCD1rCnhfo9JrMv2E8Kbmtw+VmUYRGk8omZG23jJmBVwHCW7OsKApY6mM5adifH2fJQOQo+qluAtggmCMHof71yuSZcYKbnaCAhQdTHksYHUyRFUWCQWfTGqCVAJ8ztGqNO2MHrV/BwRq+8WM9QWOkz+7FX16tFEYfL2eNqdROzMfRD0vQMfd+Jq7s39ep0wdL9M+p0NU2uY6HHkc/nyons/9cv7r/wDhV1n1ZRT90AhiZABjU8kRPrnaTt41YrwI0kDy/CpJz/eb+Y1Kul0cyXyYJxXEHuosgtzKnuqNz58h4kVbZKJPeEncmAcYA8h08T1qKeuGPMP8iv8AQE068bgyIOIAMk6iQvTODjl1rBqnKUtvOEelo4xjDdlZeR7txyr6AhYEaZOCO7MxJn1vlQ/E3C5uWliGtmDmQzAgajsB89qlf40yyqUZh7IBZhjBY6gFHPPzqqy72VRChbcu2DLGXbQJ6zg8ojasrqkuDYroy59Fx4bWbYuW7LgIQxIBIYhRCSD3fWHwquz2fbAXXZ4cb6otLEKwKacdYMcjR1riFbY7bg4IjqDkVJ9wfGPiP7VynJcHbUWsgPBW7YQK6WFbmqKunDaljHUA7b1X2hwyi3+itoCp1QLQ5A7d2Nz9aLbiWJPowpAMFixjxgAd74jM1C7ddkZdDaoIkQBOwIJIMHfG1XRhZlSwzPKyvmOUQsWLOhQllNAA0gWlCiBpAAiBAJHyojhUAdIQKNU4CgZBnbyFNaUKdIwIEDpHd+gFX2vXT97+hr05JKPR5MJScll+zUpUqVY+T0ySbiuTC5Pma6xNxXLFZqTkjFZP2m/UMORKg+Uz9RWxFY/2nMWP9y/1oQcO1qX8KMuNiNuVDlwDjnj6VddtwoNCQjhmEit/s5pHqz+fGuMS8/sRE79fKreG+0vEWT7BHPE48SDigPRkdYyD5fnyoTj1UCQM8sDfxofs/t8XVLaRhQW5/kb1kcf9qnJKraXTynVJ9+woQdvaeVB6gH45qwUH2Vf12bbQRKjB5ECD55FGUBJR9a2uK2byP0rHXlWxxWzeR+lEDCt2iQsMR3R06f3pGwYI1sZB6VZYYaVyNh9KZeIU7MD5Z+lbjymkVXFLldLGRpcEwBBJU+znu6seVNea6G9ZdJMDzIOnV3eoHxjxK4e6FuEGcgaTB2Gox9fgelE3zqVhpJkHBwDjrXlaly8nKPZ0cYeJYZl+lYcSEKuefpH0jpJtjMgkgEACOczRfG9nh8+tsNLHuEAk+rETneOlUcPxV7T+kTSdcRzhRq1apg7dNuhkVqa/2T8vxqrdJYaNG2MspmZasW1UKwcDAhxIzsCYKxsBnpRZtwy55GMDAEY2qfEX1VSXELsZiM4jfM1n8Hxi6u6XZIAUkTljgSOUaY1ZzzkVu09+7ho83VadQWU2zR0n7x+X4UtJ+8fl+FN6TwP8JqLcQo3YDzx9a2GDgSqZPePLp59PEUV2cv6Zck91+n7PhQ9n5nJHMTy+EUT2f+uX91//AAriz6ssoS3oFRTnJ9Zun3j4VLSfvH5fhTW3Gcj1n/mNM19QY1Cek5+FdR6OZ43MGNvUFTBwT3gIGnumMSTnwwaV+xcgxBbSQpWAwkbZ2G2x91ObwW5qgldLZCnGVJMRtj51Z/qSSRmBpzGO/MAddjWHUWWQnx0ehpaaZ189kbHEq6EKSukEFCAGWMQRHhyxRNyxqEEkjyH4b0D21bU2mbTDKO4+JU7CDMxOCPdR9u5IB0nbw/GsbzjKN6SzhlT8MwXuuZA9qDMcmMTnmaxL3CaAxdtOmDHo1Ig4xG8EfKtnj70LEshJgRBJJnCiZnnjp0mg+HJUgFXZzLGAJC5CiS22+5mZrXp5TlzN8fsw6qMI8QXP6L+zrwdBDk6SVJgDI3EZiJj3USyEj1j8v6Co2+IDDAbmPVOCDBB8iCKduIUbmPPH1reujzZYzyUmy0x6Rtj0oqyvfTJPe8Oh8KqtEEkzvtnkPyflV9v10/e/oaif1ZNSW5GpTU9KsZ6xJNxXNEb10qb1zZ3ockYrjPtRxDtdZJlViEnunCnI6nUc8vr2dcx9quH03FuAYYQw5SCDnzUR7qEHMiwJBUyMEf0ijPRalg+dVWdQWGEFZHnnfw32oq0vTlQkbhuxWa4rAatORtHXIPjRH2g4dkk3IJZTEb53mBtj8K2+zeK0rBGOvwrM+0rAW9bNJ5D8+M0Bk/ZZoZ7bHDD57itLiuy2u21HowCuzACYwQdUyTWBwbw47ygyDE5+Fd/w9o2wTqBGDjYzy/PhQgO7MH6K3y7iyPGBNFiquEPdXxE/HIq6KAkvLzrY4rZvI/SslRmtpt6A56wmlVKgQQMe7cVerz+dq0b3ZCyTbJQnkMpz9nlvyis+/wAJcXLISRsbZkx5GD7s+dao2pmCdEo8ohcXmN+nUcxQpZ9DJZ06xBTVtpny3GVjwHWp275JIkYMED1wd4IMQYgxHOoXrMnUpJcGdJMTjKnpIjMch0ri+pWR/Z1p7nVPnp9l1y5LIpEHLEEiYA0cj+38qutuABJyMfD8zWVdcrdDIhlwFKsgBGnU0gloO+Y8M1e3DXXMXWCKTGm2TLRtqcxEjcAdMmvMlXjhnsRsUuY8g3+oG9cZEZVtrIZhBMAlcziGKsAOgk7gUaz2rdsK5UAxAJyT7IEZJ7vLpU7fA2hhbagc8TzkDPU5/wDdVXrvDWiQfQq0Tp7oeM8hnkfhTh8LI5XLwS4d2I0rkgmWbOkZKg/eeNM58Seszw+s5dio5A6VPgYyYjr/AFoBOJ0qQItgktpYwFWQWkRq8SBAliJo6zZvXcaWC9QNAiRG51ZHSPfWuXll7wjFHwx7WWOiqCynIWCJzAPKTncHHIRRPZkenWBHcf6py6VZwnYhjvsF/ZTkf3iPmADWrwvBpbHdUTzO7HzJyau34ht7KVU3Zvxg55Le7LE6mnx7zfOrVuTj5VrcT2YrEsJRjuVjP7w2Pnv41nX+BuDddYGxQw3npJx7iZqyNq9lVlEk8oqdZ8+XnQ90DFzTlfWEZjefMbg+fWmF8yVkAiCVbFwTtIMDec+FTKgn1iGjY4nzAia7lFTjgpjNwluQDx/CeitTbI0jRpVidEm6r6iRvmB4Cc0Za45QdLSG1MAI9YgBjo6jvQCYobirEKbekAPMYkq2XxsGWRsSCBPlUeG4Bgqi4BEENLEtpONIJJgftTMSI515kqlHiTPYhe5rdBf8IceVWb1wrkqqg5C5xLDkYkqNyYkzV/A8dZgsGmTBaD3iuem+TC9KlxFh7ceiAaFbun1o0hVVTsokDxPxm1OJtkEuFUpAaYwSDIB5xBB8qTnGSwk8EwrnF7m1kit2HkKYcYWRqLZMxsogHM5nIB3lce6TpVVC82Nwhh4aQpE+TUPbuogksE1GB99tyoCbg6RMDO+BV3D37lxR6G2Sp9sjukdRLAHPjVqssxth/pRKqtvNnf6LkzKsF7seUEY328qlw8a00j2t5gbHbrV/D9iuSTccdMCZA2IB7o32hvOtG1wCWwSBJ+82Wzyk7DwFaPJ8cPlmfwfPK4Q9KpTSqnk1DpuK5s10ibiue070BCMVTxfCC6hRufPoeRolRUgKEHC9rdnNYKgspBBgieUbg89utZ+vnXSfbdhFtfa7x93dn3zFcgvEEGPDFCTo+EugoZ5b+Eb0FxXEelBVo0kRB/PlQ/BcUNLq3tAfIg/QU1yzOxIG2GgculAEcN2HaIZjOoQQQMzykx5VtdnXpVbQxmPOcfWsfh1UggG6Dz7x0/Hf51u/ZjgpZmyQuJPXz+B+FCDoVqdOFpBaAmvKtlt6xRWyd6EhVMRT0qAru2VYQwBHQiR8DQd7si0wjTp/dJX4AGK0KzO0Df1gWgNMLJOncvncg4WfPEc6lNkNJ9gXHdm2bNvWTd9lZU6mOpgAIIgySKzF4/hxg3eIAgHItwAXNsE93EET4AVsauL0L3LZOnvSclpORBgYhuecTzqiza4kCDZsGTnaPOBHU+educPnsJY6Af8AO8KyCbl+GAP3WEsokwBHrSfBW6VsdndkWPRrpDMpAI1uzSCJEgmNqp4h+Iki3w9ogZktEtokR5MdM+dW273FhG/Q2tQVdChu7OohlJnYKFMxz2ouOg1ns0eH4REEIiqP2VA+lXgVm9l8VxDn9LaVFg88yCAMTtv8AecDToSKlSpUAqanpUBB7YIggEdDtQlzsq0RGgL+7K/yxR1AdrG9C+hGZOqY20mNzvMf1xTJDSYK3YFvTE3OoOvvA+HLwrGtcZYyPScQIGqCtvMrqAwpBJEfEe7YtPxgTK2y+rntpxtB9+fGqba8UDJtWT0EjBxz90TyjY0fPYSUegP/ADXDrM3LxEkTKj1VkHugGCMjqJMRRvB9h8PcAdkd59UXWmPIAwJHvpOl8BdPD2C+Sx2Ud4Lg7yUM/wC0jpV3A3OJEA2LSL35CttGU5x3jv0qEkT2HcH2batfq7VtP3VA+gooCsbgOM4tnAuWUUALqIackd7SZyB1jfHjW0KkCqF7Y1OoXtjQA9KlSoB03FYHWt9NxWBQERQ/aPaCWLbXHMKvTck7BfE1R2x21a4ZZutBOyjLHyHTxOK83+0n2gbinG6219ReY6s37R+A2HMkDc7K4n/PenVyBcLelQbhRGgjqVACg+48qzuO4BlJDKVbx+oPMeIrn+B4trVxXRoZTIPOfL5EV6t2Lx1njrXeVdY9ZDyMbr0B3kUB52Lmk96tbheMRlggA9fz8K63j/sfbf1IHg2fgR+FZlr7GQe8vwYR8aAcXFdUtWxqdjgdf7ePLNdR2cFFtQhlc58QSGnx1TVfYfYycPqbGtvWI2UD2VnYDmeZ35Aef8P2rdTV6K4ygsWiAR3jMwQR8qEHps0jXCcF9sry4uIj+IlT8cj5Vu8B9qrFz1i1s/tDHxE/OKEm8orZO9Ydi+riUZWH7JB+lbjHNCAqlWVf7WB/VDV+0TCb8ju2OmD1oHir7MO+7eSSs+Ag6j8a7jXJlc7oxNzieLS2JdlUYGTzOw8zQtzti2Ng5/2x/NFYqWmX1YA6Y1HzYD8fOh+LaToRSzggkbrt7bbjeY32xXbrUVlspWolJ4SNs9vJpJKuAObaQPjqIoZ+37s44cETE+m59PUg/GhkS2I1aNUYGkKPcD/eqFZbdw6u6NkHsnEkAD2o/rGAaprshKWGi+2FkY7k8/0bNvtvuy1px5FSPjI+dTTtteaXVH7ob+Rmrn+GS2p0kDTgBisTyEk5LdSN8Gr24WDqts4PQglfDcjp1p5K08NMKu1xymmdBwvatq4YW4pIEkTDATGQYO+KNBrkHvHC3VVZwCcqTvA6Hzq+zYa2Ztuw8J7vPlt8jsKtVaksxZV53F4nHB1NKsOx2s4MOobywx8gTDc+Y8q0+F41Lk6Tkbg4YeYOa4lFx7Lo2Rl0E0qz+J7TVSVWWYbgbA795thyxk+FZ9/i7jA6m0DomD/Eck8sRUxg2RO2Mezcu3QokkAb5MYG9Z9/t6yo9YmdoUmZyIMQcCufu2y2oWwZnLEmQQZgue8PLJzsKJ4WwLQErLndhlmPmTq/Cq7JRhx2zqrdZzjC/Yev2ltEgabmRIICkR1kNtg1C52+0SloMOpuxj3IR7pqh3BHfMDocD3nn9POg7TqW9EjyoEnTHdGIXVPUzESBFcwtjzuRNlVnGxo1bP2gGddtgRvpl4PT1RVtrt5G2S5HkpI81Dah8KA9GLY1TnEknLQIz4wPjTuqOJjV0IBnwIYZHxrnzxz1wd+CeMblk1rPbFliF1wxMAMCpJOwGoCfdRytNcm1l1HclhzV21YHMSTn38vGabhrAI122ZZ+6dIB5ggHl4zWiCjNfFmec51vE0dfUL2xrDTtO4h72lhPPByfvDHuIHSa0LXaKP3cqx9lsExvHIjPImolBrs6hbGXTLKVNSrkswOK867W+1SLqWxDttq9geI+99POvRK8HtAZ8z+RQA/Huz6mY6mMyTuTHOgbwmtHihIP53wKF4i30oSAyQZrZ7D7QNl1IYjqROPH41nNa6cvnSs4O9Aexcd22bNhnIDMNIXoxYiPlJ91c5xf2zvMIVLayN4JwegJj61zD8c93h1TWYsnUF+8hxM8ys7fdJ2gy6CRO/lvnl5+FCDr+yO2HPA8QrtLWkhWmWKOpC6j1BBEnMRXF8Jc7g8q6ztfsh7HCsoIAKKLo6sGLYPId4j3CuP4U93cYNAETio22jnVat+FKgNLh+JZTqVirdQYPxr2LtD9Vc/7bfymvE0MTJ/MV7Z2h+quf8Abb+U0IZnXHkkDJ+Q8/GmACyT5kn84FI2FHsj4VTxloaCYMDJEnIBkjfmARW1vCPLSy+RMWfAlQduTHx6qu3QnbG5JsWQghRArPs3mY+kVi1ssQNPeJUAwwM82HlnfnRQNwjdVPSC0e+RPnArzrK7rGetVZRUv8JcXxi2hLTHujdVHzYUNwqs9xXK6VRWUagQ76ypJ0mNIleeao45G1KWuCRJ9XAC5OMyYJPu8KM4Pidcg61IOzAbSQDtz0n+9UzqcFj37Lq7lY8+vQWyzjrTWzIzvsfMUxQ/ePwH4VBVhj3jyPLfbp4CqUuDQ3znBawneg1JttpIOhjCHpPsnn5coq9bysSgcFlgsARqAO0jlND8ZZHdBZidWM8tm26A7+VX6abjNL8mbV1qdbf4CSJ3yKt7MWLwz7D+7vJzoa3bBGRnY5PLB3NFdmIBeEADuPsPG3XqWfVnkUczTBfSQWjJ13IH/wCxt+gqqzZ9J32LR7IBIBHU84PTpE7wJPZEXO6CS93fn33gTyqA1EDQIgDLArqI5ASIHjVF+9xUYGjTqCk52egzCjAwMAAe4AVVxDFUZ/aCk7SBA2Hh9aHPC62JYtA9VZkDxMyCfpMVZ/kkxj+8bSBg+8VRHRyxls0S10dzSRQOHl/Rljo9aJy5iDJjb2o6nai+CsKiwoxP0xnqefvoQ23ZtaPpXSMsgJbc9zbSPEzOMYpLYvWwAtwOvineXnjIkZ64iqrsOTjF8FtDaipSXJp1BNyPePI/3mgP86yzrDhfvBMDrqBWQPHI8qsa6xZdMxkS0CZzgaZxHPrVcaZN7UXTvhFKTDqA40eim6IAx6QHZgMSOj/XA6VY99ljXEHEiZBjGI5/hVN7vkKpZhILEkgAAg47veJ6TtPvsqrshYiq62qyt+w1TORkVGykOkYGrblsfhVVmwq90DC7CTtyEdBt7qus2wHSAPW6eBr1ZfVnj15cka9KnpqwnqYFXgqNk170a+fGfB8+vuqSC+9nligLt3Tvt89+dEX7mMUFduCM0JRIN0286tCSOU0OrR8KmH/P58qAJspAk/mRFH9jcU1t1cQ3o2DBWnSYyPL+1ZYbxqy28bEDp+EdKEHoXbfaycRwd1lwYUMpPqksIzzB5H/1XnvCMMj370Y3EwjAHDjSR0hg31HzNZnCONR8RQGgN/786no8fnVKNViuDQE5/PuNe5cf+quf9tv5TXhdy5vH18K904/9U/8A22/loQ+jJa5ck9wR4N/6qL3H0nugdO91x0opt6hdEggbxityPKaB24hgYCTAGzTHIez4VTf4w91SNBc6ZJYRiYB0RqMYz/cnhrg1sNi0Mo6jSASOpnf3URfsh1KsJBwRXn26qUZOOD06NHCcFPPJStrTEKBJz3jJwdyRND3+zwTKogaPETmRlQCpkbj50yI1q4ia2ZSCe9lgVKLht4IfY89o2rRnxrLvlF5Rt8cZJpmU6ukaU0ycTdJBbOHEEQQNwSZIqWi4zL6QI2CYBxON8GYnHnRHafEaLZYKrDnqMLEc+smBHjVNsMDGA7xhdlkd6N9gu+0kda10TUsylFcezBqa3HEISfPou0tiEUaZiHwJwcaKZVuTJgmIEsAADBOyeA+FObItEFcKYVh03Ct5yQCfEHlRFaK5Qs+aXJmuhZV/G5PAOjvLd1d59fqP3fCjOy2b0wkAdx9jPNPAVRb5nqfpj+hors79cv7j/W3Vln1ZXQvmgRSZbA/WXOf/AORvCoXHfUqjSJnJk7R5datX2v37n/8ARqheBBDASRMjqDEx44H051zPd4/j2dwUfL8usldj0gEkK0iRBgyZMZx051JLxYYAnoTBB8RFXcM4IxkcvI5H4e6ocSksmOZ85AMe7esdWpm57ZG27SVqG+PAOvEBbYUjTChe9IzEROmPgc8qNlug/i/tVXEpKMOqkfEVPh3lFJ3KgnzIzVepp8eMey7S6jy5z6FduFQTpmMwCST5ADJoCwSSCqlVmCrMfW3EDOkQT8qt7Qu5CyAIk5IHM94jOkBTgROM0OECrqUaWcjEd0HKgheWWmKs0sMfJlWtsyti/wDAn/NkKGKgIchtWwImW7uB8atdmgkATGO9/anHEIo0rJ0wsKJIgbHkDEb03DWyBmASSSBsCeQ/Ocmr9PbOedyM2pohXja+SrW8zoE59oZzRNknWkgb9fA+FR9ryH1z/SrLfrp+9/Q1pn9WZqvsjWpU1KsJ6oq+d/Setvv+NfRKiuR/6ZcHnv38/tr/AMKk5PIGuyI/H5UJcaCDExXs4/wu4OI13/41/wCFRf8Aws4M+3f/AI0/4VAyeOBg3yqxWr18f4WcH9+//Gn/ANdS/wCl/Cffv/xp/wDXQnJ5EHEUtQnmPL8+devf9MOD+9f/AI1/4VAf4a8FJGu9qiSNazBJAMaMSQfgaEZPKLrYn4/maGtt3x8K9kH+GPB/ev8A8a/8KQ/ww4OZ1Xv41/4UGTydX8/z/SrEuV6wf8N+E63v41/4U5/w34Tre/jH/GpB5MWkHbnXvXHfqX/7bfymudb/AA34Q+1e/jH/AArqL9nUpTkRpnnkRQgxiWmCQD4DB+e/hUikj1j5iAfpVnEcO6zrXUPvICR719YfPbeqLT4BUh16gyfjz/O9bVJNcHmSg49kP8uvqtJByJJ8/iDkf2qfDrkqwkjIJ9pdpP7QMg+484CNxWwJPluPwNU32fumBIOCTAPIr5nz3A8qp1FXkjx2W6W5VTWehcTZBvIAB+ruHbnNsD60U7KFLaRAE7DzrO4u44dbiLqIBUqUcGCQTB0kbgfCrQrM7KSSFyAIjORqkZM7CDGCdxHnqqTXPCPVd0Vnasso4Thje792CI7qjCgmZjYkRglt5MADcjh+GMkjQNR30ydIwqxiAB8Zqb27pMa1gk4iSF5mcZ25YnnvVfFWL263LYC5Eq2cDDQw2g/HatW+hR2mPx6hz3YJ3LQEayMnAVYmM+J5ZpnYkQiPJmCTpHmc6o/21XwF7ui42bjAS3sjwHMLietXtxqidP6RvDbacsMKII+PjXHmlF7a4nfgjJbrZD8KJQQSCJByDBU6SAYyJG/OjOzJ9MASD3H5Z3TxoLg1Z5CjVLGSuwJORqOBBxzOK1uzOz2RtbaQYI0rmJIJlj6x7o5CtUp/HD7Mtdf8mY9GXqYFpIj0lzMbfpG3z86s0Hqfl+FE8RwLoWIGtSWbHrDUxYgjnucj4UFbYZ0HYwVO6nEjqvka7hJNFVkJRk8lJti2+rJVoDGdjsCY5bD/AN1dftDWmMQ3x7sfKak1xTKnngqRk8thvQdxXCkaNajKEuUYbjMAnbn8qosqasU4miq6LrdcuA1rCme6M42zVHCXFW2A8BkhWxz5QBvIgiOtV9mXrjqNZUHSrCO8dLTpkwBOOlWPi5sWMZIVZXoJPUTjyrq6MbIpt4OaZypm0o5HHCh5LruQQOYAwBj3yP2iKmbCsWBUERG3XJ/pVbvcgwpG2ksRB5ZAEj87UJes8QygejtbyZuEg9ZAQdSRtkCitrhHCYdFtksyRoOltBkKBgbDngDzqp7g9lWJ96ieQJP9Aap4S8VeLqN6QgkN3WkCBiDI2k4FErxwYSve6H2Z5AHc4PIGqpaixvEIlsdLUlmyRHhlIMNIYyfW1LvyJAPTcc+dEWp1pJ9rpnY/nahrTlnMd542VfVBOO7JiY3Y8q0eF7OcMHaBBneWOOZ2UZ2E7VepPZ8+yhVp2fxrg0JpU9Ks+DeJd6uqld6uocsZnA3rlu1vtExuC1aDgaUf0gUEMruUCoT3U1FfXbEamGwLbl/sxXua2LEQBon9GdOqCREn1jgkrgGJANLtDgNVu4LYti4+QzoGX0gACOy+0V0rH7oyKgGf2d28jmGvWO7Otg8An1othjJRRu5gGJAyYPudr2tINthcY+qiEFnJmIE+r3SdW0AmYqvguwrKJbTQG9GSwLZJdg2u4eRc63z+03WiuF7Os2zNu1bQ6QsqgB0gkhZA2kkx4mgAu0O1vRImqEuXIAViCVJIUkhSdUFgIWZJUc5FdviFUEW3AWTrvuR3mAyFnDtCmT6qxAB0lRqcRwiP66K37yg8w3PxAPuqjtWwhssGtC6FWQkblRICwMHGIE9KAE7J42zCej1sbme8G9IRmHuBsqpgxMcgBsKlxPbqLdFsZHtvqGlTyQDLPcP3VBgbkSsg9l9gKzteuLp1CAi6kEYBLgsTJ0jBjGosJYgb9nhkT1UVeWABgYAx4UABw/b1p3ZO+GDhMockqH5TpEH2tJw3Q0XwvGpcLhCSEMFo7pPMK2zEc4wCY3kBX+zrTgK9q2wViyhkBAYhgWAIwSGbP7R61Tc7ItHGkiDI0u66TM92GGnyHiNqAPqtt6sFVtvUhBBoXiuzrdz1kEn2hhviM0XSoGsmTc7GwAr7DGpQfmINDf6beBA7hWMksZ8tOn/yrfoLj+0Us+tq9VmwJwpUH+YfOu1ZJFbpg/RgX+Avah+hdkjYOmmZ5qXGNoEx4VJEuDA4W4sHkbUGd8ekx/YUfx3a1p7Qm4bYfqp1QCZH7JgHJrFS3wzFi3EXAdIQjaVA0YiSCYAnmT1IiuaU3mRZWvGsRD1W9P8A8e5J5s9sADkMXCagezuLuEqwtJbIIkXGLGeoCDl+1VF6zw6lS/FwXMriGY3VBEE8zE4zuBABFavZvavDraOm6pRE1lgCF0SRq8pBz1BqFCK9HTlKSw2VcL9mwsankDkFG3JZJJ0gYo/hOxrSAd3URzbJ/Ae4VPhu1bVxtKOGPgD0nfbIBI6gGjq73MrUIr0NFPSpVB2Map4jhEf1lBjaRkeR3Huq+lQGS3YqxCsQJmGAYeWcx76GudmXl9Uo2cyxWB4AhvrW/QvaHHpZUM5gEhcCcn+kAnyFdqyS9lTpg/RgP2ZcAUGyHIESCmnxIDGZ+FWW7VxRH+XYDcafR7+Wv5zUO07li9DteZAygiF7w0lgBOygsDKnMryobhl4Y24/zDTgatMOe+WUYEzqgeMRmqXCL7L1NroOAvEf/HuTiJa30znXVd3hOLaNK2kEiSbh1Ac8BSJ99UXbFhXluJWSo7umQ0H0oZhMsSMnacVZw62QRdHEllswxJBI0FnMknHrEjV0UbQSSrivQc5Ptk7P2V72t7mYzpXfJMkk5yedatvsW0DJBY/tGR022q7hO0rVw6UcMYmM7Y/oQfIg0ZVm59FXjj+CCWwBAAAGwG1Nd2NWVC9sag7B6VKlQDU9NSoB6VNSoB6VNSoB6alSoBU9NSoB6VNSoB6VNSoCz0xpemNKlQC9MahchvWVT5ifH8KVKgIhFiNKx00jn+TSNtfuJ/CKVKgGNpZnQuwG3JZgeQ1H4ml6JfuJtHqjbePKaelQEeHsIhJRFUkkkgZJO+fGr/TGlSoBemNL0xpUqAXpjS9MaVKgF6Y1C6QwhgCN4IkY2pUqAgLSxGhIHLSI67UvQp9xMfsilSoBmsIZlEM7yoOw0j5YpGwm2hOh7o2BkfPNKlQDcLw6W/URV32GcmTnzoj0xpUqAXpjTNcJpUqAhSpUqA//2Q==">
            <a:hlinkClick r:id="rId2"/>
          </p:cNvPr>
          <p:cNvSpPr>
            <a:spLocks noChangeAspect="1" noChangeArrowheads="1"/>
          </p:cNvSpPr>
          <p:nvPr/>
        </p:nvSpPr>
        <p:spPr bwMode="auto">
          <a:xfrm>
            <a:off x="53977" y="-754063"/>
            <a:ext cx="2905125" cy="1571626"/>
          </a:xfrm>
          <a:prstGeom prst="rect">
            <a:avLst/>
          </a:prstGeom>
          <a:noFill/>
          <a:ln w="9525">
            <a:noFill/>
            <a:miter lim="800000"/>
            <a:headEnd/>
            <a:tailEnd/>
          </a:ln>
        </p:spPr>
        <p:txBody>
          <a:bodyPr/>
          <a:lstStyle/>
          <a:p>
            <a:endParaRPr lang="zh-CN" altLang="en-US"/>
          </a:p>
        </p:txBody>
      </p:sp>
      <p:pic>
        <p:nvPicPr>
          <p:cNvPr id="7174" name="Picture 8" descr="http://www.hssyxx.com/zhsj/kexue-2/zutiweb/zu20/020106.jpg">
            <a:hlinkClick r:id="rId3"/>
          </p:cNvPr>
          <p:cNvPicPr>
            <a:picLocks noChangeAspect="1" noChangeArrowheads="1"/>
          </p:cNvPicPr>
          <p:nvPr/>
        </p:nvPicPr>
        <p:blipFill>
          <a:blip r:embed="rId4" cstate="print"/>
          <a:srcRect/>
          <a:stretch>
            <a:fillRect/>
          </a:stretch>
        </p:blipFill>
        <p:spPr bwMode="auto">
          <a:xfrm>
            <a:off x="2" y="2925589"/>
            <a:ext cx="5737225" cy="3887787"/>
          </a:xfrm>
          <a:prstGeom prst="rect">
            <a:avLst/>
          </a:prstGeom>
          <a:ln>
            <a:noFill/>
          </a:ln>
          <a:effectLst>
            <a:softEdge rad="112500"/>
          </a:effectLst>
        </p:spPr>
      </p:pic>
      <p:sp>
        <p:nvSpPr>
          <p:cNvPr id="41990" name="TextBox 6"/>
          <p:cNvSpPr txBox="1">
            <a:spLocks noChangeArrowheads="1"/>
          </p:cNvSpPr>
          <p:nvPr/>
        </p:nvSpPr>
        <p:spPr bwMode="auto">
          <a:xfrm>
            <a:off x="611188" y="44450"/>
            <a:ext cx="7993062" cy="584200"/>
          </a:xfrm>
          <a:prstGeom prst="rect">
            <a:avLst/>
          </a:prstGeom>
          <a:noFill/>
          <a:ln w="9525">
            <a:noFill/>
            <a:miter lim="800000"/>
            <a:headEnd/>
            <a:tailEnd/>
          </a:ln>
        </p:spPr>
        <p:txBody>
          <a:bodyPr>
            <a:spAutoFit/>
          </a:bodyPr>
          <a:lstStyle/>
          <a:p>
            <a:r>
              <a:rPr lang="zh-CN" altLang="en-US" sz="3200" b="1" dirty="0">
                <a:solidFill>
                  <a:srgbClr val="C00000"/>
                </a:solidFill>
                <a:latin typeface="黑体" pitchFamily="49" charset="-122"/>
                <a:ea typeface="黑体" pitchFamily="49" charset="-122"/>
              </a:rPr>
              <a:t>世界地图引出的发现：魏格纳大陆漂移学说</a:t>
            </a:r>
          </a:p>
        </p:txBody>
      </p:sp>
      <p:sp>
        <p:nvSpPr>
          <p:cNvPr id="41991" name="TextBox 7"/>
          <p:cNvSpPr txBox="1">
            <a:spLocks noChangeArrowheads="1"/>
          </p:cNvSpPr>
          <p:nvPr/>
        </p:nvSpPr>
        <p:spPr bwMode="auto">
          <a:xfrm>
            <a:off x="179388" y="654051"/>
            <a:ext cx="8856662" cy="2308324"/>
          </a:xfrm>
          <a:prstGeom prst="rect">
            <a:avLst/>
          </a:prstGeom>
          <a:noFill/>
          <a:ln w="9525">
            <a:noFill/>
            <a:miter lim="800000"/>
            <a:headEnd/>
            <a:tailEnd/>
          </a:ln>
        </p:spPr>
        <p:txBody>
          <a:bodyPr>
            <a:spAutoFit/>
          </a:bodyPr>
          <a:lstStyle/>
          <a:p>
            <a:pPr>
              <a:lnSpc>
                <a:spcPct val="120000"/>
              </a:lnSpc>
            </a:pPr>
            <a:r>
              <a:rPr lang="en-US" altLang="zh-CN" sz="2400" b="1">
                <a:solidFill>
                  <a:srgbClr val="002060"/>
                </a:solidFill>
                <a:latin typeface="华文细黑" pitchFamily="2" charset="-122"/>
                <a:ea typeface="华文细黑" pitchFamily="2" charset="-122"/>
              </a:rPr>
              <a:t>     1910</a:t>
            </a:r>
            <a:r>
              <a:rPr lang="zh-CN" altLang="en-US" sz="2400" b="1">
                <a:solidFill>
                  <a:srgbClr val="002060"/>
                </a:solidFill>
                <a:latin typeface="华文细黑" pitchFamily="2" charset="-122"/>
                <a:ea typeface="华文细黑" pitchFamily="2" charset="-122"/>
              </a:rPr>
              <a:t>年的一天，年轻的德国气象学家魏格纳身体欠佳，躺在病床上。百无聊赖中，他的目光落在墙上的一幅世界地图上。他突然被大西洋两边海岸极度的相似和吻合所震惊，特别是巴西东端的直角突出部分与非洲西岸呈直角凹进的几内亚湾非常吻合。这点启发他思考大陆</a:t>
            </a:r>
            <a:r>
              <a:rPr lang="zh-CN" altLang="en-US" sz="2400" b="1">
                <a:solidFill>
                  <a:srgbClr val="002060"/>
                </a:solidFill>
                <a:latin typeface="华文细黑" pitchFamily="2" charset="-122"/>
                <a:ea typeface="华文细黑" pitchFamily="2" charset="-122"/>
                <a:hlinkClick r:id="rId5"/>
              </a:rPr>
              <a:t>横向运动</a:t>
            </a:r>
            <a:r>
              <a:rPr lang="zh-CN" altLang="en-US" sz="2400" b="1">
                <a:solidFill>
                  <a:srgbClr val="002060"/>
                </a:solidFill>
                <a:latin typeface="华文细黑" pitchFamily="2" charset="-122"/>
                <a:ea typeface="华文细黑" pitchFamily="2" charset="-122"/>
              </a:rPr>
              <a:t>的可能性。</a:t>
            </a:r>
          </a:p>
        </p:txBody>
      </p:sp>
      <p:pic>
        <p:nvPicPr>
          <p:cNvPr id="9" name="Picture 2" descr="http://h.hiphotos.baidu.com/baike/c0%3Dbaike72%2C5%2C5%2C72%2C24/sign=fe3cff91828ba61ecbe3c07d205dfc6f/a8014c086e061d954572ce637bf40ad163d9f2d3572cd289.jpg"/>
          <p:cNvPicPr>
            <a:picLocks noChangeAspect="1" noChangeArrowheads="1"/>
          </p:cNvPicPr>
          <p:nvPr/>
        </p:nvPicPr>
        <p:blipFill>
          <a:blip r:embed="rId6" cstate="print"/>
          <a:srcRect/>
          <a:stretch>
            <a:fillRect/>
          </a:stretch>
        </p:blipFill>
        <p:spPr bwMode="auto">
          <a:xfrm>
            <a:off x="5940427" y="3284538"/>
            <a:ext cx="3095625" cy="2476500"/>
          </a:xfrm>
          <a:prstGeom prst="rect">
            <a:avLst/>
          </a:prstGeom>
          <a:ln>
            <a:noFill/>
          </a:ln>
          <a:effectLst>
            <a:outerShdw blurRad="190500" algn="tl" rotWithShape="0">
              <a:srgbClr val="000000">
                <a:alpha val="70000"/>
              </a:srgbClr>
            </a:outerShdw>
          </a:effectLst>
        </p:spPr>
      </p:pic>
      <p:sp>
        <p:nvSpPr>
          <p:cNvPr id="41993" name="TextBox 9"/>
          <p:cNvSpPr txBox="1">
            <a:spLocks noChangeArrowheads="1"/>
          </p:cNvSpPr>
          <p:nvPr/>
        </p:nvSpPr>
        <p:spPr bwMode="auto">
          <a:xfrm>
            <a:off x="6011865" y="5949954"/>
            <a:ext cx="2881312" cy="830263"/>
          </a:xfrm>
          <a:prstGeom prst="rect">
            <a:avLst/>
          </a:prstGeom>
          <a:noFill/>
          <a:ln w="9525">
            <a:noFill/>
            <a:miter lim="800000"/>
            <a:headEnd/>
            <a:tailEnd/>
          </a:ln>
        </p:spPr>
        <p:txBody>
          <a:bodyPr>
            <a:spAutoFit/>
          </a:bodyPr>
          <a:lstStyle/>
          <a:p>
            <a:r>
              <a:rPr lang="en-US" altLang="zh-CN" sz="2400" b="1">
                <a:solidFill>
                  <a:srgbClr val="002060"/>
                </a:solidFill>
                <a:latin typeface="华文中宋" pitchFamily="2" charset="-122"/>
                <a:ea typeface="华文中宋" pitchFamily="2" charset="-122"/>
              </a:rPr>
              <a:t>1912</a:t>
            </a:r>
            <a:r>
              <a:rPr lang="zh-CN" altLang="en-US" sz="2400" b="1">
                <a:solidFill>
                  <a:srgbClr val="002060"/>
                </a:solidFill>
                <a:latin typeface="华文中宋" pitchFamily="2" charset="-122"/>
                <a:ea typeface="华文中宋" pitchFamily="2" charset="-122"/>
              </a:rPr>
              <a:t>年</a:t>
            </a:r>
            <a:r>
              <a:rPr lang="en-US" altLang="zh-CN" sz="2400" b="1">
                <a:solidFill>
                  <a:srgbClr val="002060"/>
                </a:solidFill>
                <a:latin typeface="华文中宋" pitchFamily="2" charset="-122"/>
                <a:ea typeface="华文中宋" pitchFamily="2" charset="-122"/>
              </a:rPr>
              <a:t>-1913</a:t>
            </a:r>
            <a:r>
              <a:rPr lang="zh-CN" altLang="en-US" sz="2400" b="1">
                <a:solidFill>
                  <a:srgbClr val="002060"/>
                </a:solidFill>
                <a:latin typeface="华文中宋" pitchFamily="2" charset="-122"/>
                <a:ea typeface="华文中宋" pitchFamily="2" charset="-122"/>
              </a:rPr>
              <a:t>年冬天在格陵兰岛。</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44</a:t>
            </a:fld>
            <a:endParaRPr lang="zh-CN" altLang="en-US"/>
          </a:p>
        </p:txBody>
      </p:sp>
      <p:sp>
        <p:nvSpPr>
          <p:cNvPr id="3" name="TextBox 2"/>
          <p:cNvSpPr txBox="1"/>
          <p:nvPr/>
        </p:nvSpPr>
        <p:spPr>
          <a:xfrm>
            <a:off x="155181" y="645271"/>
            <a:ext cx="4200795" cy="5736057"/>
          </a:xfrm>
          <a:prstGeom prst="rect">
            <a:avLst/>
          </a:prstGeom>
          <a:noFill/>
        </p:spPr>
        <p:txBody>
          <a:bodyPr wrap="square" rtlCol="0">
            <a:spAutoFit/>
          </a:bodyPr>
          <a:lstStyle/>
          <a:p>
            <a:pPr>
              <a:lnSpc>
                <a:spcPct val="120000"/>
              </a:lnSpc>
            </a:pPr>
            <a:r>
              <a:rPr lang="en-US" altLang="zh-CN" sz="2800" b="1" dirty="0">
                <a:solidFill>
                  <a:srgbClr val="002060"/>
                </a:solidFill>
                <a:latin typeface="华文中宋" panose="02010600040101010101" pitchFamily="2" charset="-122"/>
                <a:ea typeface="华文中宋" panose="02010600040101010101" pitchFamily="2" charset="-122"/>
              </a:rPr>
              <a:t>1912</a:t>
            </a:r>
            <a:r>
              <a:rPr lang="zh-CN" altLang="en-US" sz="2800" b="1" dirty="0">
                <a:solidFill>
                  <a:srgbClr val="002060"/>
                </a:solidFill>
                <a:latin typeface="华文中宋" panose="02010600040101010101" pitchFamily="2" charset="-122"/>
                <a:ea typeface="华文中宋" panose="02010600040101010101" pitchFamily="2" charset="-122"/>
              </a:rPr>
              <a:t>年</a:t>
            </a:r>
            <a:r>
              <a:rPr lang="en-US" altLang="zh-CN" sz="2800" b="1" dirty="0">
                <a:solidFill>
                  <a:srgbClr val="002060"/>
                </a:solidFill>
                <a:latin typeface="华文中宋" panose="02010600040101010101" pitchFamily="2" charset="-122"/>
                <a:ea typeface="华文中宋" panose="02010600040101010101" pitchFamily="2" charset="-122"/>
              </a:rPr>
              <a:t>1</a:t>
            </a:r>
            <a:r>
              <a:rPr lang="zh-CN" altLang="en-US" sz="2800" b="1" dirty="0">
                <a:solidFill>
                  <a:srgbClr val="002060"/>
                </a:solidFill>
                <a:latin typeface="华文中宋" panose="02010600040101010101" pitchFamily="2" charset="-122"/>
                <a:ea typeface="华文中宋" panose="02010600040101010101" pitchFamily="2" charset="-122"/>
              </a:rPr>
              <a:t>月</a:t>
            </a:r>
            <a:r>
              <a:rPr lang="en-US" altLang="zh-CN" sz="2800" b="1" dirty="0">
                <a:solidFill>
                  <a:srgbClr val="002060"/>
                </a:solidFill>
                <a:latin typeface="华文中宋" panose="02010600040101010101" pitchFamily="2" charset="-122"/>
                <a:ea typeface="华文中宋" panose="02010600040101010101" pitchFamily="2" charset="-122"/>
              </a:rPr>
              <a:t>6</a:t>
            </a:r>
            <a:r>
              <a:rPr lang="zh-CN" altLang="en-US" sz="2800" b="1" dirty="0">
                <a:solidFill>
                  <a:srgbClr val="002060"/>
                </a:solidFill>
                <a:latin typeface="华文中宋" panose="02010600040101010101" pitchFamily="2" charset="-122"/>
                <a:ea typeface="华文中宋" panose="02010600040101010101" pitchFamily="2" charset="-122"/>
              </a:rPr>
              <a:t>日，魏格纳在法兰克福地质学会上做了题为“大陆与海洋的起源”的演讲，提出了大陆漂大陆漂移</a:t>
            </a:r>
            <a:r>
              <a:rPr lang="zh-CN" altLang="en-US" sz="2800" b="1" dirty="0" smtClean="0">
                <a:solidFill>
                  <a:srgbClr val="002060"/>
                </a:solidFill>
                <a:latin typeface="华文中宋" panose="02010600040101010101" pitchFamily="2" charset="-122"/>
                <a:ea typeface="华文中宋" panose="02010600040101010101" pitchFamily="2" charset="-122"/>
              </a:rPr>
              <a:t>学说移</a:t>
            </a:r>
            <a:r>
              <a:rPr lang="zh-CN" altLang="en-US" sz="2800" b="1" dirty="0">
                <a:solidFill>
                  <a:srgbClr val="002060"/>
                </a:solidFill>
                <a:latin typeface="华文中宋" panose="02010600040101010101" pitchFamily="2" charset="-122"/>
                <a:ea typeface="华文中宋" panose="02010600040101010101" pitchFamily="2" charset="-122"/>
              </a:rPr>
              <a:t>的</a:t>
            </a:r>
            <a:r>
              <a:rPr lang="zh-CN" altLang="en-US" sz="2800" b="1" dirty="0" smtClean="0">
                <a:solidFill>
                  <a:srgbClr val="002060"/>
                </a:solidFill>
                <a:latin typeface="华文中宋" panose="02010600040101010101" pitchFamily="2" charset="-122"/>
                <a:ea typeface="华文中宋" panose="02010600040101010101" pitchFamily="2" charset="-122"/>
              </a:rPr>
              <a:t>假说。</a:t>
            </a:r>
            <a:r>
              <a:rPr lang="zh-CN" altLang="en-US" sz="2800" b="1" dirty="0">
                <a:solidFill>
                  <a:srgbClr val="002060"/>
                </a:solidFill>
                <a:latin typeface="华文中宋" panose="02010600040101010101" pitchFamily="2" charset="-122"/>
                <a:ea typeface="华文中宋" panose="02010600040101010101" pitchFamily="2" charset="-122"/>
              </a:rPr>
              <a:t>在随后的第一次世界大战中，他的研究工作中断了，在战场上身负重伤，养病期间他于</a:t>
            </a:r>
            <a:r>
              <a:rPr lang="en-US" altLang="zh-CN" sz="2800" b="1" dirty="0">
                <a:solidFill>
                  <a:srgbClr val="002060"/>
                </a:solidFill>
                <a:latin typeface="华文中宋" panose="02010600040101010101" pitchFamily="2" charset="-122"/>
                <a:ea typeface="华文中宋" panose="02010600040101010101" pitchFamily="2" charset="-122"/>
              </a:rPr>
              <a:t>1915</a:t>
            </a:r>
            <a:r>
              <a:rPr lang="zh-CN" altLang="en-US" sz="2800" b="1" dirty="0">
                <a:solidFill>
                  <a:srgbClr val="002060"/>
                </a:solidFill>
                <a:latin typeface="华文中宋" panose="02010600040101010101" pitchFamily="2" charset="-122"/>
                <a:ea typeface="华文中宋" panose="02010600040101010101" pitchFamily="2" charset="-122"/>
              </a:rPr>
              <a:t>年出版了</a:t>
            </a:r>
            <a:r>
              <a:rPr lang="en-US" altLang="zh-CN" sz="2800" b="1" dirty="0">
                <a:solidFill>
                  <a:srgbClr val="002060"/>
                </a:solidFill>
                <a:latin typeface="华文中宋" panose="02010600040101010101" pitchFamily="2" charset="-122"/>
                <a:ea typeface="华文中宋" panose="02010600040101010101" pitchFamily="2" charset="-122"/>
              </a:rPr>
              <a:t>《</a:t>
            </a:r>
            <a:r>
              <a:rPr lang="zh-CN" altLang="en-US" sz="2800" b="1" dirty="0">
                <a:solidFill>
                  <a:srgbClr val="002060"/>
                </a:solidFill>
                <a:latin typeface="华文中宋" panose="02010600040101010101" pitchFamily="2" charset="-122"/>
                <a:ea typeface="华文中宋" panose="02010600040101010101" pitchFamily="2" charset="-122"/>
                <a:hlinkClick r:id="rId2"/>
              </a:rPr>
              <a:t>海陆的起源</a:t>
            </a:r>
            <a:r>
              <a:rPr lang="en-US" altLang="zh-CN" sz="2800" b="1" dirty="0">
                <a:solidFill>
                  <a:srgbClr val="002060"/>
                </a:solidFill>
                <a:latin typeface="华文中宋" panose="02010600040101010101" pitchFamily="2" charset="-122"/>
                <a:ea typeface="华文中宋" panose="02010600040101010101" pitchFamily="2" charset="-122"/>
              </a:rPr>
              <a:t>》</a:t>
            </a:r>
            <a:r>
              <a:rPr lang="zh-CN" altLang="en-US" sz="2800" b="1" dirty="0">
                <a:solidFill>
                  <a:srgbClr val="002060"/>
                </a:solidFill>
                <a:latin typeface="华文中宋" panose="02010600040101010101" pitchFamily="2" charset="-122"/>
                <a:ea typeface="华文中宋" panose="02010600040101010101" pitchFamily="2" charset="-122"/>
              </a:rPr>
              <a:t>一书，系统地阐述了大陆漂移说。</a:t>
            </a:r>
          </a:p>
        </p:txBody>
      </p:sp>
      <p:pic>
        <p:nvPicPr>
          <p:cNvPr id="89090" name="Picture 2" descr="c:\users\zhouch\appdata\roaming\360se6\User Data\temp\4afbfbedab64034f8d77f77bafc379310a551d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004" y="663277"/>
            <a:ext cx="47625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36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9792" y="260648"/>
            <a:ext cx="6444578"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0" y="3001244"/>
            <a:ext cx="9144000" cy="3884140"/>
          </a:xfrm>
          <a:prstGeom prst="rect">
            <a:avLst/>
          </a:prstGeom>
          <a:noFill/>
        </p:spPr>
        <p:txBody>
          <a:bodyPr wrap="square" rtlCol="0">
            <a:spAutoFit/>
          </a:bodyPr>
          <a:lstStyle/>
          <a:p>
            <a:pPr>
              <a:lnSpc>
                <a:spcPct val="110000"/>
              </a:lnSpc>
            </a:pPr>
            <a:r>
              <a:rPr lang="zh-CN" altLang="en-US" sz="2800" b="1" dirty="0">
                <a:solidFill>
                  <a:srgbClr val="002060"/>
                </a:solidFill>
                <a:latin typeface="华文中宋" panose="02010600040101010101" pitchFamily="2" charset="-122"/>
                <a:ea typeface="华文中宋" panose="02010600040101010101" pitchFamily="2" charset="-122"/>
              </a:rPr>
              <a:t>魏格纳这一“石破天惊”的观点立刻震撼了当时的科学界，招致的攻击远远大于支持</a:t>
            </a:r>
            <a:r>
              <a:rPr lang="zh-CN" altLang="en-US" sz="2800" b="1" dirty="0" smtClean="0">
                <a:solidFill>
                  <a:srgbClr val="002060"/>
                </a:solidFill>
                <a:latin typeface="华文中宋" panose="02010600040101010101" pitchFamily="2" charset="-122"/>
                <a:ea typeface="华文中宋" panose="02010600040101010101" pitchFamily="2" charset="-122"/>
              </a:rPr>
              <a:t>。一方面</a:t>
            </a:r>
            <a:r>
              <a:rPr lang="zh-CN" altLang="en-US" sz="2800" b="1" dirty="0">
                <a:solidFill>
                  <a:srgbClr val="002060"/>
                </a:solidFill>
                <a:latin typeface="华文中宋" panose="02010600040101010101" pitchFamily="2" charset="-122"/>
                <a:ea typeface="华文中宋" panose="02010600040101010101" pitchFamily="2" charset="-122"/>
              </a:rPr>
              <a:t>这个假说涉及的问题太宏大了，如若成立，整个地球科学的理论</a:t>
            </a:r>
            <a:r>
              <a:rPr lang="zh-CN" altLang="en-US" sz="2800" b="1" dirty="0" smtClean="0">
                <a:solidFill>
                  <a:srgbClr val="002060"/>
                </a:solidFill>
                <a:latin typeface="华文中宋" panose="02010600040101010101" pitchFamily="2" charset="-122"/>
                <a:ea typeface="华文中宋" panose="02010600040101010101" pitchFamily="2" charset="-122"/>
              </a:rPr>
              <a:t>就要重写。</a:t>
            </a:r>
            <a:r>
              <a:rPr lang="zh-CN" altLang="en-US" sz="2800" b="1" dirty="0">
                <a:solidFill>
                  <a:srgbClr val="002060"/>
                </a:solidFill>
                <a:latin typeface="华文中宋" panose="02010600040101010101" pitchFamily="2" charset="-122"/>
                <a:ea typeface="华文中宋" panose="02010600040101010101" pitchFamily="2" charset="-122"/>
              </a:rPr>
              <a:t>必须要有足够的证据，假说的每个环节都要经得起检验；另一方面，魏格纳在大学中获得的是天文学博士学位，主要研究气象，他并非地质学家、地球物理学家或古生物学家。在不是自己的研究领域发表看法，人们对其假说的科学性难免会产生怀疑</a:t>
            </a:r>
            <a:r>
              <a:rPr lang="zh-CN" altLang="en-US" sz="2800" b="1" dirty="0" smtClean="0">
                <a:solidFill>
                  <a:srgbClr val="002060"/>
                </a:solidFill>
                <a:latin typeface="华文中宋" panose="02010600040101010101" pitchFamily="2" charset="-122"/>
                <a:ea typeface="华文中宋" panose="02010600040101010101" pitchFamily="2" charset="-122"/>
              </a:rPr>
              <a:t>。</a:t>
            </a:r>
            <a:endParaRPr lang="zh-CN" altLang="en-US" sz="2800" b="1" dirty="0">
              <a:solidFill>
                <a:srgbClr val="002060"/>
              </a:solidFill>
              <a:latin typeface="华文中宋" panose="02010600040101010101" pitchFamily="2" charset="-122"/>
              <a:ea typeface="华文中宋" panose="02010600040101010101" pitchFamily="2" charset="-122"/>
            </a:endParaRPr>
          </a:p>
        </p:txBody>
      </p:sp>
      <p:sp>
        <p:nvSpPr>
          <p:cNvPr id="9" name="TextBox 8"/>
          <p:cNvSpPr txBox="1"/>
          <p:nvPr/>
        </p:nvSpPr>
        <p:spPr>
          <a:xfrm>
            <a:off x="2915816" y="360643"/>
            <a:ext cx="6048302" cy="2115900"/>
          </a:xfrm>
          <a:prstGeom prst="rect">
            <a:avLst/>
          </a:prstGeom>
          <a:noFill/>
        </p:spPr>
        <p:txBody>
          <a:bodyPr wrap="square" rtlCol="0">
            <a:spAutoFit/>
          </a:bodyPr>
          <a:lstStyle/>
          <a:p>
            <a:pPr>
              <a:lnSpc>
                <a:spcPct val="120000"/>
              </a:lnSpc>
            </a:pPr>
            <a:r>
              <a:rPr lang="zh-CN" altLang="en-US" sz="2800" b="1" dirty="0" smtClean="0">
                <a:solidFill>
                  <a:schemeClr val="bg1"/>
                </a:solidFill>
                <a:latin typeface="华文中宋" panose="02010600040101010101" pitchFamily="2" charset="-122"/>
                <a:ea typeface="华文中宋" panose="02010600040101010101" pitchFamily="2" charset="-122"/>
              </a:rPr>
              <a:t>大陆漂移</a:t>
            </a:r>
            <a:r>
              <a:rPr lang="zh-CN" altLang="en-US" sz="2800" b="1" dirty="0">
                <a:solidFill>
                  <a:schemeClr val="bg1"/>
                </a:solidFill>
                <a:latin typeface="华文中宋" panose="02010600040101010101" pitchFamily="2" charset="-122"/>
                <a:ea typeface="华文中宋" panose="02010600040101010101" pitchFamily="2" charset="-122"/>
              </a:rPr>
              <a:t>学说以轰动效应问世，却很快在嘲笑中销声匿迹。魏格纳去世</a:t>
            </a:r>
            <a:r>
              <a:rPr lang="en-US" altLang="zh-CN" sz="2800" b="1" dirty="0">
                <a:solidFill>
                  <a:schemeClr val="bg1"/>
                </a:solidFill>
                <a:latin typeface="华文中宋" panose="02010600040101010101" pitchFamily="2" charset="-122"/>
                <a:ea typeface="华文中宋" panose="02010600040101010101" pitchFamily="2" charset="-122"/>
              </a:rPr>
              <a:t>30</a:t>
            </a:r>
            <a:r>
              <a:rPr lang="zh-CN" altLang="en-US" sz="2800" b="1" dirty="0">
                <a:solidFill>
                  <a:schemeClr val="bg1"/>
                </a:solidFill>
                <a:latin typeface="华文中宋" panose="02010600040101010101" pitchFamily="2" charset="-122"/>
                <a:ea typeface="华文中宋" panose="02010600040101010101" pitchFamily="2" charset="-122"/>
              </a:rPr>
              <a:t>年后</a:t>
            </a:r>
            <a:r>
              <a:rPr lang="zh-CN" altLang="en-US" sz="2800" b="1" dirty="0" smtClean="0">
                <a:solidFill>
                  <a:schemeClr val="bg1"/>
                </a:solidFill>
                <a:latin typeface="华文中宋" panose="02010600040101010101" pitchFamily="2" charset="-122"/>
                <a:ea typeface="华文中宋" panose="02010600040101010101" pitchFamily="2" charset="-122"/>
              </a:rPr>
              <a:t>，板块构造学说席卷</a:t>
            </a:r>
            <a:r>
              <a:rPr lang="zh-CN" altLang="en-US" sz="2800" b="1" dirty="0">
                <a:solidFill>
                  <a:schemeClr val="bg1"/>
                </a:solidFill>
                <a:latin typeface="华文中宋" panose="02010600040101010101" pitchFamily="2" charset="-122"/>
                <a:ea typeface="华文中宋" panose="02010600040101010101" pitchFamily="2" charset="-122"/>
              </a:rPr>
              <a:t>全球，人们终于承认</a:t>
            </a:r>
            <a:r>
              <a:rPr lang="zh-CN" altLang="en-US" sz="2800" b="1" dirty="0" smtClean="0">
                <a:solidFill>
                  <a:schemeClr val="bg1"/>
                </a:solidFill>
                <a:latin typeface="华文中宋" panose="02010600040101010101" pitchFamily="2" charset="-122"/>
                <a:ea typeface="华文中宋" panose="02010600040101010101" pitchFamily="2" charset="-122"/>
              </a:rPr>
              <a:t>了大陆漂移学说的</a:t>
            </a:r>
            <a:r>
              <a:rPr lang="zh-CN" altLang="en-US" sz="2800" b="1" dirty="0">
                <a:solidFill>
                  <a:schemeClr val="bg1"/>
                </a:solidFill>
                <a:latin typeface="华文中宋" panose="02010600040101010101" pitchFamily="2" charset="-122"/>
                <a:ea typeface="华文中宋" panose="02010600040101010101" pitchFamily="2" charset="-122"/>
              </a:rPr>
              <a:t>正确性</a:t>
            </a:r>
            <a:r>
              <a:rPr lang="zh-CN" altLang="en-US" sz="2800" b="1" dirty="0" smtClean="0">
                <a:solidFill>
                  <a:schemeClr val="bg1"/>
                </a:solidFill>
                <a:latin typeface="华文中宋" panose="02010600040101010101" pitchFamily="2" charset="-122"/>
                <a:ea typeface="华文中宋" panose="02010600040101010101" pitchFamily="2" charset="-122"/>
              </a:rPr>
              <a:t>。</a:t>
            </a:r>
            <a:endParaRPr lang="zh-CN" altLang="en-US" sz="2800" dirty="0">
              <a:solidFill>
                <a:schemeClr val="bg1"/>
              </a:solidFill>
            </a:endParaRPr>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30" y="44624"/>
            <a:ext cx="2110630" cy="297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4229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4365104"/>
            <a:ext cx="9144000"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611560" y="1196752"/>
            <a:ext cx="8244408" cy="2677656"/>
          </a:xfrm>
          <a:prstGeom prst="rect">
            <a:avLst/>
          </a:prstGeom>
          <a:noFill/>
        </p:spPr>
        <p:txBody>
          <a:bodyPr wrap="square" rtlCol="0">
            <a:spAutoFit/>
          </a:bodyPr>
          <a:lstStyle/>
          <a:p>
            <a:pPr>
              <a:lnSpc>
                <a:spcPct val="120000"/>
              </a:lnSpc>
            </a:pPr>
            <a:r>
              <a:rPr lang="zh-CN" altLang="en-US" sz="2800" b="1" dirty="0">
                <a:solidFill>
                  <a:srgbClr val="002060"/>
                </a:solidFill>
                <a:latin typeface="华文中宋" panose="02010600040101010101" pitchFamily="2" charset="-122"/>
                <a:ea typeface="华文中宋" panose="02010600040101010101" pitchFamily="2" charset="-122"/>
              </a:rPr>
              <a:t>早在</a:t>
            </a:r>
            <a:r>
              <a:rPr lang="en-US" altLang="zh-CN" sz="2800" b="1" dirty="0">
                <a:solidFill>
                  <a:srgbClr val="002060"/>
                </a:solidFill>
                <a:latin typeface="华文中宋" panose="02010600040101010101" pitchFamily="2" charset="-122"/>
                <a:ea typeface="华文中宋" panose="02010600040101010101" pitchFamily="2" charset="-122"/>
              </a:rPr>
              <a:t>1620</a:t>
            </a:r>
            <a:r>
              <a:rPr lang="zh-CN" altLang="en-US" sz="2800" b="1" dirty="0">
                <a:solidFill>
                  <a:srgbClr val="002060"/>
                </a:solidFill>
                <a:latin typeface="华文中宋" panose="02010600040101010101" pitchFamily="2" charset="-122"/>
                <a:ea typeface="华文中宋" panose="02010600040101010101" pitchFamily="2" charset="-122"/>
              </a:rPr>
              <a:t>年的时候，英国的哲学家、政治家弗朗西斯</a:t>
            </a:r>
            <a:r>
              <a:rPr lang="en-US" altLang="zh-CN" sz="2800" b="1" dirty="0">
                <a:solidFill>
                  <a:srgbClr val="002060"/>
                </a:solidFill>
                <a:latin typeface="华文中宋" panose="02010600040101010101" pitchFamily="2" charset="-122"/>
                <a:ea typeface="华文中宋" panose="02010600040101010101" pitchFamily="2" charset="-122"/>
              </a:rPr>
              <a:t>·</a:t>
            </a:r>
            <a:r>
              <a:rPr lang="zh-CN" altLang="en-US" sz="2800" b="1" dirty="0">
                <a:solidFill>
                  <a:srgbClr val="002060"/>
                </a:solidFill>
                <a:latin typeface="华文中宋" panose="02010600040101010101" pitchFamily="2" charset="-122"/>
                <a:ea typeface="华文中宋" panose="02010600040101010101" pitchFamily="2" charset="-122"/>
              </a:rPr>
              <a:t>培根就在地图上观察到，南美洲东岸和非洲西岸可以很完美地衔接在一起</a:t>
            </a:r>
            <a:r>
              <a:rPr lang="zh-CN" altLang="en-US" sz="2800" b="1" dirty="0" smtClean="0">
                <a:solidFill>
                  <a:srgbClr val="002060"/>
                </a:solidFill>
                <a:latin typeface="华文中宋" panose="02010600040101010101" pitchFamily="2" charset="-122"/>
                <a:ea typeface="华文中宋" panose="02010600040101010101" pitchFamily="2" charset="-122"/>
              </a:rPr>
              <a:t>。他</a:t>
            </a:r>
            <a:r>
              <a:rPr lang="zh-CN" altLang="en-US" sz="2800" b="1" dirty="0">
                <a:solidFill>
                  <a:srgbClr val="002060"/>
                </a:solidFill>
                <a:latin typeface="华文中宋" panose="02010600040101010101" pitchFamily="2" charset="-122"/>
                <a:ea typeface="华文中宋" panose="02010600040101010101" pitchFamily="2" charset="-122"/>
              </a:rPr>
              <a:t>只是将自己关于两块大陆的想法说了出来，而没有试图去寻找证据，来证实两岸曾经是相连的。</a:t>
            </a:r>
          </a:p>
        </p:txBody>
      </p:sp>
      <p:sp>
        <p:nvSpPr>
          <p:cNvPr id="5" name="TextBox 5"/>
          <p:cNvSpPr txBox="1">
            <a:spLocks noChangeArrowheads="1"/>
          </p:cNvSpPr>
          <p:nvPr/>
        </p:nvSpPr>
        <p:spPr bwMode="auto">
          <a:xfrm>
            <a:off x="107504" y="4437112"/>
            <a:ext cx="8892480" cy="1772793"/>
          </a:xfrm>
          <a:prstGeom prst="rect">
            <a:avLst/>
          </a:prstGeom>
          <a:noFill/>
          <a:ln w="9525">
            <a:noFill/>
            <a:miter lim="800000"/>
            <a:headEnd/>
            <a:tailEnd/>
          </a:ln>
        </p:spPr>
        <p:txBody>
          <a:bodyPr wrap="square">
            <a:spAutoFit/>
          </a:bodyPr>
          <a:lstStyle/>
          <a:p>
            <a:pPr>
              <a:lnSpc>
                <a:spcPct val="130000"/>
              </a:lnSpc>
            </a:pPr>
            <a:r>
              <a:rPr lang="zh-CN" altLang="en-US" sz="2800" b="1" dirty="0">
                <a:solidFill>
                  <a:schemeClr val="bg1"/>
                </a:solidFill>
                <a:latin typeface="黑体" panose="02010609060101010101" pitchFamily="49" charset="-122"/>
                <a:ea typeface="黑体" panose="02010609060101010101" pitchFamily="49" charset="-122"/>
              </a:rPr>
              <a:t>     百年以来最伟大的科学进展：魏格纳的大陆漂移学、达尔文的生物进化论、爱因斯坦的相对论、以及宇宙大爆炸理论和量子论</a:t>
            </a:r>
          </a:p>
        </p:txBody>
      </p:sp>
    </p:spTree>
    <p:extLst>
      <p:ext uri="{BB962C8B-B14F-4D97-AF65-F5344CB8AC3E}">
        <p14:creationId xmlns:p14="http://schemas.microsoft.com/office/powerpoint/2010/main" val="852018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3"/>
          <p:cNvSpPr txBox="1">
            <a:spLocks noChangeArrowheads="1"/>
          </p:cNvSpPr>
          <p:nvPr/>
        </p:nvSpPr>
        <p:spPr bwMode="auto">
          <a:xfrm>
            <a:off x="1547813" y="260350"/>
            <a:ext cx="6408737" cy="585788"/>
          </a:xfrm>
          <a:prstGeom prst="rect">
            <a:avLst/>
          </a:prstGeom>
          <a:noFill/>
          <a:ln w="9525">
            <a:noFill/>
            <a:miter lim="800000"/>
            <a:headEnd/>
            <a:tailEnd/>
          </a:ln>
        </p:spPr>
        <p:txBody>
          <a:bodyPr>
            <a:spAutoFit/>
          </a:bodyPr>
          <a:lstStyle/>
          <a:p>
            <a:r>
              <a:rPr lang="en-US" altLang="zh-CN" sz="3200" dirty="0">
                <a:solidFill>
                  <a:srgbClr val="C00000"/>
                </a:solidFill>
                <a:latin typeface="黑体" pitchFamily="49" charset="-122"/>
                <a:ea typeface="黑体" pitchFamily="49" charset="-122"/>
              </a:rPr>
              <a:t>2008</a:t>
            </a:r>
            <a:r>
              <a:rPr lang="zh-CN" altLang="en-US" sz="3200" dirty="0">
                <a:solidFill>
                  <a:srgbClr val="C00000"/>
                </a:solidFill>
                <a:latin typeface="黑体" pitchFamily="49" charset="-122"/>
                <a:ea typeface="黑体" pitchFamily="49" charset="-122"/>
              </a:rPr>
              <a:t>年奥巴马总统竞选得票分布</a:t>
            </a:r>
          </a:p>
        </p:txBody>
      </p:sp>
      <p:grpSp>
        <p:nvGrpSpPr>
          <p:cNvPr id="8" name="组合 7"/>
          <p:cNvGrpSpPr/>
          <p:nvPr/>
        </p:nvGrpSpPr>
        <p:grpSpPr>
          <a:xfrm>
            <a:off x="395536" y="1340768"/>
            <a:ext cx="6419545" cy="4439644"/>
            <a:chOff x="971600" y="1052736"/>
            <a:chExt cx="6419545" cy="4439644"/>
          </a:xfrm>
        </p:grpSpPr>
        <p:pic>
          <p:nvPicPr>
            <p:cNvPr id="3" name="Picture 2" descr="图说：2008年美国大选地图。"/>
            <p:cNvPicPr>
              <a:picLocks noChangeAspect="1" noChangeArrowheads="1"/>
            </p:cNvPicPr>
            <p:nvPr/>
          </p:nvPicPr>
          <p:blipFill>
            <a:blip r:embed="rId2" cstate="print"/>
            <a:srcRect/>
            <a:stretch>
              <a:fillRect/>
            </a:stretch>
          </p:blipFill>
          <p:spPr bwMode="auto">
            <a:xfrm>
              <a:off x="971600" y="1052736"/>
              <a:ext cx="6229212" cy="43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7653" name="Picture 4" descr="http://static.ettoday.net/images/193/d193404.jpg"/>
            <p:cNvPicPr>
              <a:picLocks noChangeAspect="1" noChangeArrowheads="1"/>
            </p:cNvPicPr>
            <p:nvPr/>
          </p:nvPicPr>
          <p:blipFill>
            <a:blip r:embed="rId3" cstate="print"/>
            <a:srcRect/>
            <a:stretch>
              <a:fillRect/>
            </a:stretch>
          </p:blipFill>
          <p:spPr bwMode="auto">
            <a:xfrm>
              <a:off x="5796136" y="4221088"/>
              <a:ext cx="1595009" cy="12712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sp>
        <p:nvSpPr>
          <p:cNvPr id="7" name="矩形 6"/>
          <p:cNvSpPr/>
          <p:nvPr/>
        </p:nvSpPr>
        <p:spPr>
          <a:xfrm>
            <a:off x="6876256" y="1124744"/>
            <a:ext cx="2051720" cy="5632311"/>
          </a:xfrm>
          <a:prstGeom prst="rect">
            <a:avLst/>
          </a:prstGeom>
        </p:spPr>
        <p:txBody>
          <a:bodyPr wrap="square">
            <a:spAutoFit/>
          </a:bodyPr>
          <a:lstStyle/>
          <a:p>
            <a:r>
              <a:rPr lang="zh-CN" altLang="en-US" sz="2000" b="1" dirty="0" smtClean="0">
                <a:solidFill>
                  <a:srgbClr val="002060"/>
                </a:solidFill>
              </a:rPr>
              <a:t>直观上看这张图，红彤彤一片，我们会认为麦凯恩赢了，而不是奥巴马大比分赢了麦凯恩。为什么会发生这种现象呢，很简单，上面</a:t>
            </a:r>
            <a:r>
              <a:rPr lang="zh-CN" altLang="en-US" sz="2000" b="1" dirty="0" smtClean="0">
                <a:solidFill>
                  <a:srgbClr val="FF0000"/>
                </a:solidFill>
              </a:rPr>
              <a:t>这张地图反映的是地理位置，而不是人口数量分布</a:t>
            </a:r>
            <a:r>
              <a:rPr lang="zh-CN" altLang="en-US" sz="2000" b="1" dirty="0" smtClean="0">
                <a:solidFill>
                  <a:srgbClr val="002060"/>
                </a:solidFill>
              </a:rPr>
              <a:t>。如果真的是按地理范围来安排选票，阿拉斯加可能最有权重，纽约可能就不重要了。</a:t>
            </a:r>
            <a:br>
              <a:rPr lang="zh-CN" altLang="en-US" sz="2000" b="1" dirty="0" smtClean="0">
                <a:solidFill>
                  <a:srgbClr val="002060"/>
                </a:solidFill>
              </a:rPr>
            </a:br>
            <a:endParaRPr lang="zh-CN" altLang="en-US" sz="2000" b="1" dirty="0">
              <a:solidFill>
                <a:srgbClr val="00206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71600" y="1052736"/>
            <a:ext cx="6984776" cy="707886"/>
          </a:xfrm>
          <a:prstGeom prst="rect">
            <a:avLst/>
          </a:prstGeom>
        </p:spPr>
        <p:txBody>
          <a:bodyPr wrap="square">
            <a:spAutoFit/>
          </a:bodyPr>
          <a:lstStyle/>
          <a:p>
            <a:r>
              <a:rPr lang="zh-CN" altLang="en-US" sz="2000" b="1" dirty="0" smtClean="0">
                <a:solidFill>
                  <a:srgbClr val="002060"/>
                </a:solidFill>
              </a:rPr>
              <a:t>如果按每个州的总统候选人得票情况统计，美国的选举地图以</a:t>
            </a:r>
            <a:r>
              <a:rPr lang="en-US" altLang="zh-CN" sz="2000" b="1" dirty="0" smtClean="0">
                <a:solidFill>
                  <a:srgbClr val="002060"/>
                </a:solidFill>
              </a:rPr>
              <a:t>cartogram</a:t>
            </a:r>
            <a:r>
              <a:rPr lang="zh-CN" altLang="en-US" sz="2000" b="1" dirty="0" smtClean="0">
                <a:solidFill>
                  <a:srgbClr val="002060"/>
                </a:solidFill>
              </a:rPr>
              <a:t>表示，显然是奥巴马赢：</a:t>
            </a:r>
          </a:p>
        </p:txBody>
      </p:sp>
      <p:sp>
        <p:nvSpPr>
          <p:cNvPr id="4" name="TextBox 3"/>
          <p:cNvSpPr txBox="1">
            <a:spLocks noChangeArrowheads="1"/>
          </p:cNvSpPr>
          <p:nvPr/>
        </p:nvSpPr>
        <p:spPr bwMode="auto">
          <a:xfrm>
            <a:off x="1547813" y="260350"/>
            <a:ext cx="6408737" cy="585788"/>
          </a:xfrm>
          <a:prstGeom prst="rect">
            <a:avLst/>
          </a:prstGeom>
          <a:noFill/>
          <a:ln w="9525">
            <a:noFill/>
            <a:miter lim="800000"/>
            <a:headEnd/>
            <a:tailEnd/>
          </a:ln>
        </p:spPr>
        <p:txBody>
          <a:bodyPr>
            <a:spAutoFit/>
          </a:bodyPr>
          <a:lstStyle/>
          <a:p>
            <a:r>
              <a:rPr lang="en-US" altLang="zh-CN" sz="3200" dirty="0">
                <a:solidFill>
                  <a:srgbClr val="C00000"/>
                </a:solidFill>
                <a:latin typeface="黑体" pitchFamily="49" charset="-122"/>
                <a:ea typeface="黑体" pitchFamily="49" charset="-122"/>
              </a:rPr>
              <a:t>2008</a:t>
            </a:r>
            <a:r>
              <a:rPr lang="zh-CN" altLang="en-US" sz="3200" dirty="0">
                <a:solidFill>
                  <a:srgbClr val="C00000"/>
                </a:solidFill>
                <a:latin typeface="黑体" pitchFamily="49" charset="-122"/>
                <a:ea typeface="黑体" pitchFamily="49" charset="-122"/>
              </a:rPr>
              <a:t>年奥巴马总统竞选得票分布</a:t>
            </a:r>
          </a:p>
        </p:txBody>
      </p:sp>
      <p:sp>
        <p:nvSpPr>
          <p:cNvPr id="5" name="矩形 4"/>
          <p:cNvSpPr/>
          <p:nvPr/>
        </p:nvSpPr>
        <p:spPr>
          <a:xfrm>
            <a:off x="539552" y="6165304"/>
            <a:ext cx="7488832" cy="369332"/>
          </a:xfrm>
          <a:prstGeom prst="rect">
            <a:avLst/>
          </a:prstGeom>
        </p:spPr>
        <p:txBody>
          <a:bodyPr wrap="square">
            <a:spAutoFit/>
          </a:bodyPr>
          <a:lstStyle/>
          <a:p>
            <a:r>
              <a:rPr lang="en-US" altLang="zh-CN" dirty="0" smtClean="0">
                <a:hlinkClick r:id="rId2"/>
              </a:rPr>
              <a:t>http://www-personal.umich.edu/~mejn/election/2008/</a:t>
            </a:r>
            <a:endParaRPr lang="zh-CN" altLang="en-US" dirty="0"/>
          </a:p>
        </p:txBody>
      </p:sp>
      <p:pic>
        <p:nvPicPr>
          <p:cNvPr id="6" name="图片 5" descr="59b213d7t5b80a55de556.jpg"/>
          <p:cNvPicPr>
            <a:picLocks noChangeAspect="1"/>
          </p:cNvPicPr>
          <p:nvPr/>
        </p:nvPicPr>
        <p:blipFill>
          <a:blip r:embed="rId3" cstate="print"/>
          <a:stretch>
            <a:fillRect/>
          </a:stretch>
        </p:blipFill>
        <p:spPr>
          <a:xfrm>
            <a:off x="323528" y="1916832"/>
            <a:ext cx="6065329" cy="4320000"/>
          </a:xfrm>
          <a:prstGeom prst="rect">
            <a:avLst/>
          </a:prstGeom>
        </p:spPr>
      </p:pic>
      <p:pic>
        <p:nvPicPr>
          <p:cNvPr id="7" name="图片 6" descr="142px-Obama_portrait_crop.jpg"/>
          <p:cNvPicPr>
            <a:picLocks noChangeAspect="1"/>
          </p:cNvPicPr>
          <p:nvPr/>
        </p:nvPicPr>
        <p:blipFill>
          <a:blip r:embed="rId4" cstate="print"/>
          <a:stretch>
            <a:fillRect/>
          </a:stretch>
        </p:blipFill>
        <p:spPr>
          <a:xfrm>
            <a:off x="7092280" y="1844824"/>
            <a:ext cx="1332000" cy="1791634"/>
          </a:xfrm>
          <a:prstGeom prst="rect">
            <a:avLst/>
          </a:prstGeom>
        </p:spPr>
      </p:pic>
      <p:pic>
        <p:nvPicPr>
          <p:cNvPr id="8" name="图片 7" descr="151px-John_McCain_official_portrait_2009.jpg"/>
          <p:cNvPicPr>
            <a:picLocks noChangeAspect="1"/>
          </p:cNvPicPr>
          <p:nvPr/>
        </p:nvPicPr>
        <p:blipFill>
          <a:blip r:embed="rId5" cstate="print"/>
          <a:stretch>
            <a:fillRect/>
          </a:stretch>
        </p:blipFill>
        <p:spPr>
          <a:xfrm>
            <a:off x="7092280" y="4365105"/>
            <a:ext cx="1332000" cy="1684847"/>
          </a:xfrm>
          <a:prstGeom prst="rect">
            <a:avLst/>
          </a:prstGeom>
        </p:spPr>
      </p:pic>
      <p:sp>
        <p:nvSpPr>
          <p:cNvPr id="9" name="矩形 8"/>
          <p:cNvSpPr/>
          <p:nvPr/>
        </p:nvSpPr>
        <p:spPr>
          <a:xfrm>
            <a:off x="7524328" y="3789040"/>
            <a:ext cx="543739" cy="523220"/>
          </a:xfrm>
          <a:prstGeom prst="rect">
            <a:avLst/>
          </a:prstGeom>
        </p:spPr>
        <p:txBody>
          <a:bodyPr wrap="none">
            <a:spAutoFit/>
          </a:bodyPr>
          <a:lstStyle/>
          <a:p>
            <a:r>
              <a:rPr lang="en-US" altLang="zh-CN" sz="2800" dirty="0" smtClean="0">
                <a:solidFill>
                  <a:srgbClr val="C00000"/>
                </a:solidFill>
                <a:latin typeface="黑体" pitchFamily="49" charset="-122"/>
                <a:ea typeface="黑体" pitchFamily="49" charset="-122"/>
              </a:rPr>
              <a:t>VS</a:t>
            </a:r>
            <a:endParaRPr lang="zh-CN" altLang="en-US" sz="2800" dirty="0"/>
          </a:p>
        </p:txBody>
      </p:sp>
      <p:sp>
        <p:nvSpPr>
          <p:cNvPr id="10" name="矩形 9"/>
          <p:cNvSpPr/>
          <p:nvPr/>
        </p:nvSpPr>
        <p:spPr>
          <a:xfrm>
            <a:off x="8460432" y="2636912"/>
            <a:ext cx="646331" cy="369332"/>
          </a:xfrm>
          <a:prstGeom prst="rect">
            <a:avLst/>
          </a:prstGeom>
        </p:spPr>
        <p:txBody>
          <a:bodyPr wrap="none">
            <a:spAutoFit/>
          </a:bodyPr>
          <a:lstStyle/>
          <a:p>
            <a:r>
              <a:rPr lang="zh-CN" altLang="en-US" dirty="0" smtClean="0"/>
              <a:t>蓝色</a:t>
            </a:r>
            <a:endParaRPr lang="zh-CN" altLang="en-US" dirty="0"/>
          </a:p>
        </p:txBody>
      </p:sp>
      <p:sp>
        <p:nvSpPr>
          <p:cNvPr id="11" name="矩形 10"/>
          <p:cNvSpPr/>
          <p:nvPr/>
        </p:nvSpPr>
        <p:spPr>
          <a:xfrm>
            <a:off x="8462173" y="4869160"/>
            <a:ext cx="646331" cy="369332"/>
          </a:xfrm>
          <a:prstGeom prst="rect">
            <a:avLst/>
          </a:prstGeom>
        </p:spPr>
        <p:txBody>
          <a:bodyPr wrap="none">
            <a:spAutoFit/>
          </a:bodyPr>
          <a:lstStyle/>
          <a:p>
            <a:r>
              <a:rPr lang="zh-CN" altLang="en-US" dirty="0" smtClean="0"/>
              <a:t>红色</a:t>
            </a:r>
            <a:endParaRPr lang="zh-CN"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0"/>
            <a:ext cx="7920880" cy="523220"/>
          </a:xfrm>
          <a:prstGeom prst="rect">
            <a:avLst/>
          </a:prstGeom>
          <a:noFill/>
        </p:spPr>
        <p:txBody>
          <a:bodyPr wrap="square" rtlCol="0">
            <a:spAutoFit/>
          </a:bodyPr>
          <a:lstStyle/>
          <a:p>
            <a:r>
              <a:rPr lang="zh-CN" altLang="en-US" sz="2800" b="1" dirty="0" smtClean="0">
                <a:solidFill>
                  <a:srgbClr val="C00000"/>
                </a:solidFill>
                <a:latin typeface="黑体" panose="02010609060101010101" pitchFamily="49" charset="-122"/>
                <a:ea typeface="黑体" panose="02010609060101010101" pitchFamily="49" charset="-122"/>
              </a:rPr>
              <a:t>美国橡树国家实验室分析指出：世界是钉子状的</a:t>
            </a:r>
            <a:endParaRPr lang="zh-CN" altLang="en-US" sz="2800" b="1" dirty="0">
              <a:solidFill>
                <a:srgbClr val="C00000"/>
              </a:solidFill>
              <a:latin typeface="黑体" panose="02010609060101010101" pitchFamily="49" charset="-122"/>
              <a:ea typeface="黑体" panose="02010609060101010101" pitchFamily="49" charset="-122"/>
            </a:endParaRPr>
          </a:p>
        </p:txBody>
      </p:sp>
      <p:grpSp>
        <p:nvGrpSpPr>
          <p:cNvPr id="5" name="组合 4"/>
          <p:cNvGrpSpPr/>
          <p:nvPr/>
        </p:nvGrpSpPr>
        <p:grpSpPr>
          <a:xfrm>
            <a:off x="179512" y="637445"/>
            <a:ext cx="8640960" cy="6175931"/>
            <a:chOff x="179512" y="637445"/>
            <a:chExt cx="8640960" cy="6175931"/>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37445"/>
              <a:ext cx="8640960" cy="3079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3838195"/>
              <a:ext cx="8625209" cy="2975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197851" y="3140968"/>
              <a:ext cx="2160240" cy="461665"/>
            </a:xfrm>
            <a:prstGeom prst="rect">
              <a:avLst/>
            </a:prstGeom>
            <a:noFill/>
          </p:spPr>
          <p:txBody>
            <a:bodyPr wrap="square" rtlCol="0">
              <a:spAutoFit/>
            </a:bodyPr>
            <a:lstStyle/>
            <a:p>
              <a:r>
                <a:rPr lang="zh-CN" altLang="en-US" sz="2400" b="1" dirty="0" smtClean="0">
                  <a:solidFill>
                    <a:srgbClr val="C00000"/>
                  </a:solidFill>
                  <a:latin typeface="黑体" panose="02010609060101010101" pitchFamily="49" charset="-122"/>
                  <a:ea typeface="黑体" panose="02010609060101010101" pitchFamily="49" charset="-122"/>
                </a:rPr>
                <a:t>世界人口分布</a:t>
              </a:r>
              <a:endParaRPr lang="zh-CN" altLang="en-US" sz="2400" b="1" dirty="0">
                <a:solidFill>
                  <a:srgbClr val="C00000"/>
                </a:solidFill>
                <a:latin typeface="黑体" panose="02010609060101010101" pitchFamily="49" charset="-122"/>
                <a:ea typeface="黑体" panose="02010609060101010101" pitchFamily="49" charset="-122"/>
              </a:endParaRPr>
            </a:p>
          </p:txBody>
        </p:sp>
        <p:sp>
          <p:nvSpPr>
            <p:cNvPr id="7" name="TextBox 6"/>
            <p:cNvSpPr txBox="1"/>
            <p:nvPr/>
          </p:nvSpPr>
          <p:spPr>
            <a:xfrm>
              <a:off x="5148064" y="6207695"/>
              <a:ext cx="2736304" cy="461665"/>
            </a:xfrm>
            <a:prstGeom prst="rect">
              <a:avLst/>
            </a:prstGeom>
            <a:noFill/>
          </p:spPr>
          <p:txBody>
            <a:bodyPr wrap="square" rtlCol="0">
              <a:spAutoFit/>
            </a:bodyPr>
            <a:lstStyle/>
            <a:p>
              <a:r>
                <a:rPr lang="zh-CN" altLang="en-US" sz="2400" b="1" dirty="0" smtClean="0">
                  <a:solidFill>
                    <a:srgbClr val="C00000"/>
                  </a:solidFill>
                  <a:latin typeface="黑体" panose="02010609060101010101" pitchFamily="49" charset="-122"/>
                  <a:ea typeface="黑体" panose="02010609060101010101" pitchFamily="49" charset="-122"/>
                </a:rPr>
                <a:t>世界经济活动分布</a:t>
              </a:r>
              <a:endParaRPr lang="zh-CN" altLang="en-US" sz="2400" b="1" dirty="0">
                <a:solidFill>
                  <a:srgbClr val="C00000"/>
                </a:solidFill>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1120451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5</a:t>
            </a:fld>
            <a:endParaRPr lang="zh-CN" altLang="en-US"/>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6335"/>
            <a:ext cx="9144000" cy="521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457508"/>
            <a:ext cx="6048672" cy="523220"/>
          </a:xfrm>
          <a:prstGeom prst="rect">
            <a:avLst/>
          </a:prstGeom>
          <a:noFill/>
        </p:spPr>
        <p:txBody>
          <a:bodyPr wrap="square" rtlCol="0">
            <a:spAutoFit/>
          </a:bodyPr>
          <a:lstStyle/>
          <a:p>
            <a:r>
              <a:rPr lang="zh-CN" altLang="en-US" sz="2800" b="1" dirty="0" smtClean="0">
                <a:solidFill>
                  <a:srgbClr val="C00000"/>
                </a:solidFill>
                <a:latin typeface="华文中宋" panose="02010600040101010101" pitchFamily="2" charset="-122"/>
                <a:ea typeface="华文中宋" panose="02010600040101010101" pitchFamily="2" charset="-122"/>
              </a:rPr>
              <a:t>打开百度地图，询问如何到达目的地</a:t>
            </a:r>
            <a:endParaRPr lang="zh-CN" altLang="en-US" sz="2800" b="1" dirty="0">
              <a:solidFill>
                <a:srgbClr val="C0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718401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42888" y="-27384"/>
            <a:ext cx="8658225" cy="5619750"/>
            <a:chOff x="242888" y="-27384"/>
            <a:chExt cx="8658225" cy="561975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27384"/>
              <a:ext cx="865822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接连接符 3"/>
            <p:cNvCxnSpPr/>
            <p:nvPr/>
          </p:nvCxnSpPr>
          <p:spPr>
            <a:xfrm flipH="1">
              <a:off x="3357644" y="332656"/>
              <a:ext cx="3230580" cy="4307441"/>
            </a:xfrm>
            <a:prstGeom prst="line">
              <a:avLst/>
            </a:prstGeom>
            <a:ln>
              <a:solidFill>
                <a:srgbClr val="003399"/>
              </a:solidFill>
            </a:ln>
          </p:spPr>
          <p:style>
            <a:lnRef idx="3">
              <a:schemeClr val="accent2"/>
            </a:lnRef>
            <a:fillRef idx="0">
              <a:schemeClr val="accent2"/>
            </a:fillRef>
            <a:effectRef idx="2">
              <a:schemeClr val="accent2"/>
            </a:effectRef>
            <a:fontRef idx="minor">
              <a:schemeClr val="tx1"/>
            </a:fontRef>
          </p:style>
        </p:cxnSp>
      </p:grpSp>
      <p:sp>
        <p:nvSpPr>
          <p:cNvPr id="6" name="TextBox 5"/>
          <p:cNvSpPr txBox="1"/>
          <p:nvPr/>
        </p:nvSpPr>
        <p:spPr>
          <a:xfrm>
            <a:off x="223241" y="5613047"/>
            <a:ext cx="8813255" cy="1200329"/>
          </a:xfrm>
          <a:prstGeom prst="rect">
            <a:avLst/>
          </a:prstGeom>
          <a:noFill/>
        </p:spPr>
        <p:txBody>
          <a:bodyPr wrap="square" rtlCol="0">
            <a:spAutoFit/>
          </a:bodyPr>
          <a:lstStyle/>
          <a:p>
            <a:r>
              <a:rPr lang="zh-CN" altLang="en-US" sz="2400" b="1" dirty="0"/>
              <a:t>全国各区县人口</a:t>
            </a:r>
            <a:r>
              <a:rPr lang="zh-CN" altLang="en-US" sz="2400" b="1" dirty="0" smtClean="0"/>
              <a:t>数据手</a:t>
            </a:r>
            <a:r>
              <a:rPr lang="zh-CN" altLang="en-US" sz="2400" b="1" dirty="0"/>
              <a:t>绘而成的点子密度图上，胡焕庸沿黑龙江瑷珲（即爱辉，今</a:t>
            </a:r>
            <a:r>
              <a:rPr lang="zh-CN" altLang="en-US" sz="2400" b="1" dirty="0">
                <a:hlinkClick r:id="rId3"/>
              </a:rPr>
              <a:t>黑河</a:t>
            </a:r>
            <a:r>
              <a:rPr lang="zh-CN" altLang="en-US" sz="2400" b="1" dirty="0"/>
              <a:t>）向西南至云南腾冲画出一条人口分布悬殊的界线。其中，全国</a:t>
            </a:r>
            <a:r>
              <a:rPr lang="en-US" altLang="zh-CN" sz="2400" b="1" dirty="0"/>
              <a:t>96%</a:t>
            </a:r>
            <a:r>
              <a:rPr lang="zh-CN" altLang="en-US" sz="2400" b="1" dirty="0"/>
              <a:t>的人口分布在线之</a:t>
            </a:r>
            <a:r>
              <a:rPr lang="zh-CN" altLang="en-US" sz="2400" b="1" dirty="0" smtClean="0"/>
              <a:t>东南的</a:t>
            </a:r>
            <a:r>
              <a:rPr lang="en-US" altLang="zh-CN" sz="2400" b="1" dirty="0" smtClean="0"/>
              <a:t>36%</a:t>
            </a:r>
            <a:r>
              <a:rPr lang="zh-CN" altLang="en-US" sz="2400" b="1" dirty="0" smtClean="0"/>
              <a:t>国土里。</a:t>
            </a:r>
            <a:endParaRPr lang="zh-CN" altLang="en-US" sz="2400" b="1" dirty="0"/>
          </a:p>
        </p:txBody>
      </p:sp>
      <p:sp>
        <p:nvSpPr>
          <p:cNvPr id="5" name="TextBox 4"/>
          <p:cNvSpPr txBox="1"/>
          <p:nvPr/>
        </p:nvSpPr>
        <p:spPr>
          <a:xfrm>
            <a:off x="2699792" y="-27384"/>
            <a:ext cx="3096344" cy="1200329"/>
          </a:xfrm>
          <a:prstGeom prst="rect">
            <a:avLst/>
          </a:prstGeom>
          <a:noFill/>
        </p:spPr>
        <p:txBody>
          <a:bodyPr wrap="square" rtlCol="0">
            <a:spAutoFit/>
          </a:bodyPr>
          <a:lstStyle/>
          <a:p>
            <a:pPr algn="ctr"/>
            <a:r>
              <a:rPr lang="zh-CN" altLang="en-US" sz="3600" b="1" dirty="0" smtClean="0">
                <a:solidFill>
                  <a:srgbClr val="002060"/>
                </a:solidFill>
                <a:latin typeface="华文中宋" panose="02010600040101010101" pitchFamily="2" charset="-122"/>
                <a:ea typeface="华文中宋" panose="02010600040101010101" pitchFamily="2" charset="-122"/>
              </a:rPr>
              <a:t>胡焕庸人口线（</a:t>
            </a:r>
            <a:r>
              <a:rPr lang="en-US" altLang="zh-CN" sz="3600" b="1" dirty="0" smtClean="0">
                <a:solidFill>
                  <a:srgbClr val="002060"/>
                </a:solidFill>
                <a:latin typeface="华文中宋" panose="02010600040101010101" pitchFamily="2" charset="-122"/>
                <a:ea typeface="华文中宋" panose="02010600040101010101" pitchFamily="2" charset="-122"/>
              </a:rPr>
              <a:t>1935</a:t>
            </a:r>
            <a:r>
              <a:rPr lang="zh-CN" altLang="en-US" sz="3600" b="1" dirty="0" smtClean="0">
                <a:solidFill>
                  <a:srgbClr val="002060"/>
                </a:solidFill>
                <a:latin typeface="华文中宋" panose="02010600040101010101" pitchFamily="2" charset="-122"/>
                <a:ea typeface="华文中宋" panose="02010600040101010101" pitchFamily="2" charset="-122"/>
              </a:rPr>
              <a:t>）</a:t>
            </a:r>
            <a:endParaRPr lang="zh-CN" altLang="en-US" sz="3600" b="1" dirty="0">
              <a:solidFill>
                <a:srgbClr val="00206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2928596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3728" y="773415"/>
            <a:ext cx="4868168" cy="584775"/>
          </a:xfrm>
          <a:prstGeom prst="rect">
            <a:avLst/>
          </a:prstGeom>
          <a:noFill/>
        </p:spPr>
        <p:txBody>
          <a:bodyPr wrap="square" rtlCol="0">
            <a:spAutoFit/>
          </a:bodyPr>
          <a:lstStyle/>
          <a:p>
            <a:r>
              <a:rPr lang="zh-CN" altLang="en-US" sz="3200" b="1" dirty="0">
                <a:solidFill>
                  <a:srgbClr val="C00000"/>
                </a:solidFill>
                <a:latin typeface="黑体" panose="02010609060101010101" pitchFamily="49" charset="-122"/>
                <a:ea typeface="黑体" panose="02010609060101010101" pitchFamily="49" charset="-122"/>
              </a:rPr>
              <a:t>北京雾霾进入</a:t>
            </a:r>
            <a:r>
              <a:rPr lang="zh-CN" altLang="en-US" sz="3200" b="1" dirty="0" smtClean="0">
                <a:solidFill>
                  <a:srgbClr val="C00000"/>
                </a:solidFill>
                <a:latin typeface="黑体" panose="02010609060101010101" pitchFamily="49" charset="-122"/>
                <a:ea typeface="黑体" panose="02010609060101010101" pitchFamily="49" charset="-122"/>
              </a:rPr>
              <a:t>“最后疯狂”</a:t>
            </a:r>
            <a:endParaRPr lang="zh-CN" altLang="en-US" sz="3200" dirty="0">
              <a:solidFill>
                <a:srgbClr val="C00000"/>
              </a:solidFill>
              <a:latin typeface="黑体" panose="02010609060101010101" pitchFamily="49" charset="-122"/>
              <a:ea typeface="黑体" panose="02010609060101010101" pitchFamily="49" charset="-122"/>
            </a:endParaRPr>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7500"/>
            <a:ext cx="9217374" cy="473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3672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6521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5576888" y="3805238"/>
            <a:ext cx="3243262" cy="3052762"/>
          </a:xfrm>
          <a:prstGeom prst="rect">
            <a:avLst/>
          </a:prstGeom>
          <a:noFill/>
          <a:ln w="9525">
            <a:noFill/>
            <a:miter lim="800000"/>
            <a:headEnd/>
            <a:tailEnd/>
          </a:ln>
        </p:spPr>
      </p:pic>
      <p:sp>
        <p:nvSpPr>
          <p:cNvPr id="24579" name="TextBox 2"/>
          <p:cNvSpPr txBox="1">
            <a:spLocks noChangeArrowheads="1"/>
          </p:cNvSpPr>
          <p:nvPr/>
        </p:nvSpPr>
        <p:spPr bwMode="auto">
          <a:xfrm>
            <a:off x="684215" y="1557341"/>
            <a:ext cx="7704137" cy="2308225"/>
          </a:xfrm>
          <a:prstGeom prst="rect">
            <a:avLst/>
          </a:prstGeom>
          <a:noFill/>
          <a:ln w="9525">
            <a:solidFill>
              <a:schemeClr val="bg1">
                <a:lumMod val="65000"/>
              </a:schemeClr>
            </a:solidFill>
            <a:miter lim="800000"/>
            <a:headEnd/>
            <a:tailEnd/>
          </a:ln>
        </p:spPr>
        <p:txBody>
          <a:bodyPr>
            <a:spAutoFit/>
          </a:bodyPr>
          <a:lstStyle/>
          <a:p>
            <a:pPr>
              <a:defRPr/>
            </a:pPr>
            <a:r>
              <a:rPr lang="zh-CN" altLang="en-US" sz="4800" dirty="0">
                <a:solidFill>
                  <a:srgbClr val="C00000"/>
                </a:solidFill>
                <a:latin typeface="华文隶书" pitchFamily="2" charset="-122"/>
                <a:ea typeface="华文隶书" pitchFamily="2" charset="-122"/>
              </a:rPr>
              <a:t>      具有几千年历史的地图，其生命力在于其与时俱进，不断创新！</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708275"/>
            <a:ext cx="9144001" cy="2089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 name="TextBox 4"/>
          <p:cNvSpPr txBox="1"/>
          <p:nvPr/>
        </p:nvSpPr>
        <p:spPr>
          <a:xfrm>
            <a:off x="1259632" y="3068960"/>
            <a:ext cx="6768752" cy="1554272"/>
          </a:xfrm>
          <a:prstGeom prst="rect">
            <a:avLst/>
          </a:prstGeom>
          <a:noFill/>
        </p:spPr>
        <p:txBody>
          <a:bodyPr wrap="square" rtlCol="0">
            <a:spAutoFit/>
          </a:bodyPr>
          <a:lstStyle/>
          <a:p>
            <a:pPr>
              <a:spcBef>
                <a:spcPts val="1800"/>
              </a:spcBef>
            </a:pPr>
            <a:r>
              <a:rPr lang="zh-CN" altLang="en-US" sz="4000" dirty="0" smtClean="0">
                <a:solidFill>
                  <a:schemeClr val="bg1"/>
                </a:solidFill>
                <a:latin typeface="华文中宋" panose="02010600040101010101" pitchFamily="2" charset="-122"/>
                <a:ea typeface="华文中宋" panose="02010600040101010101" pitchFamily="2" charset="-122"/>
              </a:rPr>
              <a:t>托勒密</a:t>
            </a:r>
            <a:r>
              <a:rPr lang="zh-CN" altLang="en-US" sz="4000" dirty="0">
                <a:solidFill>
                  <a:schemeClr val="bg1"/>
                </a:solidFill>
                <a:latin typeface="华文中宋" panose="02010600040101010101" pitchFamily="2" charset="-122"/>
                <a:ea typeface="华文中宋" panose="02010600040101010101" pitchFamily="2" charset="-122"/>
              </a:rPr>
              <a:t>与</a:t>
            </a:r>
            <a:r>
              <a:rPr lang="zh-CN" altLang="en-US" sz="4000" dirty="0" smtClean="0">
                <a:solidFill>
                  <a:schemeClr val="bg1"/>
                </a:solidFill>
                <a:latin typeface="华文中宋" panose="02010600040101010101" pitchFamily="2" charset="-122"/>
                <a:ea typeface="华文中宋" panose="02010600040101010101" pitchFamily="2" charset="-122"/>
              </a:rPr>
              <a:t>裴秀两位地图巨星</a:t>
            </a:r>
            <a:endParaRPr lang="en-US" altLang="zh-CN" sz="4000" dirty="0" smtClean="0">
              <a:solidFill>
                <a:schemeClr val="bg1"/>
              </a:solidFill>
              <a:latin typeface="华文中宋" panose="02010600040101010101" pitchFamily="2" charset="-122"/>
              <a:ea typeface="华文中宋" panose="02010600040101010101" pitchFamily="2" charset="-122"/>
            </a:endParaRPr>
          </a:p>
          <a:p>
            <a:pPr>
              <a:spcBef>
                <a:spcPts val="1800"/>
              </a:spcBef>
            </a:pPr>
            <a:r>
              <a:rPr lang="zh-CN" altLang="en-US" sz="4000" dirty="0" smtClean="0">
                <a:solidFill>
                  <a:schemeClr val="bg1"/>
                </a:solidFill>
                <a:latin typeface="华文中宋" panose="02010600040101010101" pitchFamily="2" charset="-122"/>
                <a:ea typeface="华文中宋" panose="02010600040101010101" pitchFamily="2" charset="-122"/>
              </a:rPr>
              <a:t>利玛窦的世界地图</a:t>
            </a:r>
            <a:endParaRPr lang="zh-CN" altLang="en-US" sz="4000"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31840" y="0"/>
            <a:ext cx="601216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3275856" y="337946"/>
            <a:ext cx="5472608" cy="6259406"/>
          </a:xfrm>
          <a:prstGeom prst="rect">
            <a:avLst/>
          </a:prstGeom>
          <a:noFill/>
        </p:spPr>
        <p:txBody>
          <a:bodyPr wrap="square" rtlCol="0">
            <a:spAutoFit/>
          </a:bodyPr>
          <a:lstStyle/>
          <a:p>
            <a:pPr>
              <a:lnSpc>
                <a:spcPct val="120000"/>
              </a:lnSpc>
            </a:pPr>
            <a:r>
              <a:rPr lang="zh-CN" altLang="en-US" sz="2400" b="1" dirty="0" smtClean="0">
                <a:solidFill>
                  <a:schemeClr val="bg1"/>
                </a:solidFill>
                <a:latin typeface="华文中宋" panose="02010600040101010101" pitchFamily="2" charset="-122"/>
                <a:ea typeface="华文中宋" panose="02010600040101010101" pitchFamily="2" charset="-122"/>
              </a:rPr>
              <a:t>“地心说”</a:t>
            </a:r>
            <a:r>
              <a:rPr lang="zh-CN" altLang="en-US" sz="2400" b="1" dirty="0">
                <a:solidFill>
                  <a:schemeClr val="bg1"/>
                </a:solidFill>
                <a:latin typeface="华文中宋" panose="02010600040101010101" pitchFamily="2" charset="-122"/>
                <a:ea typeface="华文中宋" panose="02010600040101010101" pitchFamily="2" charset="-122"/>
              </a:rPr>
              <a:t>的集大成者，生于埃及，父母</a:t>
            </a:r>
            <a:r>
              <a:rPr lang="zh-CN" altLang="en-US" sz="2400" b="1" dirty="0" smtClean="0">
                <a:solidFill>
                  <a:schemeClr val="bg1"/>
                </a:solidFill>
                <a:latin typeface="华文中宋" panose="02010600040101010101" pitchFamily="2" charset="-122"/>
                <a:ea typeface="华文中宋" panose="02010600040101010101" pitchFamily="2" charset="-122"/>
              </a:rPr>
              <a:t>都是希腊人。</a:t>
            </a:r>
            <a:r>
              <a:rPr lang="zh-CN" altLang="en-US" sz="2400" b="1" dirty="0">
                <a:solidFill>
                  <a:schemeClr val="bg1"/>
                </a:solidFill>
                <a:latin typeface="华文中宋" panose="02010600040101010101" pitchFamily="2" charset="-122"/>
                <a:ea typeface="华文中宋" panose="02010600040101010101" pitchFamily="2" charset="-122"/>
              </a:rPr>
              <a:t>重要著作</a:t>
            </a: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地理学指南</a:t>
            </a: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a:t>
            </a:r>
            <a:r>
              <a:rPr lang="en-US" altLang="zh-CN" sz="2400" b="1" dirty="0">
                <a:solidFill>
                  <a:schemeClr val="bg1"/>
                </a:solidFill>
                <a:latin typeface="华文中宋" panose="02010600040101010101" pitchFamily="2" charset="-122"/>
                <a:ea typeface="华文中宋" panose="02010600040101010101" pitchFamily="2" charset="-122"/>
              </a:rPr>
              <a:t>8</a:t>
            </a:r>
            <a:r>
              <a:rPr lang="zh-CN" altLang="en-US" sz="2400" b="1" dirty="0">
                <a:solidFill>
                  <a:schemeClr val="bg1"/>
                </a:solidFill>
                <a:latin typeface="华文中宋" panose="02010600040101010101" pitchFamily="2" charset="-122"/>
                <a:ea typeface="华文中宋" panose="02010600040101010101" pitchFamily="2" charset="-122"/>
              </a:rPr>
              <a:t>卷）是古希腊有关数理地理知识的总结，主要以马里努斯的工作为基础，参考亚历山大城图书馆的资料撰成。第</a:t>
            </a:r>
            <a:r>
              <a:rPr lang="en-US" altLang="zh-CN" sz="2400" b="1" dirty="0">
                <a:solidFill>
                  <a:schemeClr val="bg1"/>
                </a:solidFill>
                <a:latin typeface="华文中宋" panose="02010600040101010101" pitchFamily="2" charset="-122"/>
                <a:ea typeface="华文中宋" panose="02010600040101010101" pitchFamily="2" charset="-122"/>
              </a:rPr>
              <a:t>1</a:t>
            </a:r>
            <a:r>
              <a:rPr lang="zh-CN" altLang="en-US" sz="2400" b="1" dirty="0">
                <a:solidFill>
                  <a:schemeClr val="bg1"/>
                </a:solidFill>
                <a:latin typeface="华文中宋" panose="02010600040101010101" pitchFamily="2" charset="-122"/>
                <a:ea typeface="华文中宋" panose="02010600040101010101" pitchFamily="2" charset="-122"/>
              </a:rPr>
              <a:t>卷为一般理论概述，阐述了他的地理学体系，修正了马里努斯的制图方法。第</a:t>
            </a:r>
            <a:r>
              <a:rPr lang="en-US" altLang="zh-CN" sz="2400" b="1" dirty="0">
                <a:solidFill>
                  <a:schemeClr val="bg1"/>
                </a:solidFill>
                <a:latin typeface="华文中宋" panose="02010600040101010101" pitchFamily="2" charset="-122"/>
                <a:ea typeface="华文中宋" panose="02010600040101010101" pitchFamily="2" charset="-122"/>
              </a:rPr>
              <a:t>2</a:t>
            </a:r>
            <a:r>
              <a:rPr lang="zh-CN" altLang="en-US" sz="2400" b="1" dirty="0">
                <a:solidFill>
                  <a:schemeClr val="bg1"/>
                </a:solidFill>
                <a:latin typeface="华文中宋" panose="02010600040101010101" pitchFamily="2" charset="-122"/>
                <a:ea typeface="华文中宋" panose="02010600040101010101" pitchFamily="2" charset="-122"/>
              </a:rPr>
              <a:t>卷至第</a:t>
            </a:r>
            <a:r>
              <a:rPr lang="en-US" altLang="zh-CN" sz="2400" b="1" dirty="0">
                <a:solidFill>
                  <a:schemeClr val="bg1"/>
                </a:solidFill>
                <a:latin typeface="华文中宋" panose="02010600040101010101" pitchFamily="2" charset="-122"/>
                <a:ea typeface="华文中宋" panose="02010600040101010101" pitchFamily="2" charset="-122"/>
              </a:rPr>
              <a:t>7</a:t>
            </a:r>
            <a:r>
              <a:rPr lang="zh-CN" altLang="en-US" sz="2400" b="1" dirty="0">
                <a:solidFill>
                  <a:schemeClr val="bg1"/>
                </a:solidFill>
                <a:latin typeface="华文中宋" panose="02010600040101010101" pitchFamily="2" charset="-122"/>
                <a:ea typeface="华文中宋" panose="02010600040101010101" pitchFamily="2" charset="-122"/>
              </a:rPr>
              <a:t>卷列有欧、亚、非三大洲</a:t>
            </a:r>
            <a:r>
              <a:rPr lang="en-US" altLang="zh-CN" sz="2400" b="1" dirty="0">
                <a:solidFill>
                  <a:schemeClr val="bg1"/>
                </a:solidFill>
                <a:latin typeface="华文中宋" panose="02010600040101010101" pitchFamily="2" charset="-122"/>
                <a:ea typeface="华文中宋" panose="02010600040101010101" pitchFamily="2" charset="-122"/>
              </a:rPr>
              <a:t>8100</a:t>
            </a:r>
            <a:r>
              <a:rPr lang="zh-CN" altLang="en-US" sz="2400" b="1" dirty="0">
                <a:solidFill>
                  <a:schemeClr val="bg1"/>
                </a:solidFill>
                <a:latin typeface="华文中宋" panose="02010600040101010101" pitchFamily="2" charset="-122"/>
                <a:ea typeface="华文中宋" panose="02010600040101010101" pitchFamily="2" charset="-122"/>
              </a:rPr>
              <a:t>处地点位置的一览表，并采用喜帕恰斯所建立的纬度和经度网，把圆周分为</a:t>
            </a:r>
            <a:r>
              <a:rPr lang="en-US" altLang="zh-CN" sz="2400" b="1" dirty="0">
                <a:solidFill>
                  <a:schemeClr val="bg1"/>
                </a:solidFill>
                <a:latin typeface="华文中宋" panose="02010600040101010101" pitchFamily="2" charset="-122"/>
                <a:ea typeface="华文中宋" panose="02010600040101010101" pitchFamily="2" charset="-122"/>
              </a:rPr>
              <a:t>360</a:t>
            </a:r>
            <a:r>
              <a:rPr lang="zh-CN" altLang="en-US" sz="2400" b="1" dirty="0">
                <a:solidFill>
                  <a:schemeClr val="bg1"/>
                </a:solidFill>
                <a:latin typeface="华文中宋" panose="02010600040101010101" pitchFamily="2" charset="-122"/>
                <a:ea typeface="华文中宋" panose="02010600040101010101" pitchFamily="2" charset="-122"/>
              </a:rPr>
              <a:t>份，给每个地点都注明经纬度坐标。第</a:t>
            </a:r>
            <a:r>
              <a:rPr lang="en-US" altLang="zh-CN" sz="2400" b="1" dirty="0">
                <a:solidFill>
                  <a:schemeClr val="bg1"/>
                </a:solidFill>
                <a:latin typeface="华文中宋" panose="02010600040101010101" pitchFamily="2" charset="-122"/>
                <a:ea typeface="华文中宋" panose="02010600040101010101" pitchFamily="2" charset="-122"/>
              </a:rPr>
              <a:t>8</a:t>
            </a:r>
            <a:r>
              <a:rPr lang="zh-CN" altLang="en-US" sz="2400" b="1" dirty="0">
                <a:solidFill>
                  <a:schemeClr val="bg1"/>
                </a:solidFill>
                <a:latin typeface="华文中宋" panose="02010600040101010101" pitchFamily="2" charset="-122"/>
                <a:ea typeface="华文中宋" panose="02010600040101010101" pitchFamily="2" charset="-122"/>
              </a:rPr>
              <a:t>卷由</a:t>
            </a:r>
            <a:r>
              <a:rPr lang="en-US" altLang="zh-CN" sz="2400" b="1" dirty="0">
                <a:solidFill>
                  <a:schemeClr val="bg1"/>
                </a:solidFill>
                <a:latin typeface="华文中宋" panose="02010600040101010101" pitchFamily="2" charset="-122"/>
                <a:ea typeface="华文中宋" panose="02010600040101010101" pitchFamily="2" charset="-122"/>
              </a:rPr>
              <a:t>27</a:t>
            </a:r>
            <a:r>
              <a:rPr lang="zh-CN" altLang="en-US" sz="2400" b="1" dirty="0">
                <a:solidFill>
                  <a:schemeClr val="bg1"/>
                </a:solidFill>
                <a:latin typeface="华文中宋" panose="02010600040101010101" pitchFamily="2" charset="-122"/>
                <a:ea typeface="华文中宋" panose="02010600040101010101" pitchFamily="2" charset="-122"/>
              </a:rPr>
              <a:t>幅世界地图和</a:t>
            </a:r>
            <a:r>
              <a:rPr lang="en-US" altLang="zh-CN" sz="2400" b="1" dirty="0">
                <a:solidFill>
                  <a:schemeClr val="bg1"/>
                </a:solidFill>
                <a:latin typeface="华文中宋" panose="02010600040101010101" pitchFamily="2" charset="-122"/>
                <a:ea typeface="华文中宋" panose="02010600040101010101" pitchFamily="2" charset="-122"/>
              </a:rPr>
              <a:t>26</a:t>
            </a:r>
            <a:r>
              <a:rPr lang="zh-CN" altLang="en-US" sz="2400" b="1" dirty="0">
                <a:solidFill>
                  <a:schemeClr val="bg1"/>
                </a:solidFill>
                <a:latin typeface="华文中宋" panose="02010600040101010101" pitchFamily="2" charset="-122"/>
                <a:ea typeface="华文中宋" panose="02010600040101010101" pitchFamily="2" charset="-122"/>
              </a:rPr>
              <a:t>幅局部区域图组成，以后曾多次刊印，称为</a:t>
            </a: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托勒密地图</a:t>
            </a: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a:t>
            </a:r>
          </a:p>
        </p:txBody>
      </p:sp>
      <p:pic>
        <p:nvPicPr>
          <p:cNvPr id="87042" name="Picture 2" descr="c:\users\zhouch\appdata\roaming\360se6\User Data\temp\e7cd7b899e510fb3b01b65b4d933c895d1430c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 y="983918"/>
            <a:ext cx="2702632" cy="36035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4797152"/>
            <a:ext cx="2376264" cy="1569660"/>
          </a:xfrm>
          <a:prstGeom prst="rect">
            <a:avLst/>
          </a:prstGeom>
          <a:noFill/>
        </p:spPr>
        <p:txBody>
          <a:bodyPr wrap="square" rtlCol="0">
            <a:spAutoFit/>
          </a:bodyPr>
          <a:lstStyle/>
          <a:p>
            <a:r>
              <a:rPr lang="zh-CN" altLang="en-US" sz="2400" dirty="0">
                <a:solidFill>
                  <a:srgbClr val="002060"/>
                </a:solidFill>
                <a:latin typeface="华文中宋" panose="02010600040101010101" pitchFamily="2" charset="-122"/>
                <a:ea typeface="华文中宋" panose="02010600040101010101" pitchFamily="2" charset="-122"/>
              </a:rPr>
              <a:t>克罗狄斯</a:t>
            </a:r>
            <a:r>
              <a:rPr lang="en-US" altLang="zh-CN" sz="2400" dirty="0">
                <a:solidFill>
                  <a:srgbClr val="002060"/>
                </a:solidFill>
                <a:latin typeface="华文中宋" panose="02010600040101010101" pitchFamily="2" charset="-122"/>
                <a:ea typeface="华文中宋" panose="02010600040101010101" pitchFamily="2" charset="-122"/>
              </a:rPr>
              <a:t>·</a:t>
            </a:r>
            <a:r>
              <a:rPr lang="zh-CN" altLang="en-US" sz="2400" dirty="0">
                <a:solidFill>
                  <a:srgbClr val="002060"/>
                </a:solidFill>
                <a:latin typeface="华文中宋" panose="02010600040101010101" pitchFamily="2" charset="-122"/>
                <a:ea typeface="华文中宋" panose="02010600040101010101" pitchFamily="2" charset="-122"/>
              </a:rPr>
              <a:t>托勒密（</a:t>
            </a:r>
            <a:r>
              <a:rPr lang="en-US" altLang="zh-CN" sz="2400" dirty="0">
                <a:solidFill>
                  <a:srgbClr val="002060"/>
                </a:solidFill>
                <a:latin typeface="华文中宋" panose="02010600040101010101" pitchFamily="2" charset="-122"/>
                <a:ea typeface="华文中宋" panose="02010600040101010101" pitchFamily="2" charset="-122"/>
              </a:rPr>
              <a:t>Claudius </a:t>
            </a:r>
            <a:r>
              <a:rPr lang="en-US" altLang="zh-CN" sz="2400" dirty="0" err="1" smtClean="0">
                <a:solidFill>
                  <a:srgbClr val="002060"/>
                </a:solidFill>
                <a:latin typeface="华文中宋" panose="02010600040101010101" pitchFamily="2" charset="-122"/>
                <a:ea typeface="华文中宋" panose="02010600040101010101" pitchFamily="2" charset="-122"/>
              </a:rPr>
              <a:t>Ptolemaeus</a:t>
            </a:r>
            <a:r>
              <a:rPr lang="zh-CN" altLang="en-US" sz="2400" dirty="0" smtClean="0">
                <a:solidFill>
                  <a:srgbClr val="002060"/>
                </a:solidFill>
                <a:latin typeface="华文中宋" panose="02010600040101010101" pitchFamily="2" charset="-122"/>
                <a:ea typeface="华文中宋" panose="02010600040101010101" pitchFamily="2" charset="-122"/>
              </a:rPr>
              <a:t>，约</a:t>
            </a:r>
            <a:r>
              <a:rPr lang="en-US" altLang="zh-CN" sz="2400" dirty="0">
                <a:solidFill>
                  <a:srgbClr val="002060"/>
                </a:solidFill>
                <a:latin typeface="华文中宋" panose="02010600040101010101" pitchFamily="2" charset="-122"/>
                <a:ea typeface="华文中宋" panose="02010600040101010101" pitchFamily="2" charset="-122"/>
              </a:rPr>
              <a:t>90</a:t>
            </a:r>
            <a:r>
              <a:rPr lang="zh-CN" altLang="en-US" sz="2400" dirty="0">
                <a:solidFill>
                  <a:srgbClr val="002060"/>
                </a:solidFill>
                <a:latin typeface="华文中宋" panose="02010600040101010101" pitchFamily="2" charset="-122"/>
                <a:ea typeface="华文中宋" panose="02010600040101010101" pitchFamily="2" charset="-122"/>
              </a:rPr>
              <a:t>年</a:t>
            </a:r>
            <a:r>
              <a:rPr lang="en-US" altLang="zh-CN" sz="2400" dirty="0">
                <a:solidFill>
                  <a:srgbClr val="002060"/>
                </a:solidFill>
                <a:latin typeface="华文中宋" panose="02010600040101010101" pitchFamily="2" charset="-122"/>
                <a:ea typeface="华文中宋" panose="02010600040101010101" pitchFamily="2" charset="-122"/>
              </a:rPr>
              <a:t>—168</a:t>
            </a:r>
            <a:r>
              <a:rPr lang="zh-CN" altLang="en-US" sz="2400" dirty="0">
                <a:solidFill>
                  <a:srgbClr val="002060"/>
                </a:solidFill>
                <a:latin typeface="华文中宋" panose="02010600040101010101" pitchFamily="2" charset="-122"/>
                <a:ea typeface="华文中宋" panose="02010600040101010101" pitchFamily="2" charset="-122"/>
              </a:rPr>
              <a:t>年）</a:t>
            </a:r>
          </a:p>
        </p:txBody>
      </p:sp>
    </p:spTree>
    <p:extLst>
      <p:ext uri="{BB962C8B-B14F-4D97-AF65-F5344CB8AC3E}">
        <p14:creationId xmlns:p14="http://schemas.microsoft.com/office/powerpoint/2010/main" val="1677390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132732"/>
            <a:ext cx="9144000" cy="17526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5474" name="Picture 2" descr="c:\users\zhouch\appdata\roaming\360se6\User Data\temp\09f6c63888ae262899dafb42f1330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7384"/>
            <a:ext cx="7128792" cy="5132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5085184"/>
            <a:ext cx="8640960" cy="1815882"/>
          </a:xfrm>
          <a:prstGeom prst="rect">
            <a:avLst/>
          </a:prstGeom>
          <a:noFill/>
        </p:spPr>
        <p:txBody>
          <a:bodyPr wrap="square" rtlCol="0">
            <a:spAutoFit/>
          </a:bodyPr>
          <a:lstStyle/>
          <a:p>
            <a:r>
              <a:rPr lang="en-US" altLang="zh-CN" sz="2800" b="1" dirty="0">
                <a:solidFill>
                  <a:schemeClr val="bg1"/>
                </a:solidFill>
                <a:latin typeface="华文中宋" panose="02010600040101010101" pitchFamily="2" charset="-122"/>
                <a:ea typeface="华文中宋" panose="02010600040101010101" pitchFamily="2" charset="-122"/>
              </a:rPr>
              <a:t>1492</a:t>
            </a:r>
            <a:r>
              <a:rPr lang="zh-CN" altLang="en-US" sz="2800" b="1" dirty="0">
                <a:solidFill>
                  <a:schemeClr val="bg1"/>
                </a:solidFill>
                <a:latin typeface="华文中宋" panose="02010600040101010101" pitchFamily="2" charset="-122"/>
                <a:ea typeface="华文中宋" panose="02010600040101010101" pitchFamily="2" charset="-122"/>
              </a:rPr>
              <a:t>年，当哥伦布从西班牙海岸出发，一路西行寻找遥远的东方时，他带着</a:t>
            </a:r>
            <a:r>
              <a:rPr lang="en-US" altLang="zh-CN" sz="2800" b="1" dirty="0">
                <a:solidFill>
                  <a:schemeClr val="bg1"/>
                </a:solidFill>
                <a:latin typeface="华文中宋" panose="02010600040101010101" pitchFamily="2" charset="-122"/>
                <a:ea typeface="华文中宋" panose="02010600040101010101" pitchFamily="2" charset="-122"/>
              </a:rPr>
              <a:t>3</a:t>
            </a:r>
            <a:r>
              <a:rPr lang="zh-CN" altLang="en-US" sz="2800" b="1" dirty="0">
                <a:solidFill>
                  <a:schemeClr val="bg1"/>
                </a:solidFill>
                <a:latin typeface="华文中宋" panose="02010600040101010101" pitchFamily="2" charset="-122"/>
                <a:ea typeface="华文中宋" panose="02010600040101010101" pitchFamily="2" charset="-122"/>
              </a:rPr>
              <a:t>艘帆船、</a:t>
            </a:r>
            <a:r>
              <a:rPr lang="en-US" altLang="zh-CN" sz="2800" b="1" dirty="0">
                <a:solidFill>
                  <a:schemeClr val="bg1"/>
                </a:solidFill>
                <a:latin typeface="华文中宋" panose="02010600040101010101" pitchFamily="2" charset="-122"/>
                <a:ea typeface="华文中宋" panose="02010600040101010101" pitchFamily="2" charset="-122"/>
              </a:rPr>
              <a:t>87</a:t>
            </a:r>
            <a:r>
              <a:rPr lang="zh-CN" altLang="en-US" sz="2800" b="1" dirty="0">
                <a:solidFill>
                  <a:schemeClr val="bg1"/>
                </a:solidFill>
                <a:latin typeface="华文中宋" panose="02010600040101010101" pitchFamily="2" charset="-122"/>
                <a:ea typeface="华文中宋" panose="02010600040101010101" pitchFamily="2" charset="-122"/>
              </a:rPr>
              <a:t>名</a:t>
            </a:r>
            <a:r>
              <a:rPr lang="zh-CN" altLang="en-US" sz="2800" b="1" dirty="0" smtClean="0">
                <a:solidFill>
                  <a:schemeClr val="bg1"/>
                </a:solidFill>
                <a:latin typeface="华文中宋" panose="02010600040101010101" pitchFamily="2" charset="-122"/>
                <a:ea typeface="华文中宋" panose="02010600040101010101" pitchFamily="2" charset="-122"/>
              </a:rPr>
              <a:t>水手和托勒密</a:t>
            </a:r>
            <a:r>
              <a:rPr lang="zh-CN" altLang="en-US" sz="2800" b="1" dirty="0">
                <a:solidFill>
                  <a:schemeClr val="bg1"/>
                </a:solidFill>
                <a:latin typeface="华文中宋" panose="02010600040101010101" pitchFamily="2" charset="-122"/>
                <a:ea typeface="华文中宋" panose="02010600040101010101" pitchFamily="2" charset="-122"/>
              </a:rPr>
              <a:t>编写的</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地理学</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。这本</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地理学</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对于当时的欧洲人来说，是“对已知世界地理情况的最佳指南”。</a:t>
            </a:r>
          </a:p>
        </p:txBody>
      </p:sp>
    </p:spTree>
    <p:extLst>
      <p:ext uri="{BB962C8B-B14F-4D97-AF65-F5344CB8AC3E}">
        <p14:creationId xmlns:p14="http://schemas.microsoft.com/office/powerpoint/2010/main" val="2021311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944666"/>
            <a:ext cx="9144000" cy="1913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179512" y="4946392"/>
            <a:ext cx="8856984" cy="1938992"/>
          </a:xfrm>
          <a:prstGeom prst="rect">
            <a:avLst/>
          </a:prstGeom>
          <a:noFill/>
        </p:spPr>
        <p:txBody>
          <a:bodyPr wrap="square" rtlCol="0">
            <a:spAutoFit/>
          </a:bodyPr>
          <a:lstStyle/>
          <a:p>
            <a:r>
              <a:rPr lang="zh-CN" altLang="en-US" sz="2400" b="1" dirty="0" smtClean="0">
                <a:solidFill>
                  <a:schemeClr val="bg1"/>
                </a:solidFill>
                <a:latin typeface="华文中宋" panose="02010600040101010101" pitchFamily="2" charset="-122"/>
                <a:ea typeface="华文中宋" panose="02010600040101010101" pitchFamily="2" charset="-122"/>
              </a:rPr>
              <a:t>这幅世界图只有</a:t>
            </a:r>
            <a:r>
              <a:rPr lang="zh-CN" altLang="en-US" sz="2400" b="1" dirty="0">
                <a:solidFill>
                  <a:schemeClr val="bg1"/>
                </a:solidFill>
                <a:latin typeface="华文中宋" panose="02010600040101010101" pitchFamily="2" charset="-122"/>
                <a:ea typeface="华文中宋" panose="02010600040101010101" pitchFamily="2" charset="-122"/>
              </a:rPr>
              <a:t>亚非欧及想象中的南方大陆</a:t>
            </a:r>
            <a:r>
              <a:rPr lang="zh-CN" altLang="en-US" sz="2400" b="1" dirty="0" smtClean="0">
                <a:solidFill>
                  <a:schemeClr val="bg1"/>
                </a:solidFill>
                <a:latin typeface="华文中宋" panose="02010600040101010101" pitchFamily="2" charset="-122"/>
                <a:ea typeface="华文中宋" panose="02010600040101010101" pitchFamily="2" charset="-122"/>
              </a:rPr>
              <a:t>，但是</a:t>
            </a:r>
            <a:r>
              <a:rPr lang="zh-CN" altLang="en-US" sz="2400" b="1" dirty="0">
                <a:solidFill>
                  <a:schemeClr val="bg1"/>
                </a:solidFill>
                <a:latin typeface="华文中宋" panose="02010600040101010101" pitchFamily="2" charset="-122"/>
                <a:ea typeface="华文中宋" panose="02010600040101010101" pitchFamily="2" charset="-122"/>
              </a:rPr>
              <a:t>却是西方历史上第一次将古代中国标于地图之上</a:t>
            </a:r>
            <a:r>
              <a:rPr lang="zh-CN" altLang="en-US" sz="2400" b="1" dirty="0" smtClean="0">
                <a:solidFill>
                  <a:schemeClr val="bg1"/>
                </a:solidFill>
                <a:latin typeface="华文中宋" panose="02010600040101010101" pitchFamily="2" charset="-122"/>
                <a:ea typeface="华文中宋" panose="02010600040101010101" pitchFamily="2" charset="-122"/>
              </a:rPr>
              <a:t>。实际上，托勒密</a:t>
            </a:r>
            <a:r>
              <a:rPr lang="zh-CN" altLang="en-US" sz="2400" b="1" dirty="0">
                <a:solidFill>
                  <a:schemeClr val="bg1"/>
                </a:solidFill>
                <a:latin typeface="华文中宋" panose="02010600040101010101" pitchFamily="2" charset="-122"/>
                <a:ea typeface="华文中宋" panose="02010600040101010101" pitchFamily="2" charset="-122"/>
              </a:rPr>
              <a:t>画的图无一传世</a:t>
            </a:r>
            <a:r>
              <a:rPr lang="zh-CN" altLang="en-US" sz="2400" b="1" dirty="0" smtClean="0">
                <a:solidFill>
                  <a:schemeClr val="bg1"/>
                </a:solidFill>
                <a:latin typeface="华文中宋" panose="02010600040101010101" pitchFamily="2" charset="-122"/>
                <a:ea typeface="华文中宋" panose="02010600040101010101" pitchFamily="2" charset="-122"/>
              </a:rPr>
              <a:t>，保存</a:t>
            </a:r>
            <a:r>
              <a:rPr lang="zh-CN" altLang="en-US" sz="2400" b="1" dirty="0">
                <a:solidFill>
                  <a:schemeClr val="bg1"/>
                </a:solidFill>
                <a:latin typeface="华文中宋" panose="02010600040101010101" pitchFamily="2" charset="-122"/>
                <a:ea typeface="华文中宋" panose="02010600040101010101" pitchFamily="2" charset="-122"/>
              </a:rPr>
              <a:t>至今的也只有这本著作的复制品且并未附图</a:t>
            </a:r>
            <a:r>
              <a:rPr lang="zh-CN" altLang="en-US" sz="2400" b="1" dirty="0" smtClean="0">
                <a:solidFill>
                  <a:schemeClr val="bg1"/>
                </a:solidFill>
                <a:latin typeface="华文中宋" panose="02010600040101010101" pitchFamily="2" charset="-122"/>
                <a:ea typeface="华文中宋" panose="02010600040101010101" pitchFamily="2" charset="-122"/>
              </a:rPr>
              <a:t>，但是</a:t>
            </a:r>
            <a:r>
              <a:rPr lang="zh-CN" altLang="en-US" sz="2400" b="1" dirty="0">
                <a:solidFill>
                  <a:schemeClr val="bg1"/>
                </a:solidFill>
                <a:latin typeface="华文中宋" panose="02010600040101010101" pitchFamily="2" charset="-122"/>
                <a:ea typeface="华文中宋" panose="02010600040101010101" pitchFamily="2" charset="-122"/>
              </a:rPr>
              <a:t>由于</a:t>
            </a:r>
            <a:r>
              <a:rPr lang="zh-CN" altLang="en-US" sz="2400" b="1" dirty="0" smtClean="0">
                <a:solidFill>
                  <a:schemeClr val="bg1"/>
                </a:solidFill>
                <a:latin typeface="华文中宋" panose="02010600040101010101" pitchFamily="2" charset="-122"/>
                <a:ea typeface="华文中宋" panose="02010600040101010101" pitchFamily="2" charset="-122"/>
              </a:rPr>
              <a:t>书中</a:t>
            </a:r>
            <a:r>
              <a:rPr lang="zh-CN" altLang="en-US" sz="2400" b="1" dirty="0">
                <a:solidFill>
                  <a:schemeClr val="bg1"/>
                </a:solidFill>
                <a:latin typeface="华文中宋" panose="02010600040101010101" pitchFamily="2" charset="-122"/>
                <a:ea typeface="华文中宋" panose="02010600040101010101" pitchFamily="2" charset="-122"/>
              </a:rPr>
              <a:t>收录</a:t>
            </a:r>
            <a:r>
              <a:rPr lang="zh-CN" altLang="en-US" sz="2400" b="1" dirty="0" smtClean="0">
                <a:solidFill>
                  <a:schemeClr val="bg1"/>
                </a:solidFill>
                <a:latin typeface="华文中宋" panose="02010600040101010101" pitchFamily="2" charset="-122"/>
                <a:ea typeface="华文中宋" panose="02010600040101010101" pitchFamily="2" charset="-122"/>
              </a:rPr>
              <a:t>了</a:t>
            </a:r>
            <a:r>
              <a:rPr lang="en-US" altLang="zh-CN" sz="2400" b="1" dirty="0" smtClean="0">
                <a:solidFill>
                  <a:schemeClr val="bg1"/>
                </a:solidFill>
                <a:latin typeface="华文中宋" panose="02010600040101010101" pitchFamily="2" charset="-122"/>
                <a:ea typeface="华文中宋" panose="02010600040101010101" pitchFamily="2" charset="-122"/>
              </a:rPr>
              <a:t>8000</a:t>
            </a:r>
            <a:r>
              <a:rPr lang="zh-CN" altLang="en-US" sz="2400" b="1" dirty="0" smtClean="0">
                <a:solidFill>
                  <a:schemeClr val="bg1"/>
                </a:solidFill>
                <a:latin typeface="华文中宋" panose="02010600040101010101" pitchFamily="2" charset="-122"/>
                <a:ea typeface="华文中宋" panose="02010600040101010101" pitchFamily="2" charset="-122"/>
              </a:rPr>
              <a:t>个</a:t>
            </a:r>
            <a:r>
              <a:rPr lang="zh-CN" altLang="en-US" sz="2400" b="1" dirty="0">
                <a:solidFill>
                  <a:schemeClr val="bg1"/>
                </a:solidFill>
                <a:latin typeface="华文中宋" panose="02010600040101010101" pitchFamily="2" charset="-122"/>
                <a:ea typeface="华文中宋" panose="02010600040101010101" pitchFamily="2" charset="-122"/>
              </a:rPr>
              <a:t>左右的地名和经纬坐标</a:t>
            </a:r>
            <a:r>
              <a:rPr lang="zh-CN" altLang="en-US" sz="2400" b="1" dirty="0" smtClean="0">
                <a:solidFill>
                  <a:schemeClr val="bg1"/>
                </a:solidFill>
                <a:latin typeface="华文中宋" panose="02010600040101010101" pitchFamily="2" charset="-122"/>
                <a:ea typeface="华文中宋" panose="02010600040101010101" pitchFamily="2" charset="-122"/>
              </a:rPr>
              <a:t>，使得</a:t>
            </a:r>
            <a:r>
              <a:rPr lang="zh-CN" altLang="en-US" sz="2400" b="1" dirty="0">
                <a:solidFill>
                  <a:schemeClr val="bg1"/>
                </a:solidFill>
                <a:latin typeface="华文中宋" panose="02010600040101010101" pitchFamily="2" charset="-122"/>
                <a:ea typeface="华文中宋" panose="02010600040101010101" pitchFamily="2" charset="-122"/>
              </a:rPr>
              <a:t>后世的人可以依据文字记载还原出地图</a:t>
            </a:r>
            <a:r>
              <a:rPr lang="zh-CN" altLang="en-US" sz="2400" b="1" dirty="0" smtClean="0">
                <a:solidFill>
                  <a:schemeClr val="bg1"/>
                </a:solidFill>
                <a:latin typeface="华文中宋" panose="02010600040101010101" pitchFamily="2" charset="-122"/>
                <a:ea typeface="华文中宋" panose="02010600040101010101" pitchFamily="2" charset="-122"/>
              </a:rPr>
              <a:t>。</a:t>
            </a:r>
            <a:endParaRPr lang="zh-CN" altLang="en-US" sz="2400" b="1" dirty="0">
              <a:solidFill>
                <a:schemeClr val="bg1"/>
              </a:solidFill>
              <a:latin typeface="华文中宋" panose="02010600040101010101" pitchFamily="2" charset="-122"/>
              <a:ea typeface="华文中宋" panose="02010600040101010101" pitchFamily="2" charset="-122"/>
            </a:endParaRPr>
          </a:p>
        </p:txBody>
      </p:sp>
      <p:grpSp>
        <p:nvGrpSpPr>
          <p:cNvPr id="6" name="组合 5"/>
          <p:cNvGrpSpPr/>
          <p:nvPr/>
        </p:nvGrpSpPr>
        <p:grpSpPr>
          <a:xfrm>
            <a:off x="638497" y="-36095"/>
            <a:ext cx="8181975" cy="4980761"/>
            <a:chOff x="638497" y="-36095"/>
            <a:chExt cx="8181975" cy="4980761"/>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97" y="-27384"/>
              <a:ext cx="818197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43808" y="-36095"/>
              <a:ext cx="3168352" cy="584775"/>
            </a:xfrm>
            <a:prstGeom prst="rect">
              <a:avLst/>
            </a:prstGeom>
            <a:noFill/>
          </p:spPr>
          <p:txBody>
            <a:bodyPr wrap="square" rtlCol="0">
              <a:spAutoFit/>
            </a:bodyPr>
            <a:lstStyle/>
            <a:p>
              <a:r>
                <a:rPr lang="zh-CN" altLang="en-US" sz="3200" b="1" dirty="0" smtClean="0">
                  <a:solidFill>
                    <a:srgbClr val="C00000"/>
                  </a:solidFill>
                  <a:latin typeface="黑体" panose="02010609060101010101" pitchFamily="49" charset="-122"/>
                  <a:ea typeface="黑体" panose="02010609060101010101" pitchFamily="49" charset="-122"/>
                </a:rPr>
                <a:t>托勒密世界地图</a:t>
              </a:r>
              <a:endParaRPr lang="zh-CN" altLang="en-US" sz="3200" b="1" dirty="0">
                <a:solidFill>
                  <a:srgbClr val="C00000"/>
                </a:solidFill>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17353522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75856" y="0"/>
            <a:ext cx="58681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7525" name="Picture 5" descr="c:\users\zhouch\appdata\roaming\360se6\User Data\temp\2f738bd4b31c870126410b46277f9e2f0608ff9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5" y="1704802"/>
            <a:ext cx="3096343"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5085184"/>
            <a:ext cx="2783370" cy="954107"/>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裴秀（</a:t>
            </a:r>
            <a:r>
              <a:rPr lang="en-US" altLang="zh-CN" sz="2800" b="1" dirty="0">
                <a:latin typeface="华文中宋" panose="02010600040101010101" pitchFamily="2" charset="-122"/>
                <a:ea typeface="华文中宋" panose="02010600040101010101" pitchFamily="2" charset="-122"/>
              </a:rPr>
              <a:t>224</a:t>
            </a:r>
            <a:r>
              <a:rPr lang="zh-CN" altLang="en-US" sz="2800" b="1" dirty="0">
                <a:latin typeface="华文中宋" panose="02010600040101010101" pitchFamily="2" charset="-122"/>
                <a:ea typeface="华文中宋" panose="02010600040101010101" pitchFamily="2" charset="-122"/>
              </a:rPr>
              <a:t>年</a:t>
            </a:r>
            <a:r>
              <a:rPr lang="en-US" altLang="zh-CN" sz="2800" b="1" dirty="0">
                <a:latin typeface="华文中宋" panose="02010600040101010101" pitchFamily="2" charset="-122"/>
                <a:ea typeface="华文中宋" panose="02010600040101010101" pitchFamily="2" charset="-122"/>
              </a:rPr>
              <a:t>—271</a:t>
            </a:r>
            <a:r>
              <a:rPr lang="zh-CN" altLang="en-US" sz="2800" b="1" dirty="0">
                <a:latin typeface="华文中宋" panose="02010600040101010101" pitchFamily="2" charset="-122"/>
                <a:ea typeface="华文中宋" panose="02010600040101010101" pitchFamily="2" charset="-122"/>
              </a:rPr>
              <a:t>年</a:t>
            </a:r>
            <a:r>
              <a:rPr lang="en-US" altLang="zh-CN" sz="2800" b="1" dirty="0">
                <a:latin typeface="华文中宋" panose="02010600040101010101" pitchFamily="2" charset="-122"/>
                <a:ea typeface="华文中宋" panose="02010600040101010101" pitchFamily="2" charset="-122"/>
              </a:rPr>
              <a:t>4</a:t>
            </a:r>
            <a:r>
              <a:rPr lang="zh-CN" altLang="en-US" sz="2800" b="1" dirty="0">
                <a:latin typeface="华文中宋" panose="02010600040101010101" pitchFamily="2" charset="-122"/>
                <a:ea typeface="华文中宋" panose="02010600040101010101" pitchFamily="2" charset="-122"/>
              </a:rPr>
              <a:t>月</a:t>
            </a:r>
            <a:r>
              <a:rPr lang="en-US" altLang="zh-CN" sz="2800" b="1" dirty="0">
                <a:latin typeface="华文中宋" panose="02010600040101010101" pitchFamily="2" charset="-122"/>
                <a:ea typeface="华文中宋" panose="02010600040101010101" pitchFamily="2" charset="-122"/>
              </a:rPr>
              <a:t>3</a:t>
            </a:r>
            <a:r>
              <a:rPr lang="zh-CN" altLang="en-US" sz="2800" b="1" dirty="0">
                <a:latin typeface="华文中宋" panose="02010600040101010101" pitchFamily="2" charset="-122"/>
                <a:ea typeface="华文中宋" panose="02010600040101010101" pitchFamily="2" charset="-122"/>
              </a:rPr>
              <a:t>日）</a:t>
            </a:r>
          </a:p>
        </p:txBody>
      </p:sp>
      <p:sp>
        <p:nvSpPr>
          <p:cNvPr id="8" name="TextBox 7"/>
          <p:cNvSpPr txBox="1"/>
          <p:nvPr/>
        </p:nvSpPr>
        <p:spPr>
          <a:xfrm>
            <a:off x="3707904" y="44624"/>
            <a:ext cx="5112568" cy="6770187"/>
          </a:xfrm>
          <a:prstGeom prst="rect">
            <a:avLst/>
          </a:prstGeom>
          <a:noFill/>
        </p:spPr>
        <p:txBody>
          <a:bodyPr wrap="square" rtlCol="0">
            <a:spAutoFit/>
          </a:bodyPr>
          <a:lstStyle/>
          <a:p>
            <a:pPr>
              <a:lnSpc>
                <a:spcPct val="120000"/>
              </a:lnSpc>
            </a:pPr>
            <a:r>
              <a:rPr lang="zh-CN" altLang="en-US" sz="2800" b="1" dirty="0">
                <a:solidFill>
                  <a:schemeClr val="bg1"/>
                </a:solidFill>
                <a:latin typeface="华文中宋" panose="02010600040101010101" pitchFamily="2" charset="-122"/>
                <a:ea typeface="华文中宋" panose="02010600040101010101" pitchFamily="2" charset="-122"/>
              </a:rPr>
              <a:t>　</a:t>
            </a:r>
            <a:r>
              <a:rPr lang="zh-CN" altLang="en-US" sz="2800" b="1" dirty="0" smtClean="0">
                <a:solidFill>
                  <a:schemeClr val="bg1"/>
                </a:solidFill>
                <a:latin typeface="华文中宋" panose="02010600040101010101" pitchFamily="2" charset="-122"/>
                <a:ea typeface="华文中宋" panose="02010600040101010101" pitchFamily="2" charset="-122"/>
              </a:rPr>
              <a:t>在泰</a:t>
            </a:r>
            <a:r>
              <a:rPr lang="zh-CN" altLang="en-US" sz="2800" b="1" dirty="0">
                <a:solidFill>
                  <a:schemeClr val="bg1"/>
                </a:solidFill>
                <a:latin typeface="华文中宋" panose="02010600040101010101" pitchFamily="2" charset="-122"/>
                <a:ea typeface="华文中宋" panose="02010600040101010101" pitchFamily="2" charset="-122"/>
              </a:rPr>
              <a:t>始四年</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公元</a:t>
            </a:r>
            <a:r>
              <a:rPr lang="en-US" altLang="zh-CN" sz="2800" b="1" dirty="0">
                <a:solidFill>
                  <a:schemeClr val="bg1"/>
                </a:solidFill>
                <a:latin typeface="华文中宋" panose="02010600040101010101" pitchFamily="2" charset="-122"/>
                <a:ea typeface="华文中宋" panose="02010600040101010101" pitchFamily="2" charset="-122"/>
              </a:rPr>
              <a:t>268</a:t>
            </a:r>
            <a:r>
              <a:rPr lang="zh-CN" altLang="en-US" sz="2800" b="1" dirty="0">
                <a:solidFill>
                  <a:schemeClr val="bg1"/>
                </a:solidFill>
                <a:latin typeface="华文中宋" panose="02010600040101010101" pitchFamily="2" charset="-122"/>
                <a:ea typeface="华文中宋" panose="02010600040101010101" pitchFamily="2" charset="-122"/>
              </a:rPr>
              <a:t>年</a:t>
            </a:r>
            <a:r>
              <a:rPr lang="en-US" altLang="zh-CN" sz="2800" b="1" dirty="0" smtClean="0">
                <a:solidFill>
                  <a:schemeClr val="bg1"/>
                </a:solidFill>
                <a:latin typeface="华文中宋" panose="02010600040101010101" pitchFamily="2" charset="-122"/>
                <a:ea typeface="华文中宋" panose="02010600040101010101" pitchFamily="2" charset="-122"/>
              </a:rPr>
              <a:t>)</a:t>
            </a:r>
            <a:r>
              <a:rPr lang="zh-CN" altLang="en-US" sz="2800" b="1" dirty="0" smtClean="0">
                <a:solidFill>
                  <a:schemeClr val="bg1"/>
                </a:solidFill>
                <a:latin typeface="华文中宋" panose="02010600040101010101" pitchFamily="2" charset="-122"/>
                <a:ea typeface="华文中宋" panose="02010600040101010101" pitchFamily="2" charset="-122"/>
              </a:rPr>
              <a:t>，裴秀</a:t>
            </a:r>
            <a:r>
              <a:rPr lang="zh-CN" altLang="en-US" sz="2800" b="1" dirty="0">
                <a:solidFill>
                  <a:schemeClr val="bg1"/>
                </a:solidFill>
                <a:latin typeface="华文中宋" panose="02010600040101010101" pitchFamily="2" charset="-122"/>
                <a:ea typeface="华文中宋" panose="02010600040101010101" pitchFamily="2" charset="-122"/>
              </a:rPr>
              <a:t>出任</a:t>
            </a:r>
            <a:r>
              <a:rPr lang="zh-CN" altLang="en-US" sz="2800" b="1" dirty="0" smtClean="0">
                <a:solidFill>
                  <a:schemeClr val="bg1"/>
                </a:solidFill>
                <a:latin typeface="华文中宋" panose="02010600040101010101" pitchFamily="2" charset="-122"/>
                <a:ea typeface="华文中宋" panose="02010600040101010101" pitchFamily="2" charset="-122"/>
              </a:rPr>
              <a:t>司空，对先秦以来的地理与地图资料整理和刊校，</a:t>
            </a:r>
            <a:r>
              <a:rPr lang="zh-CN" altLang="en-US" sz="2800" b="1" dirty="0">
                <a:solidFill>
                  <a:schemeClr val="bg1"/>
                </a:solidFill>
                <a:latin typeface="华文中宋" panose="02010600040101010101" pitchFamily="2" charset="-122"/>
                <a:ea typeface="华文中宋" panose="02010600040101010101" pitchFamily="2" charset="-122"/>
              </a:rPr>
              <a:t>裴秀绘制成了</a:t>
            </a:r>
            <a:r>
              <a:rPr lang="en-US" altLang="zh-CN" sz="2800" b="1" dirty="0">
                <a:solidFill>
                  <a:schemeClr val="bg1"/>
                </a:solidFill>
                <a:latin typeface="华文中宋" panose="02010600040101010101" pitchFamily="2" charset="-122"/>
                <a:ea typeface="华文中宋" panose="02010600040101010101" pitchFamily="2" charset="-122"/>
              </a:rPr>
              <a:t>18</a:t>
            </a:r>
            <a:r>
              <a:rPr lang="zh-CN" altLang="en-US" sz="2800" b="1" dirty="0">
                <a:solidFill>
                  <a:schemeClr val="bg1"/>
                </a:solidFill>
                <a:latin typeface="华文中宋" panose="02010600040101010101" pitchFamily="2" charset="-122"/>
                <a:ea typeface="华文中宋" panose="02010600040101010101" pitchFamily="2" charset="-122"/>
              </a:rPr>
              <a:t>篇</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禹贡地域图</a:t>
            </a:r>
            <a:r>
              <a:rPr lang="en-US" altLang="zh-CN" sz="2800" b="1" dirty="0" smtClean="0">
                <a:solidFill>
                  <a:schemeClr val="bg1"/>
                </a:solidFill>
                <a:latin typeface="华文中宋" panose="02010600040101010101" pitchFamily="2" charset="-122"/>
                <a:ea typeface="华文中宋" panose="02010600040101010101" pitchFamily="2" charset="-122"/>
              </a:rPr>
              <a:t>》</a:t>
            </a:r>
            <a:r>
              <a:rPr lang="zh-CN" altLang="en-US" sz="2800" b="1" dirty="0" smtClean="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开创了中国</a:t>
            </a:r>
            <a:r>
              <a:rPr lang="zh-CN" altLang="en-US" sz="2800" b="1" dirty="0" smtClean="0">
                <a:solidFill>
                  <a:schemeClr val="bg1"/>
                </a:solidFill>
                <a:latin typeface="华文中宋" panose="02010600040101010101" pitchFamily="2" charset="-122"/>
                <a:ea typeface="华文中宋" panose="02010600040101010101" pitchFamily="2" charset="-122"/>
              </a:rPr>
              <a:t>古代地图绘制学。</a:t>
            </a:r>
            <a:r>
              <a:rPr lang="zh-CN" altLang="en-US" sz="2800" b="1" dirty="0">
                <a:solidFill>
                  <a:schemeClr val="bg1"/>
                </a:solidFill>
                <a:latin typeface="华文中宋" panose="02010600040101010101" pitchFamily="2" charset="-122"/>
                <a:ea typeface="华文中宋" panose="02010600040101010101" pitchFamily="2" charset="-122"/>
              </a:rPr>
              <a:t>它是中国目前有文献可考的最早的</a:t>
            </a:r>
            <a:r>
              <a:rPr lang="zh-CN" altLang="en-US" sz="2800" b="1" dirty="0" smtClean="0">
                <a:solidFill>
                  <a:schemeClr val="bg1"/>
                </a:solidFill>
                <a:latin typeface="华文中宋" panose="02010600040101010101" pitchFamily="2" charset="-122"/>
                <a:ea typeface="华文中宋" panose="02010600040101010101" pitchFamily="2" charset="-122"/>
              </a:rPr>
              <a:t>历史地图集</a:t>
            </a:r>
            <a:r>
              <a:rPr lang="zh-CN" altLang="en-US" sz="2800" b="1" dirty="0">
                <a:solidFill>
                  <a:schemeClr val="bg1"/>
                </a:solidFill>
                <a:latin typeface="华文中宋" panose="02010600040101010101" pitchFamily="2" charset="-122"/>
                <a:ea typeface="华文中宋" panose="02010600040101010101" pitchFamily="2" charset="-122"/>
              </a:rPr>
              <a:t>，并在序言中提出了绘制地图的</a:t>
            </a:r>
            <a:r>
              <a:rPr lang="en-US" altLang="zh-CN" sz="2800" b="1" dirty="0">
                <a:solidFill>
                  <a:schemeClr val="bg1"/>
                </a:solidFill>
                <a:latin typeface="华文中宋" panose="02010600040101010101" pitchFamily="2" charset="-122"/>
                <a:ea typeface="华文中宋" panose="02010600040101010101" pitchFamily="2" charset="-122"/>
              </a:rPr>
              <a:t>6</a:t>
            </a:r>
            <a:r>
              <a:rPr lang="zh-CN" altLang="en-US" sz="2800" b="1" dirty="0">
                <a:solidFill>
                  <a:schemeClr val="bg1"/>
                </a:solidFill>
                <a:latin typeface="华文中宋" panose="02010600040101010101" pitchFamily="2" charset="-122"/>
                <a:ea typeface="华文中宋" panose="02010600040101010101" pitchFamily="2" charset="-122"/>
              </a:rPr>
              <a:t>项原则，即著名的</a:t>
            </a:r>
            <a:r>
              <a:rPr lang="zh-CN" altLang="en-US" sz="2800" b="1" dirty="0" smtClean="0">
                <a:solidFill>
                  <a:schemeClr val="bg1"/>
                </a:solidFill>
                <a:latin typeface="华文中宋" panose="02010600040101010101" pitchFamily="2" charset="-122"/>
                <a:ea typeface="华文中宋" panose="02010600040101010101" pitchFamily="2" charset="-122"/>
              </a:rPr>
              <a:t>“制图六体”</a:t>
            </a:r>
            <a:r>
              <a:rPr lang="zh-CN" altLang="en-US" sz="2800" b="1" dirty="0">
                <a:solidFill>
                  <a:schemeClr val="bg1"/>
                </a:solidFill>
                <a:latin typeface="华文中宋" panose="02010600040101010101" pitchFamily="2" charset="-122"/>
                <a:ea typeface="华文中宋" panose="02010600040101010101" pitchFamily="2" charset="-122"/>
              </a:rPr>
              <a:t>，为中国传统地图（平面测量绘制的地图）奠定了理论基础，裴秀因此被称为中国</a:t>
            </a:r>
            <a:r>
              <a:rPr lang="zh-CN" altLang="en-US" sz="2800" b="1" dirty="0" smtClean="0">
                <a:solidFill>
                  <a:schemeClr val="bg1"/>
                </a:solidFill>
                <a:latin typeface="华文中宋" panose="02010600040101010101" pitchFamily="2" charset="-122"/>
                <a:ea typeface="华文中宋" panose="02010600040101010101" pitchFamily="2" charset="-122"/>
              </a:rPr>
              <a:t>传统地图学的</a:t>
            </a:r>
            <a:r>
              <a:rPr lang="zh-CN" altLang="en-US" sz="2800" b="1" dirty="0">
                <a:solidFill>
                  <a:schemeClr val="bg1"/>
                </a:solidFill>
                <a:latin typeface="华文中宋" panose="02010600040101010101" pitchFamily="2" charset="-122"/>
                <a:ea typeface="华文中宋" panose="02010600040101010101" pitchFamily="2" charset="-122"/>
              </a:rPr>
              <a:t>奠基人</a:t>
            </a:r>
            <a:r>
              <a:rPr lang="zh-CN" altLang="en-US" sz="2800" b="1" dirty="0" smtClean="0">
                <a:solidFill>
                  <a:schemeClr val="bg1"/>
                </a:solidFill>
                <a:latin typeface="华文中宋" panose="02010600040101010101" pitchFamily="2" charset="-122"/>
                <a:ea typeface="华文中宋" panose="02010600040101010101" pitchFamily="2" charset="-122"/>
              </a:rPr>
              <a:t>。</a:t>
            </a:r>
            <a:endParaRPr lang="zh-CN" altLang="en-US" sz="28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185986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512" y="5157192"/>
            <a:ext cx="9180512" cy="17008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512" y="260648"/>
            <a:ext cx="9180512" cy="4680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72008" y="500011"/>
            <a:ext cx="8964488" cy="4081117"/>
          </a:xfrm>
          <a:prstGeom prst="rect">
            <a:avLst/>
          </a:prstGeom>
          <a:noFill/>
        </p:spPr>
        <p:txBody>
          <a:bodyPr wrap="square" rtlCol="0">
            <a:spAutoFit/>
          </a:bodyPr>
          <a:lstStyle/>
          <a:p>
            <a:pPr>
              <a:lnSpc>
                <a:spcPct val="120000"/>
              </a:lnSpc>
            </a:pP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禹贡地域图</a:t>
            </a: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是一部以疆域政区为主的历史地图集，也是目前所知中国第一部历史地图集。图集所覆盖的年代上起</a:t>
            </a: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禹贡</a:t>
            </a:r>
            <a:r>
              <a:rPr lang="en-US" altLang="zh-CN" sz="2400" b="1" dirty="0">
                <a:solidFill>
                  <a:schemeClr val="bg1"/>
                </a:solidFill>
                <a:latin typeface="华文中宋" panose="02010600040101010101" pitchFamily="2" charset="-122"/>
                <a:ea typeface="华文中宋" panose="02010600040101010101" pitchFamily="2" charset="-122"/>
              </a:rPr>
              <a:t>》</a:t>
            </a:r>
            <a:r>
              <a:rPr lang="zh-CN" altLang="en-US" sz="2400" b="1" dirty="0">
                <a:solidFill>
                  <a:schemeClr val="bg1"/>
                </a:solidFill>
                <a:latin typeface="华文中宋" panose="02010600040101010101" pitchFamily="2" charset="-122"/>
                <a:ea typeface="华文中宋" panose="02010600040101010101" pitchFamily="2" charset="-122"/>
              </a:rPr>
              <a:t>时代，下至西晋初年，内容则包括从古代的九州直到西晋的十六州，州以下的郡、国、县、邑及它们间的界线，古国及历史上重大政治活动的发生地，水陆交通路线等，还包括山脉、山岭、海洋、河流</a:t>
            </a:r>
            <a:r>
              <a:rPr lang="zh-CN" altLang="en-US" sz="2400" b="1" dirty="0" smtClean="0">
                <a:solidFill>
                  <a:schemeClr val="bg1"/>
                </a:solidFill>
                <a:latin typeface="华文中宋" panose="02010600040101010101" pitchFamily="2" charset="-122"/>
                <a:ea typeface="华文中宋" panose="02010600040101010101" pitchFamily="2" charset="-122"/>
              </a:rPr>
              <a:t>、平原、</a:t>
            </a:r>
            <a:r>
              <a:rPr lang="zh-CN" altLang="en-US" sz="2400" b="1" dirty="0">
                <a:solidFill>
                  <a:schemeClr val="bg1"/>
                </a:solidFill>
                <a:latin typeface="华文中宋" panose="02010600040101010101" pitchFamily="2" charset="-122"/>
                <a:ea typeface="华文中宋" panose="02010600040101010101" pitchFamily="2" charset="-122"/>
              </a:rPr>
              <a:t>湖泊、沼泽等自然地理要素。从图集分为</a:t>
            </a:r>
            <a:r>
              <a:rPr lang="en-US" altLang="zh-CN" sz="2400" b="1" dirty="0">
                <a:solidFill>
                  <a:schemeClr val="bg1"/>
                </a:solidFill>
                <a:latin typeface="华文中宋" panose="02010600040101010101" pitchFamily="2" charset="-122"/>
                <a:ea typeface="华文中宋" panose="02010600040101010101" pitchFamily="2" charset="-122"/>
              </a:rPr>
              <a:t>18</a:t>
            </a:r>
            <a:r>
              <a:rPr lang="zh-CN" altLang="en-US" sz="2400" b="1" dirty="0">
                <a:solidFill>
                  <a:schemeClr val="bg1"/>
                </a:solidFill>
                <a:latin typeface="华文中宋" panose="02010600040101010101" pitchFamily="2" charset="-122"/>
                <a:ea typeface="华文中宋" panose="02010600040101010101" pitchFamily="2" charset="-122"/>
              </a:rPr>
              <a:t>篇以及以后的历史地图集的编排方式来推测，这部图集很可能是采取以时期分幅和以主题分幅两种方法，即以时间为序绘制不同时期的疆域政区沿革图，又按山、水或其他类型绘成不同的专题图。</a:t>
            </a:r>
          </a:p>
        </p:txBody>
      </p:sp>
      <p:sp>
        <p:nvSpPr>
          <p:cNvPr id="4" name="TextBox 3"/>
          <p:cNvSpPr txBox="1"/>
          <p:nvPr/>
        </p:nvSpPr>
        <p:spPr>
          <a:xfrm>
            <a:off x="72008" y="5157192"/>
            <a:ext cx="8964488" cy="1599540"/>
          </a:xfrm>
          <a:prstGeom prst="rect">
            <a:avLst/>
          </a:prstGeom>
          <a:noFill/>
        </p:spPr>
        <p:txBody>
          <a:bodyPr wrap="square" rtlCol="0">
            <a:spAutoFit/>
          </a:bodyPr>
          <a:lstStyle/>
          <a:p>
            <a:pPr>
              <a:lnSpc>
                <a:spcPct val="120000"/>
              </a:lnSpc>
            </a:pPr>
            <a:r>
              <a:rPr lang="zh-CN" altLang="en-US" sz="2800" b="1" dirty="0">
                <a:solidFill>
                  <a:schemeClr val="bg1"/>
                </a:solidFill>
                <a:latin typeface="华文中宋" panose="02010600040101010101" pitchFamily="2" charset="-122"/>
                <a:ea typeface="华文中宋" panose="02010600040101010101" pitchFamily="2" charset="-122"/>
              </a:rPr>
              <a:t>由于西晋统一的时间很快就结束了，十六国和南北朝的长期分裂和战乱使地图很难得到保存和流传，所以</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禹贡地域图</a:t>
            </a:r>
            <a:r>
              <a:rPr lang="en-US" altLang="zh-CN" sz="2800" b="1" dirty="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不久就失传了</a:t>
            </a:r>
            <a:r>
              <a:rPr lang="zh-CN" altLang="en-US" sz="2800" b="1" dirty="0" smtClean="0">
                <a:solidFill>
                  <a:schemeClr val="bg1"/>
                </a:solidFill>
                <a:latin typeface="华文中宋" panose="02010600040101010101" pitchFamily="2" charset="-122"/>
                <a:ea typeface="华文中宋" panose="02010600040101010101" pitchFamily="2" charset="-122"/>
              </a:rPr>
              <a:t>。</a:t>
            </a:r>
            <a:endParaRPr lang="zh-CN" altLang="en-US" sz="28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34450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DC63B1C-7271-455B-88AE-0EC2946624A0}" type="slidenum">
              <a:rPr lang="zh-CN" altLang="en-US" smtClean="0"/>
              <a:pPr>
                <a:defRPr/>
              </a:pPr>
              <a:t>6</a:t>
            </a:fld>
            <a:endParaRPr lang="zh-CN" altLang="en-US"/>
          </a:p>
        </p:txBody>
      </p:sp>
      <p:sp>
        <p:nvSpPr>
          <p:cNvPr id="3" name="TextBox 2"/>
          <p:cNvSpPr txBox="1"/>
          <p:nvPr/>
        </p:nvSpPr>
        <p:spPr>
          <a:xfrm>
            <a:off x="2843808" y="116632"/>
            <a:ext cx="3600400" cy="646331"/>
          </a:xfrm>
          <a:prstGeom prst="rect">
            <a:avLst/>
          </a:prstGeom>
          <a:noFill/>
        </p:spPr>
        <p:txBody>
          <a:bodyPr wrap="square" rtlCol="0">
            <a:spAutoFit/>
          </a:bodyPr>
          <a:lstStyle/>
          <a:p>
            <a:r>
              <a:rPr lang="zh-CN" altLang="en-US" sz="3600" b="1" dirty="0" smtClean="0">
                <a:solidFill>
                  <a:srgbClr val="C00000"/>
                </a:solidFill>
                <a:latin typeface="华文中宋" panose="02010600040101010101" pitchFamily="2" charset="-122"/>
                <a:ea typeface="华文中宋" panose="02010600040101010101" pitchFamily="2" charset="-122"/>
              </a:rPr>
              <a:t>现代科技的支撑</a:t>
            </a:r>
            <a:endParaRPr lang="zh-CN" altLang="en-US" sz="3600" b="1" dirty="0">
              <a:solidFill>
                <a:srgbClr val="C00000"/>
              </a:solidFill>
              <a:latin typeface="华文中宋" panose="02010600040101010101" pitchFamily="2" charset="-122"/>
              <a:ea typeface="华文中宋" panose="02010600040101010101" pitchFamily="2" charset="-122"/>
            </a:endParaRPr>
          </a:p>
        </p:txBody>
      </p:sp>
      <p:grpSp>
        <p:nvGrpSpPr>
          <p:cNvPr id="11" name="组合 10"/>
          <p:cNvGrpSpPr/>
          <p:nvPr/>
        </p:nvGrpSpPr>
        <p:grpSpPr>
          <a:xfrm>
            <a:off x="0" y="1138251"/>
            <a:ext cx="9144000" cy="5470259"/>
            <a:chOff x="0" y="1138251"/>
            <a:chExt cx="9144000" cy="5470259"/>
          </a:xfrm>
        </p:grpSpPr>
        <p:sp>
          <p:nvSpPr>
            <p:cNvPr id="4" name="TextBox 3"/>
            <p:cNvSpPr txBox="1"/>
            <p:nvPr/>
          </p:nvSpPr>
          <p:spPr>
            <a:xfrm>
              <a:off x="3275856" y="1138251"/>
              <a:ext cx="2736304" cy="4632037"/>
            </a:xfrm>
            <a:prstGeom prst="rect">
              <a:avLst/>
            </a:prstGeom>
            <a:noFill/>
          </p:spPr>
          <p:txBody>
            <a:bodyPr wrap="square" rtlCol="0">
              <a:spAutoFit/>
            </a:bodyPr>
            <a:lstStyle/>
            <a:p>
              <a:pPr marL="457200" indent="-457200">
                <a:spcBef>
                  <a:spcPts val="5400"/>
                </a:spcBef>
                <a:buFont typeface="Wingdings" panose="05000000000000000000" pitchFamily="2" charset="2"/>
                <a:buChar char="Ø"/>
              </a:pPr>
              <a:r>
                <a:rPr lang="zh-CN" altLang="en-US" sz="3200" b="1" dirty="0" smtClean="0">
                  <a:solidFill>
                    <a:srgbClr val="002060"/>
                  </a:solidFill>
                  <a:latin typeface="华文中宋" panose="02010600040101010101" pitchFamily="2" charset="-122"/>
                  <a:ea typeface="华文中宋" panose="02010600040101010101" pitchFamily="2" charset="-122"/>
                </a:rPr>
                <a:t>电子地图</a:t>
              </a:r>
              <a:endParaRPr lang="en-US" altLang="zh-CN" sz="3200" b="1" dirty="0" smtClean="0">
                <a:solidFill>
                  <a:srgbClr val="002060"/>
                </a:solidFill>
                <a:latin typeface="华文中宋" panose="02010600040101010101" pitchFamily="2" charset="-122"/>
                <a:ea typeface="华文中宋" panose="02010600040101010101" pitchFamily="2" charset="-122"/>
              </a:endParaRPr>
            </a:p>
            <a:p>
              <a:pPr marL="457200" indent="-457200">
                <a:spcBef>
                  <a:spcPts val="5400"/>
                </a:spcBef>
                <a:buFont typeface="Wingdings" panose="05000000000000000000" pitchFamily="2" charset="2"/>
                <a:buChar char="Ø"/>
              </a:pPr>
              <a:r>
                <a:rPr lang="zh-CN" altLang="en-US" sz="3200" b="1" dirty="0" smtClean="0">
                  <a:solidFill>
                    <a:srgbClr val="002060"/>
                  </a:solidFill>
                  <a:latin typeface="华文中宋" panose="02010600040101010101" pitchFamily="2" charset="-122"/>
                  <a:ea typeface="华文中宋" panose="02010600040101010101" pitchFamily="2" charset="-122"/>
                </a:rPr>
                <a:t>实时定位</a:t>
              </a:r>
              <a:endParaRPr lang="en-US" altLang="zh-CN" sz="3200" b="1" dirty="0" smtClean="0">
                <a:solidFill>
                  <a:srgbClr val="002060"/>
                </a:solidFill>
                <a:latin typeface="华文中宋" panose="02010600040101010101" pitchFamily="2" charset="-122"/>
                <a:ea typeface="华文中宋" panose="02010600040101010101" pitchFamily="2" charset="-122"/>
              </a:endParaRPr>
            </a:p>
            <a:p>
              <a:pPr marL="457200" indent="-457200">
                <a:spcBef>
                  <a:spcPts val="5400"/>
                </a:spcBef>
                <a:buFont typeface="Wingdings" panose="05000000000000000000" pitchFamily="2" charset="2"/>
                <a:buChar char="Ø"/>
              </a:pPr>
              <a:r>
                <a:rPr lang="zh-CN" altLang="en-US" sz="3200" b="1" dirty="0" smtClean="0">
                  <a:solidFill>
                    <a:srgbClr val="002060"/>
                  </a:solidFill>
                  <a:latin typeface="华文中宋" panose="02010600040101010101" pitchFamily="2" charset="-122"/>
                  <a:ea typeface="华文中宋" panose="02010600040101010101" pitchFamily="2" charset="-122"/>
                </a:rPr>
                <a:t>移动互联网</a:t>
              </a:r>
              <a:endParaRPr lang="en-US" altLang="zh-CN" sz="3200" b="1" dirty="0" smtClean="0">
                <a:solidFill>
                  <a:srgbClr val="002060"/>
                </a:solidFill>
                <a:latin typeface="华文中宋" panose="02010600040101010101" pitchFamily="2" charset="-122"/>
                <a:ea typeface="华文中宋" panose="02010600040101010101" pitchFamily="2" charset="-122"/>
              </a:endParaRPr>
            </a:p>
            <a:p>
              <a:pPr marL="457200" indent="-457200">
                <a:spcBef>
                  <a:spcPts val="5400"/>
                </a:spcBef>
                <a:buFont typeface="Wingdings" panose="05000000000000000000" pitchFamily="2" charset="2"/>
                <a:buChar char="Ø"/>
              </a:pPr>
              <a:r>
                <a:rPr lang="zh-CN" altLang="en-US" sz="3200" b="1" dirty="0" smtClean="0">
                  <a:solidFill>
                    <a:srgbClr val="002060"/>
                  </a:solidFill>
                  <a:latin typeface="华文中宋" panose="02010600040101010101" pitchFamily="2" charset="-122"/>
                  <a:ea typeface="华文中宋" panose="02010600040101010101" pitchFamily="2" charset="-122"/>
                </a:rPr>
                <a:t>云计算与 大数据</a:t>
              </a:r>
              <a:endParaRPr lang="zh-CN" altLang="en-US" sz="3200" b="1" dirty="0">
                <a:solidFill>
                  <a:srgbClr val="002060"/>
                </a:solidFill>
                <a:latin typeface="华文中宋" panose="02010600040101010101" pitchFamily="2" charset="-122"/>
                <a:ea typeface="华文中宋" panose="02010600040101010101" pitchFamily="2" charset="-122"/>
              </a:endParaRPr>
            </a:p>
          </p:txBody>
        </p:sp>
        <p:grpSp>
          <p:nvGrpSpPr>
            <p:cNvPr id="20" name="组合 19"/>
            <p:cNvGrpSpPr/>
            <p:nvPr/>
          </p:nvGrpSpPr>
          <p:grpSpPr>
            <a:xfrm>
              <a:off x="0" y="1426273"/>
              <a:ext cx="9144000" cy="5182237"/>
              <a:chOff x="0" y="1426273"/>
              <a:chExt cx="9144000" cy="5182237"/>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8186" y="4437112"/>
                <a:ext cx="3105813" cy="217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37112"/>
                <a:ext cx="2935386" cy="208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70289"/>
                <a:ext cx="2886587" cy="20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fmn.rrimg.com/fmn060/20120917/1440/b_large_0yLL_1d9c0000a76512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617" y="1570290"/>
                <a:ext cx="3097383" cy="193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箭头连接符 9"/>
              <p:cNvCxnSpPr/>
              <p:nvPr/>
            </p:nvCxnSpPr>
            <p:spPr>
              <a:xfrm flipH="1">
                <a:off x="2886587" y="1426273"/>
                <a:ext cx="533285" cy="2880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1907704" y="3861048"/>
                <a:ext cx="1512168" cy="5760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5436096" y="2060848"/>
                <a:ext cx="610521" cy="7200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5148064" y="5480613"/>
                <a:ext cx="898553" cy="75669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9" name="矩形 8"/>
          <p:cNvSpPr/>
          <p:nvPr/>
        </p:nvSpPr>
        <p:spPr>
          <a:xfrm>
            <a:off x="3275856" y="1138251"/>
            <a:ext cx="2664296" cy="4632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963173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512" y="1124744"/>
            <a:ext cx="9180512" cy="5733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07504" y="1463639"/>
            <a:ext cx="8820472" cy="5133713"/>
          </a:xfrm>
          <a:prstGeom prst="rect">
            <a:avLst/>
          </a:prstGeom>
          <a:noFill/>
        </p:spPr>
        <p:txBody>
          <a:bodyPr wrap="square" rtlCol="0">
            <a:spAutoFit/>
          </a:bodyPr>
          <a:lstStyle/>
          <a:p>
            <a:pPr marL="457200" indent="-457200">
              <a:lnSpc>
                <a:spcPct val="130000"/>
              </a:lnSpc>
              <a:buFont typeface="Wingdings" panose="05000000000000000000" pitchFamily="2" charset="2"/>
              <a:buChar char="p"/>
            </a:pPr>
            <a:r>
              <a:rPr lang="zh-CN" altLang="en-US" sz="2800" b="1" dirty="0" smtClean="0">
                <a:solidFill>
                  <a:schemeClr val="bg1"/>
                </a:solidFill>
                <a:latin typeface="华文中宋" panose="02010600040101010101" pitchFamily="2" charset="-122"/>
                <a:ea typeface="华文中宋" panose="02010600040101010101" pitchFamily="2" charset="-122"/>
              </a:rPr>
              <a:t>分</a:t>
            </a:r>
            <a:r>
              <a:rPr lang="zh-CN" altLang="en-US" sz="2800" b="1" dirty="0">
                <a:solidFill>
                  <a:schemeClr val="bg1"/>
                </a:solidFill>
                <a:latin typeface="华文中宋" panose="02010600040101010101" pitchFamily="2" charset="-122"/>
                <a:ea typeface="华文中宋" panose="02010600040101010101" pitchFamily="2" charset="-122"/>
              </a:rPr>
              <a:t>率（比例尺）、准望（方位）、道里（距离）、高下（地势起伏）、方邪（倾斜角度）、迂直（河流、道路的曲直</a:t>
            </a:r>
            <a:r>
              <a:rPr lang="zh-CN" altLang="en-US" sz="2800" b="1" dirty="0" smtClean="0">
                <a:solidFill>
                  <a:schemeClr val="bg1"/>
                </a:solidFill>
                <a:latin typeface="华文中宋" panose="02010600040101010101" pitchFamily="2" charset="-122"/>
                <a:ea typeface="华文中宋" panose="02010600040101010101" pitchFamily="2" charset="-122"/>
              </a:rPr>
              <a:t>）：前</a:t>
            </a:r>
            <a:r>
              <a:rPr lang="zh-CN" altLang="en-US" sz="2800" b="1" dirty="0">
                <a:solidFill>
                  <a:schemeClr val="bg1"/>
                </a:solidFill>
                <a:latin typeface="华文中宋" panose="02010600040101010101" pitchFamily="2" charset="-122"/>
                <a:ea typeface="华文中宋" panose="02010600040101010101" pitchFamily="2" charset="-122"/>
              </a:rPr>
              <a:t>三条讲的是比例尺、方位和路程距离，是最主要的普遍的绘图原则；后三条是因地形起伏变化而须考虑的问题</a:t>
            </a:r>
            <a:r>
              <a:rPr lang="zh-CN" altLang="en-US" sz="2800" b="1" dirty="0" smtClean="0">
                <a:solidFill>
                  <a:schemeClr val="bg1"/>
                </a:solidFill>
                <a:latin typeface="华文中宋" panose="02010600040101010101" pitchFamily="2" charset="-122"/>
                <a:ea typeface="华文中宋" panose="02010600040101010101" pitchFamily="2" charset="-122"/>
              </a:rPr>
              <a:t>。</a:t>
            </a:r>
            <a:endParaRPr lang="en-US" altLang="zh-CN" sz="2800" b="1" dirty="0" smtClean="0">
              <a:solidFill>
                <a:schemeClr val="bg1"/>
              </a:solidFill>
              <a:latin typeface="华文中宋" panose="02010600040101010101" pitchFamily="2" charset="-122"/>
              <a:ea typeface="华文中宋" panose="02010600040101010101" pitchFamily="2" charset="-122"/>
            </a:endParaRPr>
          </a:p>
          <a:p>
            <a:pPr marL="457200" indent="-457200">
              <a:lnSpc>
                <a:spcPct val="130000"/>
              </a:lnSpc>
              <a:buFont typeface="Wingdings" panose="05000000000000000000" pitchFamily="2" charset="2"/>
              <a:buChar char="p"/>
            </a:pPr>
            <a:r>
              <a:rPr lang="zh-CN" altLang="en-US" sz="2800" b="1" dirty="0" smtClean="0">
                <a:solidFill>
                  <a:schemeClr val="bg1"/>
                </a:solidFill>
                <a:latin typeface="华文中宋" panose="02010600040101010101" pitchFamily="2" charset="-122"/>
                <a:ea typeface="华文中宋" panose="02010600040101010101" pitchFamily="2" charset="-122"/>
              </a:rPr>
              <a:t>这</a:t>
            </a:r>
            <a:r>
              <a:rPr lang="zh-CN" altLang="en-US" sz="2800" b="1" dirty="0">
                <a:solidFill>
                  <a:schemeClr val="bg1"/>
                </a:solidFill>
                <a:latin typeface="华文中宋" panose="02010600040101010101" pitchFamily="2" charset="-122"/>
                <a:ea typeface="华文中宋" panose="02010600040101010101" pitchFamily="2" charset="-122"/>
              </a:rPr>
              <a:t>六项原则是互相联系，互相制约的，它把制图学中的主要问题都接触到了。裴秀的制图六体对后世制图工作的影响是十分深远的，直到后来西方的地图投影方法在明末传入中国，中国的制图学才再一次革新。</a:t>
            </a:r>
          </a:p>
        </p:txBody>
      </p:sp>
      <p:sp>
        <p:nvSpPr>
          <p:cNvPr id="6" name="TextBox 5"/>
          <p:cNvSpPr txBox="1"/>
          <p:nvPr/>
        </p:nvSpPr>
        <p:spPr>
          <a:xfrm>
            <a:off x="2987824" y="188640"/>
            <a:ext cx="3168352" cy="584775"/>
          </a:xfrm>
          <a:prstGeom prst="rect">
            <a:avLst/>
          </a:prstGeom>
          <a:noFill/>
        </p:spPr>
        <p:txBody>
          <a:bodyPr wrap="square" rtlCol="0">
            <a:spAutoFit/>
          </a:bodyPr>
          <a:lstStyle/>
          <a:p>
            <a:r>
              <a:rPr lang="zh-CN" altLang="en-US" sz="3200" b="1" dirty="0" smtClean="0">
                <a:solidFill>
                  <a:srgbClr val="C00000"/>
                </a:solidFill>
                <a:latin typeface="黑体" panose="02010609060101010101" pitchFamily="49" charset="-122"/>
                <a:ea typeface="黑体" panose="02010609060101010101" pitchFamily="49" charset="-122"/>
              </a:rPr>
              <a:t>裴秀的制图六体</a:t>
            </a:r>
            <a:endParaRPr lang="zh-CN" altLang="en-US" sz="3200" b="1" dirty="0">
              <a:solidFill>
                <a:srgbClr val="C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73488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77451" y="3861049"/>
            <a:ext cx="5966549" cy="2996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7284" name="Picture 4" descr="c:\users\zhouch\appdata\roaming\360se6\User Data\temp\e61190ef76c6a7efadabbb6ffefaaf51f2de66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 y="1220553"/>
            <a:ext cx="2842046" cy="39586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96" y="5301208"/>
            <a:ext cx="2842046" cy="1200329"/>
          </a:xfrm>
          <a:prstGeom prst="rect">
            <a:avLst/>
          </a:prstGeom>
          <a:noFill/>
        </p:spPr>
        <p:txBody>
          <a:bodyPr wrap="square" rtlCol="0">
            <a:spAutoFit/>
          </a:bodyPr>
          <a:lstStyle/>
          <a:p>
            <a:r>
              <a:rPr lang="zh-CN" altLang="en-US" sz="2400" b="1" dirty="0">
                <a:solidFill>
                  <a:srgbClr val="002060"/>
                </a:solidFill>
                <a:latin typeface="华文中宋" panose="02010600040101010101" pitchFamily="2" charset="-122"/>
                <a:ea typeface="华文中宋" panose="02010600040101010101" pitchFamily="2" charset="-122"/>
              </a:rPr>
              <a:t>利玛窦（</a:t>
            </a:r>
            <a:r>
              <a:rPr lang="en-US" altLang="zh-CN" sz="2400" b="1" dirty="0">
                <a:solidFill>
                  <a:srgbClr val="002060"/>
                </a:solidFill>
                <a:latin typeface="华文中宋" panose="02010600040101010101" pitchFamily="2" charset="-122"/>
                <a:ea typeface="华文中宋" panose="02010600040101010101" pitchFamily="2" charset="-122"/>
              </a:rPr>
              <a:t>1552</a:t>
            </a:r>
            <a:r>
              <a:rPr lang="zh-CN" altLang="en-US" sz="2400" b="1" dirty="0">
                <a:solidFill>
                  <a:srgbClr val="002060"/>
                </a:solidFill>
                <a:latin typeface="华文中宋" panose="02010600040101010101" pitchFamily="2" charset="-122"/>
                <a:ea typeface="华文中宋" panose="02010600040101010101" pitchFamily="2" charset="-122"/>
              </a:rPr>
              <a:t>年</a:t>
            </a:r>
            <a:r>
              <a:rPr lang="en-US" altLang="zh-CN" sz="2400" b="1" dirty="0">
                <a:solidFill>
                  <a:srgbClr val="002060"/>
                </a:solidFill>
                <a:latin typeface="华文中宋" panose="02010600040101010101" pitchFamily="2" charset="-122"/>
                <a:ea typeface="华文中宋" panose="02010600040101010101" pitchFamily="2" charset="-122"/>
              </a:rPr>
              <a:t>10</a:t>
            </a:r>
            <a:r>
              <a:rPr lang="zh-CN" altLang="en-US" sz="2400" b="1" dirty="0">
                <a:solidFill>
                  <a:srgbClr val="002060"/>
                </a:solidFill>
                <a:latin typeface="华文中宋" panose="02010600040101010101" pitchFamily="2" charset="-122"/>
                <a:ea typeface="华文中宋" panose="02010600040101010101" pitchFamily="2" charset="-122"/>
              </a:rPr>
              <a:t>月</a:t>
            </a:r>
            <a:r>
              <a:rPr lang="en-US" altLang="zh-CN" sz="2400" b="1" dirty="0">
                <a:solidFill>
                  <a:srgbClr val="002060"/>
                </a:solidFill>
                <a:latin typeface="华文中宋" panose="02010600040101010101" pitchFamily="2" charset="-122"/>
                <a:ea typeface="华文中宋" panose="02010600040101010101" pitchFamily="2" charset="-122"/>
              </a:rPr>
              <a:t>6</a:t>
            </a:r>
            <a:r>
              <a:rPr lang="zh-CN" altLang="en-US" sz="2400" b="1" dirty="0">
                <a:solidFill>
                  <a:srgbClr val="002060"/>
                </a:solidFill>
                <a:latin typeface="华文中宋" panose="02010600040101010101" pitchFamily="2" charset="-122"/>
                <a:ea typeface="华文中宋" panose="02010600040101010101" pitchFamily="2" charset="-122"/>
              </a:rPr>
              <a:t>日年</a:t>
            </a:r>
            <a:r>
              <a:rPr lang="en-US" altLang="zh-CN" sz="2400" b="1" dirty="0">
                <a:solidFill>
                  <a:srgbClr val="002060"/>
                </a:solidFill>
                <a:latin typeface="华文中宋" panose="02010600040101010101" pitchFamily="2" charset="-122"/>
                <a:ea typeface="华文中宋" panose="02010600040101010101" pitchFamily="2" charset="-122"/>
              </a:rPr>
              <a:t>-1610</a:t>
            </a:r>
            <a:r>
              <a:rPr lang="zh-CN" altLang="en-US" sz="2400" b="1" dirty="0">
                <a:solidFill>
                  <a:srgbClr val="002060"/>
                </a:solidFill>
                <a:latin typeface="华文中宋" panose="02010600040101010101" pitchFamily="2" charset="-122"/>
                <a:ea typeface="华文中宋" panose="02010600040101010101" pitchFamily="2" charset="-122"/>
              </a:rPr>
              <a:t>年</a:t>
            </a:r>
            <a:r>
              <a:rPr lang="en-US" altLang="zh-CN" sz="2400" b="1" dirty="0">
                <a:solidFill>
                  <a:srgbClr val="002060"/>
                </a:solidFill>
                <a:latin typeface="华文中宋" panose="02010600040101010101" pitchFamily="2" charset="-122"/>
                <a:ea typeface="华文中宋" panose="02010600040101010101" pitchFamily="2" charset="-122"/>
              </a:rPr>
              <a:t>5</a:t>
            </a:r>
            <a:r>
              <a:rPr lang="zh-CN" altLang="en-US" sz="2400" b="1" dirty="0">
                <a:solidFill>
                  <a:srgbClr val="002060"/>
                </a:solidFill>
                <a:latin typeface="华文中宋" panose="02010600040101010101" pitchFamily="2" charset="-122"/>
                <a:ea typeface="华文中宋" panose="02010600040101010101" pitchFamily="2" charset="-122"/>
              </a:rPr>
              <a:t>月</a:t>
            </a:r>
            <a:r>
              <a:rPr lang="en-US" altLang="zh-CN" sz="2400" b="1" dirty="0">
                <a:solidFill>
                  <a:srgbClr val="002060"/>
                </a:solidFill>
                <a:latin typeface="华文中宋" panose="02010600040101010101" pitchFamily="2" charset="-122"/>
                <a:ea typeface="华文中宋" panose="02010600040101010101" pitchFamily="2" charset="-122"/>
              </a:rPr>
              <a:t>11</a:t>
            </a:r>
            <a:r>
              <a:rPr lang="zh-CN" altLang="en-US" sz="2400" b="1" dirty="0">
                <a:solidFill>
                  <a:srgbClr val="002060"/>
                </a:solidFill>
                <a:latin typeface="华文中宋" panose="02010600040101010101" pitchFamily="2" charset="-122"/>
                <a:ea typeface="华文中宋" panose="02010600040101010101" pitchFamily="2" charset="-122"/>
              </a:rPr>
              <a:t>日）</a:t>
            </a:r>
          </a:p>
        </p:txBody>
      </p:sp>
      <p:sp>
        <p:nvSpPr>
          <p:cNvPr id="5" name="TextBox 4"/>
          <p:cNvSpPr txBox="1"/>
          <p:nvPr/>
        </p:nvSpPr>
        <p:spPr>
          <a:xfrm>
            <a:off x="3203848" y="3887190"/>
            <a:ext cx="5966549" cy="2926186"/>
          </a:xfrm>
          <a:prstGeom prst="rect">
            <a:avLst/>
          </a:prstGeom>
          <a:noFill/>
        </p:spPr>
        <p:txBody>
          <a:bodyPr wrap="square" rtlCol="0">
            <a:spAutoFit/>
          </a:bodyPr>
          <a:lstStyle/>
          <a:p>
            <a:pPr>
              <a:lnSpc>
                <a:spcPct val="130000"/>
              </a:lnSpc>
            </a:pPr>
            <a:r>
              <a:rPr lang="zh-CN" altLang="en-US" sz="2400" b="1" dirty="0">
                <a:solidFill>
                  <a:schemeClr val="bg1"/>
                </a:solidFill>
                <a:latin typeface="华文中宋" panose="02010600040101010101" pitchFamily="2" charset="-122"/>
                <a:ea typeface="华文中宋" panose="02010600040101010101" pitchFamily="2" charset="-122"/>
              </a:rPr>
              <a:t>利玛窦是天主教在中国传教的最早开拓者</a:t>
            </a:r>
            <a:r>
              <a:rPr lang="zh-CN" altLang="en-US" sz="2400" b="1" dirty="0" smtClean="0">
                <a:solidFill>
                  <a:schemeClr val="bg1"/>
                </a:solidFill>
                <a:latin typeface="华文中宋" panose="02010600040101010101" pitchFamily="2" charset="-122"/>
                <a:ea typeface="华文中宋" panose="02010600040101010101" pitchFamily="2" charset="-122"/>
              </a:rPr>
              <a:t>之一。</a:t>
            </a:r>
            <a:r>
              <a:rPr lang="en-US" altLang="zh-CN" sz="2400" b="1" dirty="0" smtClean="0">
                <a:solidFill>
                  <a:schemeClr val="bg1"/>
                </a:solidFill>
                <a:latin typeface="华文中宋" panose="02010600040101010101" pitchFamily="2" charset="-122"/>
                <a:ea typeface="华文中宋" panose="02010600040101010101" pitchFamily="2" charset="-122"/>
              </a:rPr>
              <a:t>1583</a:t>
            </a:r>
            <a:r>
              <a:rPr lang="zh-CN" altLang="en-US" sz="2400" b="1" dirty="0">
                <a:solidFill>
                  <a:schemeClr val="bg1"/>
                </a:solidFill>
                <a:latin typeface="华文中宋" panose="02010600040101010101" pitchFamily="2" charset="-122"/>
                <a:ea typeface="华文中宋" panose="02010600040101010101" pitchFamily="2" charset="-122"/>
              </a:rPr>
              <a:t>年</a:t>
            </a:r>
            <a:r>
              <a:rPr lang="en-US" altLang="zh-CN" sz="2400" b="1" dirty="0">
                <a:solidFill>
                  <a:schemeClr val="bg1"/>
                </a:solidFill>
                <a:latin typeface="华文中宋" panose="02010600040101010101" pitchFamily="2" charset="-122"/>
                <a:ea typeface="华文中宋" panose="02010600040101010101" pitchFamily="2" charset="-122"/>
              </a:rPr>
              <a:t>9</a:t>
            </a:r>
            <a:r>
              <a:rPr lang="zh-CN" altLang="en-US" sz="2400" b="1" dirty="0">
                <a:solidFill>
                  <a:schemeClr val="bg1"/>
                </a:solidFill>
                <a:latin typeface="华文中宋" panose="02010600040101010101" pitchFamily="2" charset="-122"/>
                <a:ea typeface="华文中宋" panose="02010600040101010101" pitchFamily="2" charset="-122"/>
              </a:rPr>
              <a:t>月</a:t>
            </a:r>
            <a:r>
              <a:rPr lang="en-US" altLang="zh-CN" sz="2400" b="1" dirty="0">
                <a:solidFill>
                  <a:schemeClr val="bg1"/>
                </a:solidFill>
                <a:latin typeface="华文中宋" panose="02010600040101010101" pitchFamily="2" charset="-122"/>
                <a:ea typeface="华文中宋" panose="02010600040101010101" pitchFamily="2" charset="-122"/>
              </a:rPr>
              <a:t>10</a:t>
            </a:r>
            <a:r>
              <a:rPr lang="zh-CN" altLang="en-US" sz="2400" b="1" dirty="0">
                <a:solidFill>
                  <a:schemeClr val="bg1"/>
                </a:solidFill>
                <a:latin typeface="华文中宋" panose="02010600040101010101" pitchFamily="2" charset="-122"/>
                <a:ea typeface="华文中宋" panose="02010600040101010101" pitchFamily="2" charset="-122"/>
              </a:rPr>
              <a:t>日，</a:t>
            </a:r>
            <a:r>
              <a:rPr lang="zh-CN" altLang="en-US" sz="2400" b="1" dirty="0" smtClean="0">
                <a:solidFill>
                  <a:schemeClr val="bg1"/>
                </a:solidFill>
                <a:latin typeface="华文中宋" panose="02010600040101010101" pitchFamily="2" charset="-122"/>
                <a:ea typeface="华文中宋" panose="02010600040101010101" pitchFamily="2" charset="-122"/>
              </a:rPr>
              <a:t>在</a:t>
            </a:r>
            <a:r>
              <a:rPr lang="zh-CN" altLang="en-US" sz="2400" b="1" dirty="0">
                <a:solidFill>
                  <a:schemeClr val="bg1"/>
                </a:solidFill>
                <a:latin typeface="华文中宋" panose="02010600040101010101" pitchFamily="2" charset="-122"/>
                <a:ea typeface="华文中宋" panose="02010600040101010101" pitchFamily="2" charset="-122"/>
              </a:rPr>
              <a:t>肇</a:t>
            </a:r>
            <a:r>
              <a:rPr lang="zh-CN" altLang="en-US" sz="2400" b="1" dirty="0" smtClean="0">
                <a:solidFill>
                  <a:schemeClr val="bg1"/>
                </a:solidFill>
                <a:latin typeface="华文中宋" panose="02010600040101010101" pitchFamily="2" charset="-122"/>
                <a:ea typeface="华文中宋" panose="02010600040101010101" pitchFamily="2" charset="-122"/>
              </a:rPr>
              <a:t>庆建立</a:t>
            </a:r>
            <a:r>
              <a:rPr lang="zh-CN" altLang="en-US" sz="2400" b="1" dirty="0">
                <a:solidFill>
                  <a:schemeClr val="bg1"/>
                </a:solidFill>
                <a:latin typeface="华文中宋" panose="02010600040101010101" pitchFamily="2" charset="-122"/>
                <a:ea typeface="华文中宋" panose="02010600040101010101" pitchFamily="2" charset="-122"/>
              </a:rPr>
              <a:t>了第一个传教驻地；</a:t>
            </a:r>
            <a:r>
              <a:rPr lang="en-US" altLang="zh-CN" sz="2400" b="1" dirty="0">
                <a:solidFill>
                  <a:schemeClr val="bg1"/>
                </a:solidFill>
                <a:latin typeface="华文中宋" panose="02010600040101010101" pitchFamily="2" charset="-122"/>
                <a:ea typeface="华文中宋" panose="02010600040101010101" pitchFamily="2" charset="-122"/>
              </a:rPr>
              <a:t>1600</a:t>
            </a:r>
            <a:r>
              <a:rPr lang="zh-CN" altLang="en-US" sz="2400" b="1" dirty="0">
                <a:solidFill>
                  <a:schemeClr val="bg1"/>
                </a:solidFill>
                <a:latin typeface="华文中宋" panose="02010600040101010101" pitchFamily="2" charset="-122"/>
                <a:ea typeface="华文中宋" panose="02010600040101010101" pitchFamily="2" charset="-122"/>
              </a:rPr>
              <a:t>年</a:t>
            </a:r>
            <a:r>
              <a:rPr lang="en-US" altLang="zh-CN" sz="2400" b="1" dirty="0">
                <a:solidFill>
                  <a:schemeClr val="bg1"/>
                </a:solidFill>
                <a:latin typeface="华文中宋" panose="02010600040101010101" pitchFamily="2" charset="-122"/>
                <a:ea typeface="华文中宋" panose="02010600040101010101" pitchFamily="2" charset="-122"/>
              </a:rPr>
              <a:t>5</a:t>
            </a:r>
            <a:r>
              <a:rPr lang="zh-CN" altLang="en-US" sz="2400" b="1" dirty="0">
                <a:solidFill>
                  <a:schemeClr val="bg1"/>
                </a:solidFill>
                <a:latin typeface="华文中宋" panose="02010600040101010101" pitchFamily="2" charset="-122"/>
                <a:ea typeface="华文中宋" panose="02010600040101010101" pitchFamily="2" charset="-122"/>
              </a:rPr>
              <a:t>月</a:t>
            </a:r>
            <a:r>
              <a:rPr lang="en-US" altLang="zh-CN" sz="2400" b="1" dirty="0">
                <a:solidFill>
                  <a:schemeClr val="bg1"/>
                </a:solidFill>
                <a:latin typeface="华文中宋" panose="02010600040101010101" pitchFamily="2" charset="-122"/>
                <a:ea typeface="华文中宋" panose="02010600040101010101" pitchFamily="2" charset="-122"/>
              </a:rPr>
              <a:t>18</a:t>
            </a:r>
            <a:r>
              <a:rPr lang="zh-CN" altLang="en-US" sz="2400" b="1" dirty="0" smtClean="0">
                <a:solidFill>
                  <a:schemeClr val="bg1"/>
                </a:solidFill>
                <a:latin typeface="华文中宋" panose="02010600040101010101" pitchFamily="2" charset="-122"/>
                <a:ea typeface="华文中宋" panose="02010600040101010101" pitchFamily="2" charset="-122"/>
              </a:rPr>
              <a:t>日，</a:t>
            </a:r>
            <a:r>
              <a:rPr lang="zh-CN" altLang="en-US" sz="2400" b="1" dirty="0">
                <a:solidFill>
                  <a:schemeClr val="bg1"/>
                </a:solidFill>
                <a:latin typeface="华文中宋" panose="02010600040101010101" pitchFamily="2" charset="-122"/>
                <a:ea typeface="华文中宋" panose="02010600040101010101" pitchFamily="2" charset="-122"/>
              </a:rPr>
              <a:t>利玛窦带着庞迪我神父和准备好献给皇帝的礼物由南京启程再赴北京，利玛窦在北京以丰富东西学识，结交中国</a:t>
            </a:r>
            <a:r>
              <a:rPr lang="zh-CN" altLang="en-US" sz="2400" b="1" dirty="0" smtClean="0">
                <a:solidFill>
                  <a:schemeClr val="bg1"/>
                </a:solidFill>
                <a:latin typeface="华文中宋" panose="02010600040101010101" pitchFamily="2" charset="-122"/>
                <a:ea typeface="华文中宋" panose="02010600040101010101" pitchFamily="2" charset="-122"/>
              </a:rPr>
              <a:t>的士大夫。</a:t>
            </a:r>
            <a:endParaRPr lang="zh-CN" altLang="en-US" sz="2400" b="1" dirty="0">
              <a:solidFill>
                <a:schemeClr val="bg1"/>
              </a:solidFill>
              <a:latin typeface="华文中宋" panose="02010600040101010101" pitchFamily="2" charset="-122"/>
              <a:ea typeface="华文中宋" panose="02010600040101010101" pitchFamily="2" charset="-122"/>
            </a:endParaRPr>
          </a:p>
        </p:txBody>
      </p:sp>
      <p:pic>
        <p:nvPicPr>
          <p:cNvPr id="8" name="Picture 2" descr="c:\users\zhouch\appdata\roaming\360se6\User Data\temp\4034970a304e251f4b29029da186c9177e3e53f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107" y="-33035"/>
            <a:ext cx="4780893" cy="375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0901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6512" y="4221088"/>
            <a:ext cx="9180512" cy="2636912"/>
            <a:chOff x="-36512" y="4221088"/>
            <a:chExt cx="9180512" cy="2636912"/>
          </a:xfrm>
        </p:grpSpPr>
        <p:sp>
          <p:nvSpPr>
            <p:cNvPr id="8" name="矩形 7"/>
            <p:cNvSpPr/>
            <p:nvPr/>
          </p:nvSpPr>
          <p:spPr>
            <a:xfrm>
              <a:off x="-36512" y="4221088"/>
              <a:ext cx="9180512" cy="2636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36512" y="4279155"/>
              <a:ext cx="9145016" cy="2462213"/>
            </a:xfrm>
            <a:prstGeom prst="rect">
              <a:avLst/>
            </a:prstGeom>
            <a:noFill/>
          </p:spPr>
          <p:txBody>
            <a:bodyPr wrap="square" rtlCol="0">
              <a:spAutoFit/>
            </a:bodyPr>
            <a:lstStyle/>
            <a:p>
              <a:pPr>
                <a:lnSpc>
                  <a:spcPct val="110000"/>
                </a:lnSpc>
              </a:pPr>
              <a:r>
                <a:rPr lang="zh-CN" altLang="en-US" sz="2800" b="1" dirty="0" smtClean="0">
                  <a:solidFill>
                    <a:schemeClr val="bg1"/>
                  </a:solidFill>
                  <a:latin typeface="华文中宋" panose="02010600040101010101" pitchFamily="2" charset="-122"/>
                  <a:ea typeface="华文中宋" panose="02010600040101010101" pitchFamily="2" charset="-122"/>
                </a:rPr>
                <a:t>利玛</a:t>
              </a:r>
              <a:r>
                <a:rPr lang="zh-CN" altLang="en-US" sz="2800" b="1" dirty="0">
                  <a:solidFill>
                    <a:schemeClr val="bg1"/>
                  </a:solidFill>
                  <a:latin typeface="华文中宋" panose="02010600040101010101" pitchFamily="2" charset="-122"/>
                  <a:ea typeface="华文中宋" panose="02010600040101010101" pitchFamily="2" charset="-122"/>
                </a:rPr>
                <a:t>窦制作的世界地图</a:t>
              </a:r>
              <a:r>
                <a:rPr lang="en-US" altLang="zh-CN" sz="2800" b="1" dirty="0" smtClean="0">
                  <a:solidFill>
                    <a:schemeClr val="bg1"/>
                  </a:solidFill>
                  <a:latin typeface="华文中宋" panose="02010600040101010101" pitchFamily="2" charset="-122"/>
                  <a:ea typeface="华文中宋" panose="02010600040101010101" pitchFamily="2" charset="-122"/>
                </a:rPr>
                <a:t>《</a:t>
              </a:r>
              <a:r>
                <a:rPr lang="zh-CN" altLang="en-US" sz="2800" b="1" dirty="0" smtClean="0">
                  <a:solidFill>
                    <a:schemeClr val="bg1"/>
                  </a:solidFill>
                  <a:latin typeface="华文中宋" panose="02010600040101010101" pitchFamily="2" charset="-122"/>
                  <a:ea typeface="华文中宋" panose="02010600040101010101" pitchFamily="2" charset="-122"/>
                </a:rPr>
                <a:t>坤舆万国全图</a:t>
              </a:r>
              <a:r>
                <a:rPr lang="en-US" altLang="zh-CN" sz="2800" b="1" dirty="0" smtClean="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中宋" panose="02010600040101010101" pitchFamily="2" charset="-122"/>
                  <a:ea typeface="华文中宋" panose="02010600040101010101" pitchFamily="2" charset="-122"/>
                </a:rPr>
                <a:t>是中国历史上第一个世界地图，在中国先后被十二次刻印</a:t>
              </a:r>
              <a:r>
                <a:rPr lang="zh-CN" altLang="en-US" sz="2800" b="1" dirty="0" smtClean="0">
                  <a:solidFill>
                    <a:schemeClr val="bg1"/>
                  </a:solidFill>
                  <a:latin typeface="华文中宋" panose="02010600040101010101" pitchFamily="2" charset="-122"/>
                  <a:ea typeface="华文中宋" panose="02010600040101010101" pitchFamily="2" charset="-122"/>
                </a:rPr>
                <a:t>。</a:t>
              </a:r>
              <a:r>
                <a:rPr lang="zh-CN" altLang="en-US" sz="2800" b="1" dirty="0">
                  <a:solidFill>
                    <a:schemeClr val="bg1"/>
                  </a:solidFill>
                  <a:latin typeface="华文细黑" pitchFamily="2" charset="-122"/>
                  <a:ea typeface="华文细黑" pitchFamily="2" charset="-122"/>
                </a:rPr>
                <a:t>这幅地图代表着东西方第一次重要意义上的</a:t>
              </a:r>
              <a:r>
                <a:rPr lang="zh-CN" altLang="en-US" sz="2800" b="1" dirty="0" smtClean="0">
                  <a:solidFill>
                    <a:schemeClr val="bg1"/>
                  </a:solidFill>
                  <a:latin typeface="华文细黑" pitchFamily="2" charset="-122"/>
                  <a:ea typeface="华文细黑" pitchFamily="2" charset="-122"/>
                </a:rPr>
                <a:t>联系。</a:t>
              </a:r>
              <a:r>
                <a:rPr lang="zh-CN" altLang="en-US" sz="2800" b="1" dirty="0">
                  <a:solidFill>
                    <a:schemeClr val="bg1"/>
                  </a:solidFill>
                  <a:latin typeface="华文细黑" pitchFamily="2" charset="-122"/>
                  <a:ea typeface="华文细黑" pitchFamily="2" charset="-122"/>
                </a:rPr>
                <a:t>在中国，几乎没有利玛窦的地图。目前世界上也仅有几张原始版本存在着，分别收藏在梵蒂冈图书馆和法国及日本收藏家手里</a:t>
              </a:r>
              <a:r>
                <a:rPr lang="zh-CN" altLang="en-US" sz="2800" b="1" dirty="0" smtClean="0">
                  <a:solidFill>
                    <a:schemeClr val="bg1"/>
                  </a:solidFill>
                  <a:latin typeface="华文细黑" pitchFamily="2" charset="-122"/>
                  <a:ea typeface="华文细黑" pitchFamily="2" charset="-122"/>
                </a:rPr>
                <a:t>。</a:t>
              </a:r>
              <a:endParaRPr lang="zh-CN" altLang="en-US" sz="2800" b="1" dirty="0">
                <a:solidFill>
                  <a:schemeClr val="bg1"/>
                </a:solidFill>
                <a:latin typeface="华文中宋" panose="02010600040101010101" pitchFamily="2" charset="-122"/>
                <a:ea typeface="华文中宋" panose="02010600040101010101" pitchFamily="2" charset="-122"/>
              </a:endParaRPr>
            </a:p>
          </p:txBody>
        </p:sp>
      </p:grpSp>
      <p:grpSp>
        <p:nvGrpSpPr>
          <p:cNvPr id="5" name="组合 4"/>
          <p:cNvGrpSpPr/>
          <p:nvPr/>
        </p:nvGrpSpPr>
        <p:grpSpPr>
          <a:xfrm>
            <a:off x="539552" y="272309"/>
            <a:ext cx="8315368" cy="3660747"/>
            <a:chOff x="508699" y="1189833"/>
            <a:chExt cx="8238426" cy="3752850"/>
          </a:xfrm>
        </p:grpSpPr>
        <p:pic>
          <p:nvPicPr>
            <p:cNvPr id="6" name="Picture 4" descr="200810247587200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1199358"/>
              <a:ext cx="410368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200810248118348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699" y="1189833"/>
              <a:ext cx="41719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93897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708275"/>
            <a:ext cx="9144001" cy="2089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TextBox 3"/>
          <p:cNvSpPr txBox="1"/>
          <p:nvPr/>
        </p:nvSpPr>
        <p:spPr>
          <a:xfrm>
            <a:off x="1043608" y="3068960"/>
            <a:ext cx="7344816" cy="1323439"/>
          </a:xfrm>
          <a:prstGeom prst="rect">
            <a:avLst/>
          </a:prstGeom>
          <a:noFill/>
        </p:spPr>
        <p:txBody>
          <a:bodyPr wrap="square" rtlCol="0">
            <a:spAutoFit/>
          </a:bodyPr>
          <a:lstStyle/>
          <a:p>
            <a:pPr>
              <a:spcBef>
                <a:spcPts val="1800"/>
              </a:spcBef>
            </a:pPr>
            <a:r>
              <a:rPr lang="zh-CN" altLang="en-US" sz="4000" dirty="0" smtClean="0">
                <a:solidFill>
                  <a:schemeClr val="bg1"/>
                </a:solidFill>
                <a:latin typeface="华文中宋" panose="02010600040101010101" pitchFamily="2" charset="-122"/>
                <a:ea typeface="华文中宋" panose="02010600040101010101" pitchFamily="2" charset="-122"/>
              </a:rPr>
              <a:t>几千年来，地图的形式与存在方式和方法均发生了巨大变化！</a:t>
            </a:r>
            <a:endParaRPr lang="zh-CN" altLang="en-US" sz="4000"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49826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5" descr="technology"/>
          <p:cNvPicPr>
            <a:picLocks noChangeAspect="1" noChangeArrowheads="1"/>
          </p:cNvPicPr>
          <p:nvPr/>
        </p:nvPicPr>
        <p:blipFill>
          <a:blip r:embed="rId2" cstate="print"/>
          <a:srcRect/>
          <a:stretch>
            <a:fillRect/>
          </a:stretch>
        </p:blipFill>
        <p:spPr bwMode="auto">
          <a:xfrm>
            <a:off x="2482852" y="1341439"/>
            <a:ext cx="4176713" cy="5113337"/>
          </a:xfrm>
          <a:prstGeom prst="rect">
            <a:avLst/>
          </a:prstGeom>
          <a:noFill/>
          <a:ln w="9525">
            <a:noFill/>
            <a:miter lim="800000"/>
            <a:headEnd/>
            <a:tailEnd/>
          </a:ln>
        </p:spPr>
      </p:pic>
      <p:grpSp>
        <p:nvGrpSpPr>
          <p:cNvPr id="51204" name="Group 33"/>
          <p:cNvGrpSpPr>
            <a:grpSpLocks/>
          </p:cNvGrpSpPr>
          <p:nvPr/>
        </p:nvGrpSpPr>
        <p:grpSpPr bwMode="auto">
          <a:xfrm>
            <a:off x="6659563" y="1341439"/>
            <a:ext cx="1871662" cy="5113337"/>
            <a:chOff x="4241" y="935"/>
            <a:chExt cx="1197" cy="3130"/>
          </a:xfrm>
        </p:grpSpPr>
        <p:pic>
          <p:nvPicPr>
            <p:cNvPr id="51209" name="Picture 11" descr="RS"/>
            <p:cNvPicPr>
              <a:picLocks noChangeAspect="1" noChangeArrowheads="1"/>
            </p:cNvPicPr>
            <p:nvPr/>
          </p:nvPicPr>
          <p:blipFill>
            <a:blip r:embed="rId3" cstate="print"/>
            <a:srcRect/>
            <a:stretch>
              <a:fillRect/>
            </a:stretch>
          </p:blipFill>
          <p:spPr bwMode="auto">
            <a:xfrm>
              <a:off x="4241" y="935"/>
              <a:ext cx="1197" cy="769"/>
            </a:xfrm>
            <a:prstGeom prst="rect">
              <a:avLst/>
            </a:prstGeom>
            <a:noFill/>
            <a:ln w="9525">
              <a:noFill/>
              <a:miter lim="800000"/>
              <a:headEnd/>
              <a:tailEnd/>
            </a:ln>
          </p:spPr>
        </p:pic>
        <p:pic>
          <p:nvPicPr>
            <p:cNvPr id="51210" name="Picture 14" descr="CAM"/>
            <p:cNvPicPr>
              <a:picLocks noChangeAspect="1" noChangeArrowheads="1"/>
            </p:cNvPicPr>
            <p:nvPr/>
          </p:nvPicPr>
          <p:blipFill>
            <a:blip r:embed="rId4" cstate="print"/>
            <a:srcRect/>
            <a:stretch>
              <a:fillRect/>
            </a:stretch>
          </p:blipFill>
          <p:spPr bwMode="auto">
            <a:xfrm>
              <a:off x="4241" y="3296"/>
              <a:ext cx="1197" cy="769"/>
            </a:xfrm>
            <a:prstGeom prst="rect">
              <a:avLst/>
            </a:prstGeom>
            <a:noFill/>
            <a:ln w="9525">
              <a:noFill/>
              <a:miter lim="800000"/>
              <a:headEnd/>
              <a:tailEnd/>
            </a:ln>
          </p:spPr>
        </p:pic>
        <p:pic>
          <p:nvPicPr>
            <p:cNvPr id="51211" name="Picture 17" descr="GISmap"/>
            <p:cNvPicPr>
              <a:picLocks noChangeAspect="1" noChangeArrowheads="1"/>
            </p:cNvPicPr>
            <p:nvPr/>
          </p:nvPicPr>
          <p:blipFill>
            <a:blip r:embed="rId5" cstate="print"/>
            <a:srcRect/>
            <a:stretch>
              <a:fillRect/>
            </a:stretch>
          </p:blipFill>
          <p:spPr bwMode="auto">
            <a:xfrm>
              <a:off x="4241" y="1722"/>
              <a:ext cx="1197" cy="770"/>
            </a:xfrm>
            <a:prstGeom prst="rect">
              <a:avLst/>
            </a:prstGeom>
            <a:noFill/>
            <a:ln w="9525">
              <a:noFill/>
              <a:miter lim="800000"/>
              <a:headEnd/>
              <a:tailEnd/>
            </a:ln>
          </p:spPr>
        </p:pic>
        <p:pic>
          <p:nvPicPr>
            <p:cNvPr id="51212" name="Picture 20" descr="GPS_Position_S"/>
            <p:cNvPicPr>
              <a:picLocks noChangeAspect="1" noChangeArrowheads="1"/>
            </p:cNvPicPr>
            <p:nvPr/>
          </p:nvPicPr>
          <p:blipFill>
            <a:blip r:embed="rId6" cstate="print"/>
            <a:srcRect/>
            <a:stretch>
              <a:fillRect/>
            </a:stretch>
          </p:blipFill>
          <p:spPr bwMode="auto">
            <a:xfrm>
              <a:off x="4241" y="2509"/>
              <a:ext cx="1197" cy="769"/>
            </a:xfrm>
            <a:prstGeom prst="rect">
              <a:avLst/>
            </a:prstGeom>
            <a:noFill/>
            <a:ln w="9525">
              <a:noFill/>
              <a:miter lim="800000"/>
              <a:headEnd/>
              <a:tailEnd/>
            </a:ln>
          </p:spPr>
        </p:pic>
      </p:grpSp>
      <p:grpSp>
        <p:nvGrpSpPr>
          <p:cNvPr id="51205" name="Group 34"/>
          <p:cNvGrpSpPr>
            <a:grpSpLocks/>
          </p:cNvGrpSpPr>
          <p:nvPr/>
        </p:nvGrpSpPr>
        <p:grpSpPr bwMode="auto">
          <a:xfrm>
            <a:off x="611188" y="1341438"/>
            <a:ext cx="1871662" cy="5111750"/>
            <a:chOff x="612" y="709"/>
            <a:chExt cx="1542" cy="3993"/>
          </a:xfrm>
        </p:grpSpPr>
        <p:pic>
          <p:nvPicPr>
            <p:cNvPr id="51207" name="Picture 7" descr="manual_1"/>
            <p:cNvPicPr>
              <a:picLocks noChangeAspect="1" noChangeArrowheads="1"/>
            </p:cNvPicPr>
            <p:nvPr/>
          </p:nvPicPr>
          <p:blipFill>
            <a:blip r:embed="rId7" cstate="print"/>
            <a:srcRect/>
            <a:stretch>
              <a:fillRect/>
            </a:stretch>
          </p:blipFill>
          <p:spPr bwMode="auto">
            <a:xfrm>
              <a:off x="612" y="709"/>
              <a:ext cx="1542" cy="1998"/>
            </a:xfrm>
            <a:prstGeom prst="rect">
              <a:avLst/>
            </a:prstGeom>
            <a:noFill/>
            <a:ln w="9525">
              <a:noFill/>
              <a:miter lim="800000"/>
              <a:headEnd/>
              <a:tailEnd/>
            </a:ln>
          </p:spPr>
        </p:pic>
        <p:pic>
          <p:nvPicPr>
            <p:cNvPr id="51208" name="Picture 9" descr="manual_2"/>
            <p:cNvPicPr>
              <a:picLocks noChangeAspect="1" noChangeArrowheads="1"/>
            </p:cNvPicPr>
            <p:nvPr/>
          </p:nvPicPr>
          <p:blipFill>
            <a:blip r:embed="rId8" cstate="print"/>
            <a:srcRect/>
            <a:stretch>
              <a:fillRect/>
            </a:stretch>
          </p:blipFill>
          <p:spPr bwMode="auto">
            <a:xfrm>
              <a:off x="612" y="2704"/>
              <a:ext cx="1542" cy="1998"/>
            </a:xfrm>
            <a:prstGeom prst="rect">
              <a:avLst/>
            </a:prstGeom>
            <a:noFill/>
            <a:ln w="9525">
              <a:noFill/>
              <a:miter lim="800000"/>
              <a:headEnd/>
              <a:tailEnd/>
            </a:ln>
          </p:spPr>
        </p:pic>
      </p:grpSp>
      <p:sp>
        <p:nvSpPr>
          <p:cNvPr id="51206" name="标题 1"/>
          <p:cNvSpPr>
            <a:spLocks noGrp="1"/>
          </p:cNvSpPr>
          <p:nvPr/>
        </p:nvSpPr>
        <p:spPr bwMode="auto">
          <a:xfrm>
            <a:off x="1763713" y="260350"/>
            <a:ext cx="5111750" cy="503238"/>
          </a:xfrm>
          <a:prstGeom prst="rect">
            <a:avLst/>
          </a:prstGeom>
          <a:noFill/>
          <a:ln w="9525">
            <a:noFill/>
            <a:miter lim="800000"/>
            <a:headEnd/>
            <a:tailEnd/>
          </a:ln>
        </p:spPr>
        <p:txBody>
          <a:bodyPr anchor="ctr"/>
          <a:lstStyle/>
          <a:p>
            <a:pPr algn="ctr">
              <a:lnSpc>
                <a:spcPct val="140000"/>
              </a:lnSpc>
              <a:buClr>
                <a:schemeClr val="accent1"/>
              </a:buClr>
              <a:buFont typeface="Wingdings" pitchFamily="2" charset="2"/>
              <a:buNone/>
            </a:pPr>
            <a:r>
              <a:rPr lang="zh-CN" altLang="en-US" sz="3200" b="1">
                <a:solidFill>
                  <a:srgbClr val="C00000"/>
                </a:solidFill>
                <a:latin typeface="黑体" pitchFamily="49" charset="-122"/>
                <a:ea typeface="黑体" pitchFamily="49" charset="-122"/>
                <a:cs typeface="微软雅黑" pitchFamily="34" charset="-122"/>
              </a:rPr>
              <a:t>从手工绘图到计算机制图</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p:cNvPicPr>
            <a:picLocks noChangeAspect="1" noChangeArrowheads="1"/>
          </p:cNvPicPr>
          <p:nvPr/>
        </p:nvPicPr>
        <p:blipFill>
          <a:blip r:embed="rId2" cstate="print"/>
          <a:srcRect/>
          <a:stretch>
            <a:fillRect/>
          </a:stretch>
        </p:blipFill>
        <p:spPr bwMode="auto">
          <a:xfrm>
            <a:off x="179390" y="1196975"/>
            <a:ext cx="4198937" cy="5545138"/>
          </a:xfrm>
          <a:prstGeom prst="rect">
            <a:avLst/>
          </a:prstGeom>
          <a:ln>
            <a:noFill/>
          </a:ln>
          <a:effectLst>
            <a:outerShdw blurRad="190500" algn="tl" rotWithShape="0">
              <a:srgbClr val="000000">
                <a:alpha val="70000"/>
              </a:srgbClr>
            </a:outerShdw>
          </a:effectLst>
        </p:spPr>
      </p:pic>
      <p:sp>
        <p:nvSpPr>
          <p:cNvPr id="52227" name="TextBox 5"/>
          <p:cNvSpPr txBox="1">
            <a:spLocks noChangeArrowheads="1"/>
          </p:cNvSpPr>
          <p:nvPr/>
        </p:nvSpPr>
        <p:spPr bwMode="auto">
          <a:xfrm>
            <a:off x="2" y="260352"/>
            <a:ext cx="3241675" cy="523875"/>
          </a:xfrm>
          <a:prstGeom prst="rect">
            <a:avLst/>
          </a:prstGeom>
          <a:noFill/>
          <a:ln w="9525">
            <a:noFill/>
            <a:miter lim="800000"/>
            <a:headEnd/>
            <a:tailEnd/>
          </a:ln>
        </p:spPr>
        <p:txBody>
          <a:bodyPr>
            <a:spAutoFit/>
          </a:bodyPr>
          <a:lstStyle/>
          <a:p>
            <a:r>
              <a:rPr lang="zh-CN" altLang="en-US" sz="2800" b="1">
                <a:solidFill>
                  <a:srgbClr val="C00000"/>
                </a:solidFill>
                <a:latin typeface="华文细黑" pitchFamily="2" charset="-122"/>
                <a:ea typeface="华文细黑" pitchFamily="2" charset="-122"/>
              </a:rPr>
              <a:t>蘸水笔与手绘图</a:t>
            </a:r>
          </a:p>
        </p:txBody>
      </p:sp>
      <p:pic>
        <p:nvPicPr>
          <p:cNvPr id="7" name="Picture 2" descr="http://www.chunbao.gov.cn/uploadfile/2012/0401/20120401120055396.jpg"/>
          <p:cNvPicPr>
            <a:picLocks noChangeAspect="1" noChangeArrowheads="1"/>
          </p:cNvPicPr>
          <p:nvPr/>
        </p:nvPicPr>
        <p:blipFill>
          <a:blip r:embed="rId3" cstate="print"/>
          <a:srcRect/>
          <a:stretch>
            <a:fillRect/>
          </a:stretch>
        </p:blipFill>
        <p:spPr bwMode="auto">
          <a:xfrm>
            <a:off x="4762500" y="3906838"/>
            <a:ext cx="4381500" cy="2951162"/>
          </a:xfrm>
          <a:prstGeom prst="rect">
            <a:avLst/>
          </a:prstGeom>
          <a:ln>
            <a:noFill/>
          </a:ln>
          <a:effectLst>
            <a:outerShdw blurRad="190500" algn="tl" rotWithShape="0">
              <a:srgbClr val="000000">
                <a:alpha val="70000"/>
              </a:srgbClr>
            </a:outerShdw>
          </a:effectLst>
        </p:spPr>
      </p:pic>
      <p:pic>
        <p:nvPicPr>
          <p:cNvPr id="10" name="Picture 2" descr="http://map.hytrip.net/photo/273/8759662.jpg"/>
          <p:cNvPicPr>
            <a:picLocks noChangeAspect="1" noChangeArrowheads="1"/>
          </p:cNvPicPr>
          <p:nvPr/>
        </p:nvPicPr>
        <p:blipFill>
          <a:blip r:embed="rId4" cstate="print"/>
          <a:srcRect/>
          <a:stretch>
            <a:fillRect/>
          </a:stretch>
        </p:blipFill>
        <p:spPr bwMode="auto">
          <a:xfrm>
            <a:off x="5076825" y="836615"/>
            <a:ext cx="3554413" cy="286067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2" descr="http://images.china.cn/attachement/jpg/site1000/20100304/000cf1a48f870cf9470807.jpg"/>
          <p:cNvPicPr>
            <a:picLocks noChangeAspect="1" noChangeArrowheads="1"/>
          </p:cNvPicPr>
          <p:nvPr/>
        </p:nvPicPr>
        <p:blipFill>
          <a:blip r:embed="rId2" cstate="print"/>
          <a:srcRect/>
          <a:stretch>
            <a:fillRect/>
          </a:stretch>
        </p:blipFill>
        <p:spPr bwMode="auto">
          <a:xfrm>
            <a:off x="0" y="574675"/>
            <a:ext cx="8980488" cy="4941888"/>
          </a:xfrm>
          <a:prstGeom prst="rect">
            <a:avLst/>
          </a:prstGeom>
          <a:noFill/>
          <a:ln w="9525">
            <a:noFill/>
            <a:miter lim="800000"/>
            <a:headEnd/>
            <a:tailEnd/>
          </a:ln>
        </p:spPr>
      </p:pic>
      <p:sp>
        <p:nvSpPr>
          <p:cNvPr id="53252" name="TextBox 3"/>
          <p:cNvSpPr txBox="1">
            <a:spLocks noChangeArrowheads="1"/>
          </p:cNvSpPr>
          <p:nvPr/>
        </p:nvSpPr>
        <p:spPr bwMode="auto">
          <a:xfrm>
            <a:off x="2" y="5613400"/>
            <a:ext cx="8964613" cy="1200150"/>
          </a:xfrm>
          <a:prstGeom prst="rect">
            <a:avLst/>
          </a:prstGeom>
          <a:noFill/>
          <a:ln w="9525">
            <a:noFill/>
            <a:miter lim="800000"/>
            <a:headEnd/>
            <a:tailEnd/>
          </a:ln>
        </p:spPr>
        <p:txBody>
          <a:bodyPr>
            <a:spAutoFit/>
          </a:bodyPr>
          <a:lstStyle/>
          <a:p>
            <a:r>
              <a:rPr lang="zh-CN" altLang="en-US" dirty="0"/>
              <a:t>图中的道路、建筑、农田等均一笔一画勾勒，图上暗布匀称的铅笔手绘格纹。图上的字均为繁体，字体精美。细看，每一个字，下笔前都被框在用铅笔画成的大小一致的小小正方形内。代表建筑的晕线，在一块代表建筑的方块内，方块长宽各</a:t>
            </a:r>
            <a:r>
              <a:rPr lang="en-US" altLang="zh-CN" dirty="0"/>
              <a:t>1.5</a:t>
            </a:r>
            <a:r>
              <a:rPr lang="zh-CN" altLang="en-US" dirty="0"/>
              <a:t>厘米，里面居然画了</a:t>
            </a:r>
            <a:r>
              <a:rPr lang="en-US" altLang="zh-CN" dirty="0"/>
              <a:t>70</a:t>
            </a:r>
            <a:r>
              <a:rPr lang="zh-CN" altLang="en-US" dirty="0"/>
              <a:t>根不重复交叉的晕线！</a:t>
            </a:r>
          </a:p>
        </p:txBody>
      </p:sp>
      <p:sp>
        <p:nvSpPr>
          <p:cNvPr id="53253" name="TextBox 5"/>
          <p:cNvSpPr txBox="1">
            <a:spLocks noChangeArrowheads="1"/>
          </p:cNvSpPr>
          <p:nvPr/>
        </p:nvSpPr>
        <p:spPr bwMode="auto">
          <a:xfrm>
            <a:off x="1763715" y="0"/>
            <a:ext cx="5616575" cy="523875"/>
          </a:xfrm>
          <a:prstGeom prst="rect">
            <a:avLst/>
          </a:prstGeom>
          <a:noFill/>
          <a:ln w="9525">
            <a:noFill/>
            <a:miter lim="800000"/>
            <a:headEnd/>
            <a:tailEnd/>
          </a:ln>
        </p:spPr>
        <p:txBody>
          <a:bodyPr>
            <a:spAutoFit/>
          </a:bodyPr>
          <a:lstStyle/>
          <a:p>
            <a:r>
              <a:rPr lang="zh-CN" altLang="en-US" sz="2800" b="1">
                <a:solidFill>
                  <a:srgbClr val="002060"/>
                </a:solidFill>
                <a:latin typeface="华文中宋" pitchFamily="2" charset="-122"/>
                <a:ea typeface="华文中宋" pitchFamily="2" charset="-122"/>
              </a:rPr>
              <a:t>渝中半岛手绘地形图</a:t>
            </a:r>
            <a:r>
              <a:rPr lang="en-US" altLang="zh-CN" sz="2800" b="1">
                <a:solidFill>
                  <a:srgbClr val="002060"/>
                </a:solidFill>
                <a:latin typeface="华文中宋" pitchFamily="2" charset="-122"/>
                <a:ea typeface="华文中宋" pitchFamily="2" charset="-122"/>
              </a:rPr>
              <a:t>(1929-1930)</a:t>
            </a:r>
            <a:endParaRPr lang="zh-CN" altLang="en-US" sz="2800" b="1">
              <a:solidFill>
                <a:srgbClr val="002060"/>
              </a:solidFill>
              <a:latin typeface="华文中宋" pitchFamily="2" charset="-122"/>
              <a:ea typeface="华文中宋" pitchFamily="2"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p:cNvGrpSpPr>
            <a:grpSpLocks/>
          </p:cNvGrpSpPr>
          <p:nvPr/>
        </p:nvGrpSpPr>
        <p:grpSpPr bwMode="auto">
          <a:xfrm>
            <a:off x="323850" y="692152"/>
            <a:ext cx="8063125" cy="5530869"/>
            <a:chOff x="1072571" y="2351890"/>
            <a:chExt cx="7076616" cy="3871696"/>
          </a:xfrm>
        </p:grpSpPr>
        <p:grpSp>
          <p:nvGrpSpPr>
            <p:cNvPr id="4" name="组合 17"/>
            <p:cNvGrpSpPr>
              <a:grpSpLocks/>
            </p:cNvGrpSpPr>
            <p:nvPr/>
          </p:nvGrpSpPr>
          <p:grpSpPr bwMode="auto">
            <a:xfrm>
              <a:off x="1072571" y="2351890"/>
              <a:ext cx="1696558" cy="3871696"/>
              <a:chOff x="1144033" y="2609850"/>
              <a:chExt cx="1696558" cy="3388212"/>
            </a:xfrm>
          </p:grpSpPr>
          <p:pic>
            <p:nvPicPr>
              <p:cNvPr id="14" name="Picture 4" descr="C:\Documents and Settings\Administrator\桌面\未命名2.jpg"/>
              <p:cNvPicPr>
                <a:picLocks noChangeAspect="1" noChangeArrowheads="1"/>
              </p:cNvPicPr>
              <p:nvPr/>
            </p:nvPicPr>
            <p:blipFill>
              <a:blip r:embed="rId2" cstate="print"/>
              <a:stretch>
                <a:fillRect/>
              </a:stretch>
            </p:blipFill>
            <p:spPr bwMode="auto">
              <a:xfrm>
                <a:off x="1144033" y="2609850"/>
                <a:ext cx="1696558" cy="2973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6821" name="TextBox 36"/>
              <p:cNvSpPr txBox="1">
                <a:spLocks noChangeArrowheads="1"/>
              </p:cNvSpPr>
              <p:nvPr/>
            </p:nvSpPr>
            <p:spPr bwMode="auto">
              <a:xfrm>
                <a:off x="1495385" y="5715246"/>
                <a:ext cx="1248182" cy="282816"/>
              </a:xfrm>
              <a:prstGeom prst="rect">
                <a:avLst/>
              </a:prstGeom>
              <a:noFill/>
              <a:ln w="9525">
                <a:noFill/>
                <a:miter lim="800000"/>
                <a:headEnd/>
                <a:tailEnd/>
              </a:ln>
            </p:spPr>
            <p:txBody>
              <a:bodyPr wrap="none">
                <a:spAutoFit/>
              </a:bodyPr>
              <a:lstStyle/>
              <a:p>
                <a:r>
                  <a:rPr lang="zh-CN" altLang="en-US" sz="2400" b="1">
                    <a:solidFill>
                      <a:srgbClr val="000000"/>
                    </a:solidFill>
                    <a:latin typeface="黑体" pitchFamily="49" charset="-122"/>
                    <a:ea typeface="黑体" pitchFamily="49" charset="-122"/>
                  </a:rPr>
                  <a:t>二维地图</a:t>
                </a:r>
              </a:p>
            </p:txBody>
          </p:sp>
        </p:grpSp>
        <p:grpSp>
          <p:nvGrpSpPr>
            <p:cNvPr id="5" name="组合 24"/>
            <p:cNvGrpSpPr>
              <a:grpSpLocks/>
            </p:cNvGrpSpPr>
            <p:nvPr/>
          </p:nvGrpSpPr>
          <p:grpSpPr bwMode="auto">
            <a:xfrm>
              <a:off x="2806676" y="2351890"/>
              <a:ext cx="1693862" cy="3871415"/>
              <a:chOff x="2878138" y="2609850"/>
              <a:chExt cx="1693862" cy="3387966"/>
            </a:xfrm>
          </p:grpSpPr>
          <p:pic>
            <p:nvPicPr>
              <p:cNvPr id="12" name="Picture 5" descr="C:\Documents and Settings\Administrator\桌面\map1.jpg"/>
              <p:cNvPicPr>
                <a:picLocks noChangeAspect="1" noChangeArrowheads="1"/>
              </p:cNvPicPr>
              <p:nvPr/>
            </p:nvPicPr>
            <p:blipFill>
              <a:blip r:embed="rId3" cstate="print"/>
              <a:srcRect/>
              <a:stretch>
                <a:fillRect/>
              </a:stretch>
            </p:blipFill>
            <p:spPr bwMode="auto">
              <a:xfrm>
                <a:off x="2878138" y="2609850"/>
                <a:ext cx="1693862" cy="2965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37"/>
              <p:cNvSpPr txBox="1">
                <a:spLocks noChangeArrowheads="1"/>
              </p:cNvSpPr>
              <p:nvPr/>
            </p:nvSpPr>
            <p:spPr bwMode="auto">
              <a:xfrm>
                <a:off x="3209925" y="5715000"/>
                <a:ext cx="1248182" cy="282816"/>
              </a:xfrm>
              <a:prstGeom prst="rect">
                <a:avLst/>
              </a:prstGeom>
              <a:noFill/>
              <a:ln>
                <a:headEnd/>
                <a:tailEnd/>
              </a:ln>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none">
                <a:spAutoFit/>
              </a:bodyPr>
              <a:lstStyle/>
              <a:p>
                <a:pPr>
                  <a:defRPr/>
                </a:pPr>
                <a:r>
                  <a:rPr lang="zh-CN" altLang="en-US" sz="2400" b="1" dirty="0">
                    <a:solidFill>
                      <a:srgbClr val="000000"/>
                    </a:solidFill>
                    <a:latin typeface="黑体" pitchFamily="2" charset="-122"/>
                    <a:ea typeface="黑体" pitchFamily="2" charset="-122"/>
                  </a:rPr>
                  <a:t>三维地图</a:t>
                </a:r>
              </a:p>
            </p:txBody>
          </p:sp>
        </p:grpSp>
        <p:grpSp>
          <p:nvGrpSpPr>
            <p:cNvPr id="6" name="组合 27"/>
            <p:cNvGrpSpPr>
              <a:grpSpLocks/>
            </p:cNvGrpSpPr>
            <p:nvPr/>
          </p:nvGrpSpPr>
          <p:grpSpPr bwMode="auto">
            <a:xfrm>
              <a:off x="4518001" y="2357204"/>
              <a:ext cx="1697037" cy="3865874"/>
              <a:chOff x="4589463" y="2614699"/>
              <a:chExt cx="1697037" cy="3383117"/>
            </a:xfrm>
          </p:grpSpPr>
          <p:pic>
            <p:nvPicPr>
              <p:cNvPr id="10" name="Picture 6" descr="C:\Documents and Settings\Administrator\桌面\未命名5.jpg"/>
              <p:cNvPicPr>
                <a:picLocks noChangeAspect="1" noChangeArrowheads="1"/>
              </p:cNvPicPr>
              <p:nvPr/>
            </p:nvPicPr>
            <p:blipFill>
              <a:blip r:embed="rId4" cstate="print"/>
              <a:stretch>
                <a:fillRect/>
              </a:stretch>
            </p:blipFill>
            <p:spPr bwMode="auto">
              <a:xfrm>
                <a:off x="4589463" y="2614699"/>
                <a:ext cx="1697037" cy="2962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38"/>
              <p:cNvSpPr txBox="1">
                <a:spLocks noChangeArrowheads="1"/>
              </p:cNvSpPr>
              <p:nvPr/>
            </p:nvSpPr>
            <p:spPr bwMode="auto">
              <a:xfrm>
                <a:off x="4929188" y="5715000"/>
                <a:ext cx="1248182" cy="282816"/>
              </a:xfrm>
              <a:prstGeom prst="rect">
                <a:avLst/>
              </a:prstGeom>
              <a:noFill/>
              <a:ln>
                <a:headEnd/>
                <a:tailEnd/>
              </a:ln>
              <a:effectLst/>
            </p:spPr>
            <p:style>
              <a:lnRef idx="0">
                <a:schemeClr val="accent5"/>
              </a:lnRef>
              <a:fillRef idx="3">
                <a:schemeClr val="accent5"/>
              </a:fillRef>
              <a:effectRef idx="3">
                <a:schemeClr val="accent5"/>
              </a:effectRef>
              <a:fontRef idx="minor">
                <a:schemeClr val="lt1"/>
              </a:fontRef>
            </p:style>
            <p:txBody>
              <a:bodyPr wrap="none">
                <a:spAutoFit/>
              </a:bodyPr>
              <a:lstStyle/>
              <a:p>
                <a:pPr>
                  <a:defRPr/>
                </a:pPr>
                <a:r>
                  <a:rPr lang="zh-CN" altLang="en-US" sz="2400" b="1" dirty="0">
                    <a:solidFill>
                      <a:srgbClr val="000000"/>
                    </a:solidFill>
                    <a:latin typeface="黑体" pitchFamily="2" charset="-122"/>
                    <a:ea typeface="黑体" pitchFamily="2" charset="-122"/>
                  </a:rPr>
                  <a:t>全景地图</a:t>
                </a:r>
              </a:p>
            </p:txBody>
          </p:sp>
        </p:grpSp>
        <p:grpSp>
          <p:nvGrpSpPr>
            <p:cNvPr id="7" name="组合 30"/>
            <p:cNvGrpSpPr>
              <a:grpSpLocks/>
            </p:cNvGrpSpPr>
            <p:nvPr/>
          </p:nvGrpSpPr>
          <p:grpSpPr bwMode="auto">
            <a:xfrm>
              <a:off x="6237263" y="2351890"/>
              <a:ext cx="1911924" cy="3871415"/>
              <a:chOff x="6308725" y="2609850"/>
              <a:chExt cx="1911924" cy="3387966"/>
            </a:xfrm>
          </p:grpSpPr>
          <p:pic>
            <p:nvPicPr>
              <p:cNvPr id="8" name="Picture 3" descr="E:\ppt\一、需求分析\5\f117_08466d1d6f08025c4f0686c0d5b46f07.jpg"/>
              <p:cNvPicPr>
                <a:picLocks noChangeArrowheads="1"/>
              </p:cNvPicPr>
              <p:nvPr/>
            </p:nvPicPr>
            <p:blipFill>
              <a:blip r:embed="rId5" cstate="print"/>
              <a:srcRect/>
              <a:stretch>
                <a:fillRect/>
              </a:stretch>
            </p:blipFill>
            <p:spPr bwMode="auto">
              <a:xfrm>
                <a:off x="6308725" y="2609850"/>
                <a:ext cx="16922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39"/>
              <p:cNvSpPr txBox="1">
                <a:spLocks noChangeArrowheads="1"/>
              </p:cNvSpPr>
              <p:nvPr/>
            </p:nvSpPr>
            <p:spPr bwMode="auto">
              <a:xfrm>
                <a:off x="6429412" y="5715000"/>
                <a:ext cx="1791237" cy="282816"/>
              </a:xfrm>
              <a:prstGeom prst="rect">
                <a:avLst/>
              </a:prstGeom>
              <a:noFill/>
              <a:ln>
                <a:headEnd/>
                <a:tailEnd/>
              </a:ln>
              <a:effectLst/>
            </p:spPr>
            <p:style>
              <a:lnRef idx="0">
                <a:schemeClr val="accent5"/>
              </a:lnRef>
              <a:fillRef idx="3">
                <a:schemeClr val="accent5"/>
              </a:fillRef>
              <a:effectRef idx="3">
                <a:schemeClr val="accent5"/>
              </a:effectRef>
              <a:fontRef idx="minor">
                <a:schemeClr val="lt1"/>
              </a:fontRef>
            </p:style>
            <p:txBody>
              <a:bodyPr wrap="none">
                <a:spAutoFit/>
              </a:bodyPr>
              <a:lstStyle/>
              <a:p>
                <a:pPr>
                  <a:defRPr/>
                </a:pPr>
                <a:r>
                  <a:rPr lang="zh-CN" altLang="en-US" sz="2400" b="1" dirty="0">
                    <a:solidFill>
                      <a:srgbClr val="000000"/>
                    </a:solidFill>
                    <a:latin typeface="黑体" pitchFamily="2" charset="-122"/>
                    <a:ea typeface="黑体" pitchFamily="2" charset="-122"/>
                  </a:rPr>
                  <a:t>增强现实地图</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5474934" y="6356354"/>
            <a:ext cx="2133600" cy="365125"/>
          </a:xfrm>
        </p:spPr>
        <p:txBody>
          <a:bodyPr/>
          <a:lstStyle/>
          <a:p>
            <a:pPr>
              <a:defRPr/>
            </a:pPr>
            <a:fld id="{EDC63B1C-7271-455B-88AE-0EC2946624A0}" type="slidenum">
              <a:rPr lang="zh-CN" altLang="en-US" smtClean="0"/>
              <a:pPr>
                <a:defRPr/>
              </a:pPr>
              <a:t>68</a:t>
            </a:fld>
            <a:endParaRPr lang="zh-CN" altLang="en-US"/>
          </a:p>
        </p:txBody>
      </p:sp>
      <p:sp>
        <p:nvSpPr>
          <p:cNvPr id="3" name="标题 1"/>
          <p:cNvSpPr txBox="1">
            <a:spLocks/>
          </p:cNvSpPr>
          <p:nvPr/>
        </p:nvSpPr>
        <p:spPr>
          <a:xfrm>
            <a:off x="938747" y="44624"/>
            <a:ext cx="7449677" cy="584885"/>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lang="zh-CN" altLang="en-US" sz="2800" b="1" dirty="0" smtClean="0">
                <a:latin typeface="微软雅黑" panose="020B0503020204020204" pitchFamily="34" charset="-122"/>
                <a:ea typeface="微软雅黑" panose="020B0503020204020204" pitchFamily="34" charset="-122"/>
              </a:rPr>
              <a:t>航空全景地图与街景、</a:t>
            </a:r>
            <a:r>
              <a:rPr lang="en-US" altLang="zh-CN" sz="2800" b="1" dirty="0" smtClean="0">
                <a:latin typeface="微软雅黑" panose="020B0503020204020204" pitchFamily="34" charset="-122"/>
                <a:ea typeface="微软雅黑" panose="020B0503020204020204" pitchFamily="34" charset="-122"/>
              </a:rPr>
              <a:t>3D</a:t>
            </a:r>
            <a:r>
              <a:rPr lang="zh-CN" altLang="en-US" sz="2800" b="1" dirty="0" smtClean="0">
                <a:latin typeface="微软雅黑" panose="020B0503020204020204" pitchFamily="34" charset="-122"/>
                <a:ea typeface="微软雅黑" panose="020B0503020204020204" pitchFamily="34" charset="-122"/>
              </a:rPr>
              <a:t>建模呈现效果对比</a:t>
            </a:r>
            <a:endParaRPr lang="zh-CN" altLang="en-US" sz="2800" b="1" dirty="0">
              <a:latin typeface="微软雅黑" panose="020B0503020204020204" pitchFamily="34" charset="-122"/>
              <a:ea typeface="微软雅黑" panose="020B0503020204020204" pitchFamily="34" charset="-122"/>
            </a:endParaRPr>
          </a:p>
        </p:txBody>
      </p:sp>
      <p:sp>
        <p:nvSpPr>
          <p:cNvPr id="9" name="文本占位符 4"/>
          <p:cNvSpPr txBox="1">
            <a:spLocks/>
          </p:cNvSpPr>
          <p:nvPr/>
        </p:nvSpPr>
        <p:spPr>
          <a:xfrm>
            <a:off x="5514059" y="3802121"/>
            <a:ext cx="5183188" cy="41195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zh-CN" altLang="en-US" dirty="0">
              <a:latin typeface="微软雅黑 Light" panose="020B0502040204020203" pitchFamily="34" charset="-122"/>
              <a:ea typeface="微软雅黑 Light" panose="020B0502040204020203" pitchFamily="34" charset="-122"/>
            </a:endParaRPr>
          </a:p>
        </p:txBody>
      </p:sp>
      <p:grpSp>
        <p:nvGrpSpPr>
          <p:cNvPr id="17" name="组合 16"/>
          <p:cNvGrpSpPr/>
          <p:nvPr/>
        </p:nvGrpSpPr>
        <p:grpSpPr>
          <a:xfrm>
            <a:off x="107507" y="931464"/>
            <a:ext cx="9073005" cy="5860632"/>
            <a:chOff x="107507" y="931464"/>
            <a:chExt cx="9073005" cy="5860632"/>
          </a:xfrm>
        </p:grpSpPr>
        <p:grpSp>
          <p:nvGrpSpPr>
            <p:cNvPr id="13" name="组合 12"/>
            <p:cNvGrpSpPr/>
            <p:nvPr/>
          </p:nvGrpSpPr>
          <p:grpSpPr>
            <a:xfrm>
              <a:off x="107507" y="931464"/>
              <a:ext cx="4641671" cy="2812984"/>
              <a:chOff x="107507" y="931464"/>
              <a:chExt cx="4641671" cy="2812984"/>
            </a:xfrm>
          </p:grpSpPr>
          <p:sp>
            <p:nvSpPr>
              <p:cNvPr id="4" name="文本占位符 2"/>
              <p:cNvSpPr txBox="1">
                <a:spLocks/>
              </p:cNvSpPr>
              <p:nvPr/>
            </p:nvSpPr>
            <p:spPr>
              <a:xfrm>
                <a:off x="758440" y="931464"/>
                <a:ext cx="1368151" cy="404427"/>
              </a:xfrm>
              <a:prstGeom prst="rect">
                <a:avLst/>
              </a:prstGeom>
            </p:spPr>
            <p:txBody>
              <a:bodyPr>
                <a:normAutofit fontScale="77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dirty="0" smtClean="0">
                    <a:latin typeface="微软雅黑 Light" panose="020B0502040204020203" pitchFamily="34" charset="-122"/>
                    <a:ea typeface="微软雅黑 Light" panose="020B0502040204020203" pitchFamily="34" charset="-122"/>
                  </a:rPr>
                  <a:t>街景</a:t>
                </a:r>
                <a:endParaRPr lang="zh-CN" altLang="en-US" dirty="0">
                  <a:latin typeface="微软雅黑 Light" panose="020B0502040204020203" pitchFamily="34" charset="-122"/>
                  <a:ea typeface="微软雅黑 Light" panose="020B0502040204020203" pitchFamily="34" charset="-122"/>
                </a:endParaRPr>
              </a:p>
            </p:txBody>
          </p:sp>
          <p:pic>
            <p:nvPicPr>
              <p:cNvPr id="5" name="内容占位符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7" y="1420691"/>
                <a:ext cx="4641671" cy="2323757"/>
              </a:xfrm>
              <a:prstGeom prst="rect">
                <a:avLst/>
              </a:prstGeom>
            </p:spPr>
          </p:pic>
        </p:grpSp>
        <p:grpSp>
          <p:nvGrpSpPr>
            <p:cNvPr id="15" name="组合 14"/>
            <p:cNvGrpSpPr/>
            <p:nvPr/>
          </p:nvGrpSpPr>
          <p:grpSpPr>
            <a:xfrm>
              <a:off x="5078265" y="935803"/>
              <a:ext cx="4102247" cy="2736639"/>
              <a:chOff x="5078265" y="935803"/>
              <a:chExt cx="4102247" cy="2736639"/>
            </a:xfrm>
          </p:grpSpPr>
          <p:sp>
            <p:nvSpPr>
              <p:cNvPr id="6" name="文本占位符 4"/>
              <p:cNvSpPr txBox="1">
                <a:spLocks/>
              </p:cNvSpPr>
              <p:nvPr/>
            </p:nvSpPr>
            <p:spPr>
              <a:xfrm>
                <a:off x="5265291" y="935803"/>
                <a:ext cx="1864097" cy="404428"/>
              </a:xfrm>
              <a:prstGeom prst="rect">
                <a:avLst/>
              </a:prstGeom>
            </p:spPr>
            <p:txBody>
              <a:bodyPr>
                <a:normAutofit fontScale="77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smtClean="0">
                    <a:latin typeface="微软雅黑 Light" panose="020B0502040204020203" pitchFamily="34" charset="-122"/>
                    <a:ea typeface="微软雅黑 Light" panose="020B0502040204020203" pitchFamily="34" charset="-122"/>
                  </a:rPr>
                  <a:t>3D</a:t>
                </a:r>
                <a:r>
                  <a:rPr lang="zh-CN" altLang="en-US" dirty="0" smtClean="0">
                    <a:latin typeface="微软雅黑 Light" panose="020B0502040204020203" pitchFamily="34" charset="-122"/>
                    <a:ea typeface="微软雅黑 Light" panose="020B0502040204020203" pitchFamily="34" charset="-122"/>
                  </a:rPr>
                  <a:t>建模</a:t>
                </a:r>
                <a:endParaRPr lang="zh-CN" altLang="en-US" dirty="0">
                  <a:latin typeface="微软雅黑 Light" panose="020B0502040204020203" pitchFamily="34" charset="-122"/>
                  <a:ea typeface="微软雅黑 Light" panose="020B0502040204020203" pitchFamily="34" charset="-122"/>
                </a:endParaRPr>
              </a:p>
            </p:txBody>
          </p:sp>
          <p:pic>
            <p:nvPicPr>
              <p:cNvPr id="7" name="内容占位符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265" y="1420692"/>
                <a:ext cx="4102247" cy="2251750"/>
              </a:xfrm>
              <a:prstGeom prst="rect">
                <a:avLst/>
              </a:prstGeom>
            </p:spPr>
          </p:pic>
        </p:grpSp>
        <p:grpSp>
          <p:nvGrpSpPr>
            <p:cNvPr id="14" name="组合 13"/>
            <p:cNvGrpSpPr/>
            <p:nvPr/>
          </p:nvGrpSpPr>
          <p:grpSpPr>
            <a:xfrm>
              <a:off x="107507" y="3820996"/>
              <a:ext cx="4641671" cy="2971100"/>
              <a:chOff x="107507" y="3820996"/>
              <a:chExt cx="4641671" cy="2971100"/>
            </a:xfrm>
          </p:grpSpPr>
          <p:sp>
            <p:nvSpPr>
              <p:cNvPr id="8" name="文本占位符 2"/>
              <p:cNvSpPr txBox="1">
                <a:spLocks/>
              </p:cNvSpPr>
              <p:nvPr/>
            </p:nvSpPr>
            <p:spPr>
              <a:xfrm>
                <a:off x="467544" y="3820996"/>
                <a:ext cx="2952328" cy="43737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tLang="zh-CN" dirty="0" err="1" smtClean="0">
                    <a:latin typeface="微软雅黑 Light" panose="020B0502040204020203" pitchFamily="34" charset="-122"/>
                    <a:ea typeface="微软雅黑 Light" panose="020B0502040204020203" pitchFamily="34" charset="-122"/>
                  </a:rPr>
                  <a:t>Skyview&amp;Skypano</a:t>
                </a:r>
                <a:endParaRPr lang="zh-CN" altLang="en-US" dirty="0">
                  <a:latin typeface="微软雅黑 Light" panose="020B0502040204020203" pitchFamily="34" charset="-122"/>
                  <a:ea typeface="微软雅黑 Light" panose="020B0502040204020203" pitchFamily="34" charset="-122"/>
                </a:endParaRPr>
              </a:p>
            </p:txBody>
          </p:sp>
          <p:pic>
            <p:nvPicPr>
              <p:cNvPr id="10" name="内容占位符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7" y="4509120"/>
                <a:ext cx="4641671" cy="2282976"/>
              </a:xfrm>
              <a:prstGeom prst="rect">
                <a:avLst/>
              </a:prstGeom>
            </p:spPr>
          </p:pic>
        </p:grpSp>
      </p:grpSp>
      <p:grpSp>
        <p:nvGrpSpPr>
          <p:cNvPr id="16" name="组合 15"/>
          <p:cNvGrpSpPr/>
          <p:nvPr/>
        </p:nvGrpSpPr>
        <p:grpSpPr>
          <a:xfrm>
            <a:off x="5078265" y="3829009"/>
            <a:ext cx="4102246" cy="2877227"/>
            <a:chOff x="5078265" y="3829009"/>
            <a:chExt cx="4102246" cy="2877227"/>
          </a:xfrm>
        </p:grpSpPr>
        <p:sp>
          <p:nvSpPr>
            <p:cNvPr id="11" name="文本占位符 2"/>
            <p:cNvSpPr txBox="1">
              <a:spLocks/>
            </p:cNvSpPr>
            <p:nvPr/>
          </p:nvSpPr>
          <p:spPr>
            <a:xfrm>
              <a:off x="5078265" y="3829009"/>
              <a:ext cx="3653753" cy="43737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tLang="zh-CN" dirty="0" err="1" smtClean="0">
                  <a:latin typeface="微软雅黑 Light" panose="020B0502040204020203" pitchFamily="34" charset="-122"/>
                  <a:ea typeface="微软雅黑 Light" panose="020B0502040204020203" pitchFamily="34" charset="-122"/>
                </a:rPr>
                <a:t>Skyview&amp;Skypano</a:t>
              </a:r>
              <a:r>
                <a:rPr lang="zh-CN" altLang="en-US" dirty="0" smtClean="0">
                  <a:latin typeface="微软雅黑 Light" panose="020B0502040204020203" pitchFamily="34" charset="-122"/>
                  <a:ea typeface="微软雅黑 Light" panose="020B0502040204020203" pitchFamily="34" charset="-122"/>
                </a:rPr>
                <a:t>（远景）</a:t>
              </a:r>
              <a:endParaRPr lang="zh-CN" altLang="en-US" dirty="0">
                <a:latin typeface="微软雅黑 Light" panose="020B0502040204020203" pitchFamily="34" charset="-122"/>
                <a:ea typeface="微软雅黑 Light" panose="020B0502040204020203" pitchFamily="34" charset="-122"/>
              </a:endParaRPr>
            </a:p>
          </p:txBody>
        </p:sp>
        <p:pic>
          <p:nvPicPr>
            <p:cNvPr id="12" name="图片 11"/>
            <p:cNvPicPr>
              <a:picLocks noChangeAspect="1"/>
            </p:cNvPicPr>
            <p:nvPr/>
          </p:nvPicPr>
          <p:blipFill>
            <a:blip r:embed="rId5"/>
            <a:stretch>
              <a:fillRect/>
            </a:stretch>
          </p:blipFill>
          <p:spPr>
            <a:xfrm>
              <a:off x="5078265" y="4508790"/>
              <a:ext cx="4102246" cy="2197446"/>
            </a:xfrm>
            <a:prstGeom prst="rect">
              <a:avLst/>
            </a:prstGeom>
          </p:spPr>
        </p:pic>
      </p:grpSp>
    </p:spTree>
    <p:extLst>
      <p:ext uri="{BB962C8B-B14F-4D97-AF65-F5344CB8AC3E}">
        <p14:creationId xmlns:p14="http://schemas.microsoft.com/office/powerpoint/2010/main" val="7070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F2858713-6081-4F70-B4DD-91F461A2A5A7}" type="slidenum">
              <a:rPr lang="zh-CN" altLang="en-US" smtClean="0"/>
              <a:pPr>
                <a:defRPr/>
              </a:pPr>
              <a:t>69</a:t>
            </a:fld>
            <a:endParaRPr lang="zh-CN" altLang="en-US"/>
          </a:p>
        </p:txBody>
      </p:sp>
      <p:sp>
        <p:nvSpPr>
          <p:cNvPr id="54275" name="标题 1"/>
          <p:cNvSpPr>
            <a:spLocks noGrp="1"/>
          </p:cNvSpPr>
          <p:nvPr/>
        </p:nvSpPr>
        <p:spPr bwMode="auto">
          <a:xfrm>
            <a:off x="2484440" y="188916"/>
            <a:ext cx="4319587" cy="503237"/>
          </a:xfrm>
          <a:prstGeom prst="rect">
            <a:avLst/>
          </a:prstGeom>
          <a:noFill/>
          <a:ln w="9525">
            <a:noFill/>
            <a:miter lim="800000"/>
            <a:headEnd/>
            <a:tailEnd/>
          </a:ln>
        </p:spPr>
        <p:txBody>
          <a:bodyPr anchor="ctr"/>
          <a:lstStyle/>
          <a:p>
            <a:pPr algn="ctr">
              <a:lnSpc>
                <a:spcPct val="140000"/>
              </a:lnSpc>
              <a:buClr>
                <a:schemeClr val="accent1"/>
              </a:buClr>
              <a:buFont typeface="Wingdings" pitchFamily="2" charset="2"/>
              <a:buNone/>
            </a:pPr>
            <a:r>
              <a:rPr lang="zh-CN" altLang="en-US" sz="3200" b="1">
                <a:solidFill>
                  <a:srgbClr val="C00000"/>
                </a:solidFill>
                <a:latin typeface="黑体" pitchFamily="49" charset="-122"/>
                <a:ea typeface="黑体" pitchFamily="49" charset="-122"/>
                <a:cs typeface="微软雅黑" pitchFamily="34" charset="-122"/>
              </a:rPr>
              <a:t>从纸质地图到电子地图</a:t>
            </a:r>
            <a:endParaRPr lang="en-US" altLang="zh-CN" sz="3200" b="1">
              <a:solidFill>
                <a:srgbClr val="C00000"/>
              </a:solidFill>
              <a:latin typeface="黑体" pitchFamily="49" charset="-122"/>
              <a:ea typeface="黑体" pitchFamily="49" charset="-122"/>
              <a:cs typeface="微软雅黑" pitchFamily="34" charset="-122"/>
            </a:endParaRPr>
          </a:p>
        </p:txBody>
      </p:sp>
      <p:grpSp>
        <p:nvGrpSpPr>
          <p:cNvPr id="3" name="组合 2"/>
          <p:cNvGrpSpPr/>
          <p:nvPr/>
        </p:nvGrpSpPr>
        <p:grpSpPr>
          <a:xfrm>
            <a:off x="0" y="1079500"/>
            <a:ext cx="9109075" cy="5778500"/>
            <a:chOff x="0" y="1079500"/>
            <a:chExt cx="9109075" cy="5778500"/>
          </a:xfrm>
        </p:grpSpPr>
        <p:grpSp>
          <p:nvGrpSpPr>
            <p:cNvPr id="54276" name="组合 17"/>
            <p:cNvGrpSpPr>
              <a:grpSpLocks/>
            </p:cNvGrpSpPr>
            <p:nvPr/>
          </p:nvGrpSpPr>
          <p:grpSpPr bwMode="auto">
            <a:xfrm>
              <a:off x="5400675" y="1079500"/>
              <a:ext cx="3708400" cy="5734050"/>
              <a:chOff x="5400600" y="1080120"/>
              <a:chExt cx="3707904" cy="5733256"/>
            </a:xfrm>
          </p:grpSpPr>
          <p:sp>
            <p:nvSpPr>
              <p:cNvPr id="16" name="矩形 15"/>
              <p:cNvSpPr/>
              <p:nvPr/>
            </p:nvSpPr>
            <p:spPr>
              <a:xfrm>
                <a:off x="5400600" y="1080120"/>
                <a:ext cx="3707904" cy="573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4283" name="Picture 3"/>
              <p:cNvPicPr>
                <a:picLocks noChangeAspect="1" noChangeArrowheads="1"/>
              </p:cNvPicPr>
              <p:nvPr/>
            </p:nvPicPr>
            <p:blipFill>
              <a:blip r:embed="rId2" cstate="print"/>
              <a:srcRect/>
              <a:stretch>
                <a:fillRect/>
              </a:stretch>
            </p:blipFill>
            <p:spPr bwMode="auto">
              <a:xfrm>
                <a:off x="5436096" y="4581128"/>
                <a:ext cx="3600400" cy="2162440"/>
              </a:xfrm>
              <a:prstGeom prst="rect">
                <a:avLst/>
              </a:prstGeom>
              <a:noFill/>
              <a:ln w="9525">
                <a:noFill/>
                <a:miter lim="800000"/>
                <a:headEnd/>
                <a:tailEnd/>
              </a:ln>
            </p:spPr>
          </p:pic>
          <p:pic>
            <p:nvPicPr>
              <p:cNvPr id="54284" name="图片 12"/>
              <p:cNvPicPr>
                <a:picLocks noChangeAspect="1" noChangeArrowheads="1"/>
              </p:cNvPicPr>
              <p:nvPr/>
            </p:nvPicPr>
            <p:blipFill>
              <a:blip r:embed="rId3" cstate="print"/>
              <a:srcRect/>
              <a:stretch>
                <a:fillRect/>
              </a:stretch>
            </p:blipFill>
            <p:spPr bwMode="auto">
              <a:xfrm>
                <a:off x="6277742" y="1196404"/>
                <a:ext cx="2110682" cy="3240708"/>
              </a:xfrm>
              <a:prstGeom prst="rect">
                <a:avLst/>
              </a:prstGeom>
              <a:noFill/>
              <a:ln w="9525">
                <a:noFill/>
                <a:miter lim="800000"/>
                <a:headEnd/>
                <a:tailEnd/>
              </a:ln>
            </p:spPr>
          </p:pic>
        </p:grpSp>
        <p:sp>
          <p:nvSpPr>
            <p:cNvPr id="13" name="右箭头 12"/>
            <p:cNvSpPr>
              <a:spLocks noChangeArrowheads="1"/>
            </p:cNvSpPr>
            <p:nvPr/>
          </p:nvSpPr>
          <p:spPr bwMode="auto">
            <a:xfrm>
              <a:off x="3708402" y="3500438"/>
              <a:ext cx="1868488" cy="692150"/>
            </a:xfrm>
            <a:prstGeom prst="rightArrow">
              <a:avLst>
                <a:gd name="adj1" fmla="val 50000"/>
                <a:gd name="adj2" fmla="val 50042"/>
              </a:avLst>
            </a:prstGeom>
            <a:solidFill>
              <a:srgbClr val="FF0000"/>
            </a:solidFill>
            <a:ln w="9525" algn="ctr">
              <a:noFill/>
              <a:round/>
              <a:headEnd/>
              <a:tailEnd/>
            </a:ln>
          </p:spPr>
          <p:txBody>
            <a:bodyPr/>
            <a:lstStyle/>
            <a:p>
              <a:endParaRPr lang="zh-CN" altLang="en-US" i="1">
                <a:ea typeface="微软雅黑" pitchFamily="34" charset="-122"/>
              </a:endParaRPr>
            </a:p>
          </p:txBody>
        </p:sp>
        <p:grpSp>
          <p:nvGrpSpPr>
            <p:cNvPr id="54278" name="组合 16"/>
            <p:cNvGrpSpPr>
              <a:grpSpLocks/>
            </p:cNvGrpSpPr>
            <p:nvPr/>
          </p:nvGrpSpPr>
          <p:grpSpPr bwMode="auto">
            <a:xfrm>
              <a:off x="0" y="1125538"/>
              <a:ext cx="3708400" cy="5732462"/>
              <a:chOff x="0" y="1124744"/>
              <a:chExt cx="3707904" cy="5733256"/>
            </a:xfrm>
          </p:grpSpPr>
          <p:sp>
            <p:nvSpPr>
              <p:cNvPr id="15" name="矩形 14"/>
              <p:cNvSpPr/>
              <p:nvPr/>
            </p:nvSpPr>
            <p:spPr>
              <a:xfrm>
                <a:off x="0" y="1124744"/>
                <a:ext cx="3707904" cy="573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4280" name="Picture 2" descr="http://res.bigc.edu.cn/gudaiyinshuaziyuanku/upload/allimg/090320/106162D5F-5.jpg">
                <a:hlinkClick r:id="rId4"/>
              </p:cNvPr>
              <p:cNvPicPr>
                <a:picLocks noChangeAspect="1" noChangeArrowheads="1"/>
              </p:cNvPicPr>
              <p:nvPr/>
            </p:nvPicPr>
            <p:blipFill>
              <a:blip r:embed="rId5" cstate="print"/>
              <a:srcRect/>
              <a:stretch>
                <a:fillRect/>
              </a:stretch>
            </p:blipFill>
            <p:spPr bwMode="auto">
              <a:xfrm>
                <a:off x="0" y="4149080"/>
                <a:ext cx="3528863" cy="2516067"/>
              </a:xfrm>
              <a:prstGeom prst="rect">
                <a:avLst/>
              </a:prstGeom>
              <a:noFill/>
              <a:ln w="9525">
                <a:noFill/>
                <a:miter lim="800000"/>
                <a:headEnd/>
                <a:tailEnd/>
              </a:ln>
            </p:spPr>
          </p:pic>
          <p:pic>
            <p:nvPicPr>
              <p:cNvPr id="54281" name="Picture 2" descr="Martin Waldseemuller's map of 1507"/>
              <p:cNvPicPr>
                <a:picLocks noChangeAspect="1" noChangeArrowheads="1"/>
              </p:cNvPicPr>
              <p:nvPr/>
            </p:nvPicPr>
            <p:blipFill>
              <a:blip r:embed="rId6" cstate="print"/>
              <a:srcRect/>
              <a:stretch>
                <a:fillRect/>
              </a:stretch>
            </p:blipFill>
            <p:spPr bwMode="auto">
              <a:xfrm>
                <a:off x="0" y="1340768"/>
                <a:ext cx="3491880" cy="1943307"/>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2124077" y="312741"/>
            <a:ext cx="4392613" cy="523875"/>
          </a:xfrm>
          <a:prstGeom prst="rect">
            <a:avLst/>
          </a:prstGeom>
          <a:noFill/>
          <a:ln w="9525">
            <a:noFill/>
            <a:miter lim="800000"/>
            <a:headEnd/>
            <a:tailEnd/>
          </a:ln>
        </p:spPr>
        <p:txBody>
          <a:bodyPr>
            <a:spAutoFit/>
          </a:bodyPr>
          <a:lstStyle/>
          <a:p>
            <a:r>
              <a:rPr lang="zh-CN" altLang="en-US" sz="2800" b="1" dirty="0">
                <a:solidFill>
                  <a:srgbClr val="C00000"/>
                </a:solidFill>
                <a:latin typeface="黑体" pitchFamily="49" charset="-122"/>
                <a:ea typeface="黑体" pitchFamily="49" charset="-122"/>
              </a:rPr>
              <a:t>行军打仗需要精确的地图</a:t>
            </a:r>
          </a:p>
        </p:txBody>
      </p:sp>
      <p:sp>
        <p:nvSpPr>
          <p:cNvPr id="16387" name="Rectangle 26"/>
          <p:cNvSpPr>
            <a:spLocks noChangeArrowheads="1"/>
          </p:cNvSpPr>
          <p:nvPr/>
        </p:nvSpPr>
        <p:spPr bwMode="auto">
          <a:xfrm>
            <a:off x="7564441" y="3296110"/>
            <a:ext cx="387927" cy="430887"/>
          </a:xfrm>
          <a:prstGeom prst="rect">
            <a:avLst/>
          </a:prstGeom>
          <a:solidFill>
            <a:srgbClr val="E8E8E8"/>
          </a:solidFill>
          <a:ln w="9525">
            <a:noFill/>
            <a:miter lim="800000"/>
            <a:headEnd/>
            <a:tailEnd/>
          </a:ln>
        </p:spPr>
        <p:txBody>
          <a:bodyPr wrap="none" lIns="0" tIns="0" rIns="0" bIns="0" anchor="ctr">
            <a:spAutoFit/>
          </a:bodyPr>
          <a:lstStyle/>
          <a:p>
            <a:pPr eaLnBrk="0" hangingPunct="0"/>
            <a:r>
              <a:rPr lang="zh-CN" sz="900">
                <a:solidFill>
                  <a:srgbClr val="454545"/>
                </a:solidFill>
              </a:rPr>
              <a:t>关闭</a:t>
            </a:r>
            <a:r>
              <a:rPr lang="zh-CN" altLang="zh-CN" sz="900">
                <a:solidFill>
                  <a:srgbClr val="454545"/>
                </a:solidFill>
              </a:rPr>
              <a:t>×</a:t>
            </a:r>
            <a:endParaRPr lang="zh-CN" altLang="zh-CN" sz="800"/>
          </a:p>
          <a:p>
            <a:pPr eaLnBrk="0" hangingPunct="0"/>
            <a:r>
              <a:rPr lang="zh-CN" altLang="zh-CN"/>
              <a:t>  </a:t>
            </a:r>
            <a:r>
              <a:rPr lang="zh-CN" altLang="zh-CN" sz="1900"/>
              <a:t> </a:t>
            </a:r>
            <a:r>
              <a:rPr lang="zh-CN" altLang="zh-CN"/>
              <a:t>   </a:t>
            </a:r>
          </a:p>
        </p:txBody>
      </p:sp>
      <p:pic>
        <p:nvPicPr>
          <p:cNvPr id="16388" name="Picture 17" descr="罗舜初辽沈战役作战地图"/>
          <p:cNvPicPr>
            <a:picLocks noChangeAspect="1" noChangeArrowheads="1"/>
          </p:cNvPicPr>
          <p:nvPr/>
        </p:nvPicPr>
        <p:blipFill>
          <a:blip r:embed="rId2" cstate="print"/>
          <a:srcRect/>
          <a:stretch>
            <a:fillRect/>
          </a:stretch>
        </p:blipFill>
        <p:spPr bwMode="auto">
          <a:xfrm>
            <a:off x="323850" y="1196975"/>
            <a:ext cx="8470900" cy="532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E274D79-B425-417B-8A48-7FB753CC3222}" type="slidenum">
              <a:rPr lang="zh-CN" altLang="en-US" smtClean="0"/>
              <a:pPr>
                <a:defRPr/>
              </a:pPr>
              <a:t>70</a:t>
            </a:fld>
            <a:endParaRPr lang="zh-CN" altLang="en-US"/>
          </a:p>
        </p:txBody>
      </p:sp>
      <p:sp>
        <p:nvSpPr>
          <p:cNvPr id="3" name="矩形 2"/>
          <p:cNvSpPr>
            <a:spLocks noChangeArrowheads="1"/>
          </p:cNvSpPr>
          <p:nvPr/>
        </p:nvSpPr>
        <p:spPr bwMode="auto">
          <a:xfrm>
            <a:off x="2127250" y="6556379"/>
            <a:ext cx="5108575" cy="328613"/>
          </a:xfrm>
          <a:prstGeom prst="rect">
            <a:avLst/>
          </a:prstGeom>
          <a:solidFill>
            <a:schemeClr val="bg1"/>
          </a:solidFill>
          <a:ln w="9525">
            <a:noFill/>
            <a:miter lim="800000"/>
            <a:headEnd/>
            <a:tailEnd/>
          </a:ln>
        </p:spPr>
        <p:txBody>
          <a:bodyPr>
            <a:spAutoFit/>
          </a:bodyPr>
          <a:lstStyle/>
          <a:p>
            <a:pPr>
              <a:lnSpc>
                <a:spcPct val="140000"/>
              </a:lnSpc>
              <a:spcBef>
                <a:spcPct val="20000"/>
              </a:spcBef>
              <a:buClr>
                <a:schemeClr val="accent1"/>
              </a:buClr>
              <a:buFont typeface="Wingdings" pitchFamily="2" charset="2"/>
              <a:buNone/>
            </a:pPr>
            <a:r>
              <a:rPr lang="en-US" altLang="zh-CN" sz="1100">
                <a:ea typeface="微软雅黑" pitchFamily="34" charset="-122"/>
              </a:rPr>
              <a:t>(*Bringing Navigation Indoors</a:t>
            </a:r>
            <a:r>
              <a:rPr lang="zh-CN" altLang="en-US" sz="1100">
                <a:ea typeface="微软雅黑" pitchFamily="34" charset="-122"/>
              </a:rPr>
              <a:t>，</a:t>
            </a:r>
            <a:r>
              <a:rPr lang="en-US" altLang="zh-CN" sz="1100">
                <a:ea typeface="微软雅黑" pitchFamily="34" charset="-122"/>
              </a:rPr>
              <a:t>NRC Radio Systems Laboratory</a:t>
            </a:r>
            <a:r>
              <a:rPr lang="zh-CN" altLang="en-US" sz="1100">
                <a:ea typeface="微软雅黑" pitchFamily="34" charset="-122"/>
              </a:rPr>
              <a:t>，</a:t>
            </a:r>
            <a:r>
              <a:rPr lang="en-US" altLang="zh-CN" sz="1100">
                <a:ea typeface="微软雅黑" pitchFamily="34" charset="-122"/>
              </a:rPr>
              <a:t>Nokia)</a:t>
            </a:r>
            <a:endParaRPr lang="zh-CN" altLang="en-US" sz="1100">
              <a:ea typeface="微软雅黑" pitchFamily="34" charset="-122"/>
            </a:endParaRPr>
          </a:p>
        </p:txBody>
      </p:sp>
      <p:sp>
        <p:nvSpPr>
          <p:cNvPr id="55301" name="标题 1"/>
          <p:cNvSpPr>
            <a:spLocks noGrp="1"/>
          </p:cNvSpPr>
          <p:nvPr/>
        </p:nvSpPr>
        <p:spPr bwMode="auto">
          <a:xfrm>
            <a:off x="2124075" y="260350"/>
            <a:ext cx="4895850" cy="503238"/>
          </a:xfrm>
          <a:prstGeom prst="rect">
            <a:avLst/>
          </a:prstGeom>
          <a:noFill/>
          <a:ln w="9525">
            <a:noFill/>
            <a:miter lim="800000"/>
            <a:headEnd/>
            <a:tailEnd/>
          </a:ln>
        </p:spPr>
        <p:txBody>
          <a:bodyPr anchor="ctr"/>
          <a:lstStyle/>
          <a:p>
            <a:pPr algn="ctr">
              <a:lnSpc>
                <a:spcPct val="140000"/>
              </a:lnSpc>
              <a:buClr>
                <a:schemeClr val="accent1"/>
              </a:buClr>
              <a:buFont typeface="Wingdings" pitchFamily="2" charset="2"/>
              <a:buNone/>
            </a:pPr>
            <a:r>
              <a:rPr lang="zh-CN" altLang="en-US" sz="3200" b="1">
                <a:solidFill>
                  <a:srgbClr val="C00000"/>
                </a:solidFill>
                <a:latin typeface="黑体" pitchFamily="49" charset="-122"/>
                <a:ea typeface="黑体" pitchFamily="49" charset="-122"/>
                <a:cs typeface="微软雅黑" pitchFamily="34" charset="-122"/>
              </a:rPr>
              <a:t>从室外到室内外一体化</a:t>
            </a:r>
            <a:endParaRPr lang="en-US" altLang="zh-CN" sz="3200" b="1">
              <a:solidFill>
                <a:srgbClr val="C00000"/>
              </a:solidFill>
              <a:latin typeface="黑体" pitchFamily="49" charset="-122"/>
              <a:ea typeface="黑体" pitchFamily="49" charset="-122"/>
              <a:cs typeface="微软雅黑" pitchFamily="34" charset="-122"/>
            </a:endParaRPr>
          </a:p>
        </p:txBody>
      </p:sp>
      <p:grpSp>
        <p:nvGrpSpPr>
          <p:cNvPr id="8" name="组合 7"/>
          <p:cNvGrpSpPr/>
          <p:nvPr/>
        </p:nvGrpSpPr>
        <p:grpSpPr>
          <a:xfrm>
            <a:off x="254000" y="1265241"/>
            <a:ext cx="8709246" cy="5310187"/>
            <a:chOff x="254000" y="1265241"/>
            <a:chExt cx="8709246" cy="5310187"/>
          </a:xfrm>
        </p:grpSpPr>
        <p:grpSp>
          <p:nvGrpSpPr>
            <p:cNvPr id="6" name="组合 5"/>
            <p:cNvGrpSpPr/>
            <p:nvPr/>
          </p:nvGrpSpPr>
          <p:grpSpPr>
            <a:xfrm>
              <a:off x="254000" y="1268413"/>
              <a:ext cx="5754690" cy="5212623"/>
              <a:chOff x="254000" y="1268413"/>
              <a:chExt cx="5754690" cy="5212623"/>
            </a:xfrm>
          </p:grpSpPr>
          <p:pic>
            <p:nvPicPr>
              <p:cNvPr id="55302" name="Picture 103"/>
              <p:cNvPicPr>
                <a:picLocks noChangeAspect="1" noChangeArrowheads="1"/>
              </p:cNvPicPr>
              <p:nvPr/>
            </p:nvPicPr>
            <p:blipFill>
              <a:blip r:embed="rId2" cstate="print"/>
              <a:srcRect/>
              <a:stretch>
                <a:fillRect/>
              </a:stretch>
            </p:blipFill>
            <p:spPr bwMode="auto">
              <a:xfrm>
                <a:off x="254000" y="4986342"/>
                <a:ext cx="1435100" cy="1106487"/>
              </a:xfrm>
              <a:prstGeom prst="rect">
                <a:avLst/>
              </a:prstGeom>
              <a:noFill/>
              <a:ln w="9525">
                <a:noFill/>
                <a:miter lim="800000"/>
                <a:headEnd/>
                <a:tailEnd/>
              </a:ln>
            </p:spPr>
          </p:pic>
          <p:pic>
            <p:nvPicPr>
              <p:cNvPr id="55303" name="Picture 2"/>
              <p:cNvPicPr>
                <a:picLocks noChangeAspect="1" noChangeArrowheads="1"/>
              </p:cNvPicPr>
              <p:nvPr/>
            </p:nvPicPr>
            <p:blipFill>
              <a:blip r:embed="rId3" cstate="print"/>
              <a:srcRect/>
              <a:stretch>
                <a:fillRect/>
              </a:stretch>
            </p:blipFill>
            <p:spPr bwMode="auto">
              <a:xfrm>
                <a:off x="1749427" y="5013325"/>
                <a:ext cx="1528763" cy="1123950"/>
              </a:xfrm>
              <a:prstGeom prst="rect">
                <a:avLst/>
              </a:prstGeom>
              <a:noFill/>
              <a:ln w="9525">
                <a:noFill/>
                <a:miter lim="800000"/>
                <a:headEnd/>
                <a:tailEnd/>
              </a:ln>
            </p:spPr>
          </p:pic>
          <p:pic>
            <p:nvPicPr>
              <p:cNvPr id="55304" name="Picture 105" descr="20091019075220747"/>
              <p:cNvPicPr>
                <a:picLocks noChangeAspect="1" noChangeArrowheads="1"/>
              </p:cNvPicPr>
              <p:nvPr/>
            </p:nvPicPr>
            <p:blipFill>
              <a:blip r:embed="rId4" cstate="print"/>
              <a:srcRect/>
              <a:stretch>
                <a:fillRect/>
              </a:stretch>
            </p:blipFill>
            <p:spPr bwMode="auto">
              <a:xfrm>
                <a:off x="331788" y="3384554"/>
                <a:ext cx="1435100" cy="1196975"/>
              </a:xfrm>
              <a:prstGeom prst="rect">
                <a:avLst/>
              </a:prstGeom>
              <a:noFill/>
              <a:ln w="9525">
                <a:noFill/>
                <a:miter lim="800000"/>
                <a:headEnd/>
                <a:tailEnd/>
              </a:ln>
            </p:spPr>
          </p:pic>
          <p:pic>
            <p:nvPicPr>
              <p:cNvPr id="55305" name="Picture 106" descr="新变化检测1"/>
              <p:cNvPicPr>
                <a:picLocks noChangeAspect="1" noChangeArrowheads="1"/>
              </p:cNvPicPr>
              <p:nvPr/>
            </p:nvPicPr>
            <p:blipFill>
              <a:blip r:embed="rId5" cstate="print"/>
              <a:srcRect/>
              <a:stretch>
                <a:fillRect/>
              </a:stretch>
            </p:blipFill>
            <p:spPr bwMode="auto">
              <a:xfrm>
                <a:off x="327027" y="1797050"/>
                <a:ext cx="1433513" cy="1174750"/>
              </a:xfrm>
              <a:prstGeom prst="rect">
                <a:avLst/>
              </a:prstGeom>
              <a:noFill/>
              <a:ln w="9525">
                <a:solidFill>
                  <a:schemeClr val="tx1"/>
                </a:solidFill>
                <a:miter lim="800000"/>
                <a:headEnd/>
                <a:tailEnd/>
              </a:ln>
            </p:spPr>
          </p:pic>
          <p:pic>
            <p:nvPicPr>
              <p:cNvPr id="55306" name="Picture 3"/>
              <p:cNvPicPr>
                <a:picLocks noChangeAspect="1" noChangeArrowheads="1"/>
              </p:cNvPicPr>
              <p:nvPr/>
            </p:nvPicPr>
            <p:blipFill>
              <a:blip r:embed="rId6" cstate="print"/>
              <a:srcRect/>
              <a:stretch>
                <a:fillRect/>
              </a:stretch>
            </p:blipFill>
            <p:spPr bwMode="auto">
              <a:xfrm>
                <a:off x="1908177" y="3429002"/>
                <a:ext cx="1370013" cy="1184275"/>
              </a:xfrm>
              <a:prstGeom prst="rect">
                <a:avLst/>
              </a:prstGeom>
              <a:noFill/>
              <a:ln w="9525">
                <a:noFill/>
                <a:miter lim="800000"/>
                <a:headEnd/>
                <a:tailEnd/>
              </a:ln>
            </p:spPr>
          </p:pic>
          <p:pic>
            <p:nvPicPr>
              <p:cNvPr id="55307" name="Picture 113"/>
              <p:cNvPicPr>
                <a:picLocks noChangeAspect="1" noChangeArrowheads="1"/>
              </p:cNvPicPr>
              <p:nvPr/>
            </p:nvPicPr>
            <p:blipFill>
              <a:blip r:embed="rId7" cstate="print"/>
              <a:srcRect/>
              <a:stretch>
                <a:fillRect/>
              </a:stretch>
            </p:blipFill>
            <p:spPr bwMode="auto">
              <a:xfrm>
                <a:off x="1822450" y="1779592"/>
                <a:ext cx="1455738" cy="1233487"/>
              </a:xfrm>
              <a:prstGeom prst="rect">
                <a:avLst/>
              </a:prstGeom>
              <a:noFill/>
              <a:ln w="9525">
                <a:noFill/>
                <a:miter lim="800000"/>
                <a:headEnd/>
                <a:tailEnd/>
              </a:ln>
            </p:spPr>
          </p:pic>
          <p:sp>
            <p:nvSpPr>
              <p:cNvPr id="55308" name="矩形标注 50"/>
              <p:cNvSpPr>
                <a:spLocks noChangeArrowheads="1"/>
              </p:cNvSpPr>
              <p:nvPr/>
            </p:nvSpPr>
            <p:spPr bwMode="auto">
              <a:xfrm>
                <a:off x="625477" y="2992442"/>
                <a:ext cx="1057275" cy="331787"/>
              </a:xfrm>
              <a:prstGeom prst="wedgeRectCallout">
                <a:avLst>
                  <a:gd name="adj1" fmla="val 20250"/>
                  <a:gd name="adj2" fmla="val -60699"/>
                </a:avLst>
              </a:prstGeom>
              <a:solidFill>
                <a:schemeClr val="bg1"/>
              </a:solidFill>
              <a:ln w="25400" algn="ctr">
                <a:solidFill>
                  <a:schemeClr val="bg1"/>
                </a:solidFill>
                <a:miter lim="800000"/>
                <a:headEnd/>
                <a:tailEnd/>
              </a:ln>
            </p:spPr>
            <p:txBody>
              <a:bodyPr/>
              <a:lstStyle/>
              <a:p>
                <a:pPr>
                  <a:lnSpc>
                    <a:spcPct val="140000"/>
                  </a:lnSpc>
                  <a:spcBef>
                    <a:spcPct val="20000"/>
                  </a:spcBef>
                  <a:buClr>
                    <a:schemeClr val="accent1"/>
                  </a:buClr>
                  <a:buFont typeface="Wingdings" pitchFamily="2" charset="2"/>
                  <a:buNone/>
                </a:pPr>
                <a:endParaRPr lang="zh-CN" altLang="en-US">
                  <a:ea typeface="微软雅黑" pitchFamily="34" charset="-122"/>
                </a:endParaRPr>
              </a:p>
            </p:txBody>
          </p:sp>
          <p:sp>
            <p:nvSpPr>
              <p:cNvPr id="55309" name="矩形标注 4"/>
              <p:cNvSpPr>
                <a:spLocks noChangeArrowheads="1"/>
              </p:cNvSpPr>
              <p:nvPr/>
            </p:nvSpPr>
            <p:spPr bwMode="auto">
              <a:xfrm>
                <a:off x="857250" y="1268413"/>
                <a:ext cx="1770063" cy="400050"/>
              </a:xfrm>
              <a:prstGeom prst="rect">
                <a:avLst/>
              </a:prstGeom>
              <a:noFill/>
              <a:ln w="9525">
                <a:noFill/>
                <a:miter lim="800000"/>
                <a:headEnd/>
                <a:tailEnd/>
              </a:ln>
            </p:spPr>
            <p:txBody>
              <a:bodyPr>
                <a:spAutoFit/>
              </a:bodyPr>
              <a:lstStyle/>
              <a:p>
                <a:pPr algn="ctr">
                  <a:spcBef>
                    <a:spcPct val="20000"/>
                  </a:spcBef>
                  <a:buClr>
                    <a:schemeClr val="accent1"/>
                  </a:buClr>
                  <a:buFont typeface="Wingdings" pitchFamily="2" charset="2"/>
                  <a:buNone/>
                </a:pPr>
                <a:r>
                  <a:rPr lang="zh-CN" altLang="en-US" sz="2000" dirty="0">
                    <a:solidFill>
                      <a:srgbClr val="FF0000"/>
                    </a:solidFill>
                    <a:ea typeface="微软雅黑" pitchFamily="34" charset="-122"/>
                  </a:rPr>
                  <a:t>多种地图类型</a:t>
                </a:r>
              </a:p>
            </p:txBody>
          </p:sp>
          <p:grpSp>
            <p:nvGrpSpPr>
              <p:cNvPr id="5" name="组合 4"/>
              <p:cNvGrpSpPr/>
              <p:nvPr/>
            </p:nvGrpSpPr>
            <p:grpSpPr>
              <a:xfrm>
                <a:off x="3449638" y="1651000"/>
                <a:ext cx="2060575" cy="4780882"/>
                <a:chOff x="3449638" y="1651000"/>
                <a:chExt cx="2060575" cy="4780882"/>
              </a:xfrm>
            </p:grpSpPr>
            <p:sp>
              <p:nvSpPr>
                <p:cNvPr id="55333" name="TextBox 35"/>
                <p:cNvSpPr txBox="1">
                  <a:spLocks noChangeArrowheads="1"/>
                </p:cNvSpPr>
                <p:nvPr/>
              </p:nvSpPr>
              <p:spPr bwMode="auto">
                <a:xfrm>
                  <a:off x="3566826" y="2916460"/>
                  <a:ext cx="1803268" cy="923330"/>
                </a:xfrm>
                <a:prstGeom prst="rect">
                  <a:avLst/>
                </a:prstGeom>
                <a:solidFill>
                  <a:srgbClr val="FFCC66"/>
                </a:solidFill>
                <a:ln w="9525">
                  <a:noFill/>
                  <a:miter lim="800000"/>
                  <a:headEnd/>
                  <a:tailEnd/>
                </a:ln>
              </p:spPr>
              <p:txBody>
                <a:bodyPr>
                  <a:spAutoFit/>
                </a:bodyPr>
                <a:lstStyle/>
                <a:p>
                  <a:pPr>
                    <a:spcBef>
                      <a:spcPct val="20000"/>
                    </a:spcBef>
                    <a:buClr>
                      <a:schemeClr val="accent1"/>
                    </a:buClr>
                    <a:buFont typeface="Wingdings" pitchFamily="2" charset="2"/>
                    <a:buNone/>
                  </a:pPr>
                  <a:r>
                    <a:rPr lang="zh-CN" altLang="en-US">
                      <a:solidFill>
                        <a:srgbClr val="FF0000"/>
                      </a:solidFill>
                      <a:ea typeface="微软雅黑" pitchFamily="34" charset="-122"/>
                    </a:rPr>
                    <a:t>*人类</a:t>
                  </a:r>
                  <a:r>
                    <a:rPr lang="en-US" altLang="zh-CN">
                      <a:solidFill>
                        <a:srgbClr val="FF0000"/>
                      </a:solidFill>
                      <a:ea typeface="微软雅黑" pitchFamily="34" charset="-122"/>
                    </a:rPr>
                    <a:t>80%-90%</a:t>
                  </a:r>
                  <a:r>
                    <a:rPr lang="zh-CN" altLang="en-US">
                      <a:solidFill>
                        <a:srgbClr val="FF0000"/>
                      </a:solidFill>
                      <a:ea typeface="微软雅黑" pitchFamily="34" charset="-122"/>
                    </a:rPr>
                    <a:t>的时间在室内环境</a:t>
                  </a:r>
                </a:p>
              </p:txBody>
            </p:sp>
            <p:pic>
              <p:nvPicPr>
                <p:cNvPr id="55334" name="Picture 2"/>
                <p:cNvPicPr>
                  <a:picLocks noChangeAspect="1" noChangeArrowheads="1"/>
                </p:cNvPicPr>
                <p:nvPr/>
              </p:nvPicPr>
              <p:blipFill>
                <a:blip r:embed="rId8" cstate="print"/>
                <a:srcRect/>
                <a:stretch>
                  <a:fillRect/>
                </a:stretch>
              </p:blipFill>
              <p:spPr bwMode="auto">
                <a:xfrm>
                  <a:off x="3782758" y="1679246"/>
                  <a:ext cx="1299601" cy="1186596"/>
                </a:xfrm>
                <a:prstGeom prst="rect">
                  <a:avLst/>
                </a:prstGeom>
                <a:noFill/>
                <a:ln w="9525">
                  <a:noFill/>
                  <a:miter lim="800000"/>
                  <a:headEnd/>
                  <a:tailEnd/>
                </a:ln>
              </p:spPr>
            </p:pic>
            <p:pic>
              <p:nvPicPr>
                <p:cNvPr id="55335" name="Picture 4" descr="http://trigon.com/Portals/42222/images/data-Connection.jpg"/>
                <p:cNvPicPr>
                  <a:picLocks noChangeAspect="1" noChangeArrowheads="1"/>
                </p:cNvPicPr>
                <p:nvPr/>
              </p:nvPicPr>
              <p:blipFill>
                <a:blip r:embed="rId9" cstate="print"/>
                <a:srcRect/>
                <a:stretch>
                  <a:fillRect/>
                </a:stretch>
              </p:blipFill>
              <p:spPr bwMode="auto">
                <a:xfrm>
                  <a:off x="3790691" y="4381797"/>
                  <a:ext cx="1355538" cy="1145078"/>
                </a:xfrm>
                <a:prstGeom prst="rect">
                  <a:avLst/>
                </a:prstGeom>
                <a:noFill/>
                <a:ln w="9525">
                  <a:noFill/>
                  <a:miter lim="800000"/>
                  <a:headEnd/>
                  <a:tailEnd/>
                </a:ln>
              </p:spPr>
            </p:pic>
            <p:sp>
              <p:nvSpPr>
                <p:cNvPr id="55336" name="TextBox 36"/>
                <p:cNvSpPr txBox="1">
                  <a:spLocks noChangeArrowheads="1"/>
                </p:cNvSpPr>
                <p:nvPr/>
              </p:nvSpPr>
              <p:spPr bwMode="auto">
                <a:xfrm>
                  <a:off x="3645322" y="5508552"/>
                  <a:ext cx="1756844" cy="923330"/>
                </a:xfrm>
                <a:prstGeom prst="rect">
                  <a:avLst/>
                </a:prstGeom>
                <a:solidFill>
                  <a:srgbClr val="FFCC66"/>
                </a:solidFill>
                <a:ln w="9525">
                  <a:noFill/>
                  <a:miter lim="800000"/>
                  <a:headEnd/>
                  <a:tailEnd/>
                </a:ln>
              </p:spPr>
              <p:txBody>
                <a:bodyPr>
                  <a:spAutoFit/>
                </a:bodyPr>
                <a:lstStyle/>
                <a:p>
                  <a:pPr algn="just">
                    <a:spcBef>
                      <a:spcPct val="20000"/>
                    </a:spcBef>
                    <a:buClr>
                      <a:schemeClr val="accent1"/>
                    </a:buClr>
                    <a:buFont typeface="Wingdings" pitchFamily="2" charset="2"/>
                    <a:buNone/>
                  </a:pPr>
                  <a:r>
                    <a:rPr lang="zh-CN" altLang="en-US">
                      <a:solidFill>
                        <a:srgbClr val="FF0000"/>
                      </a:solidFill>
                      <a:ea typeface="微软雅黑" pitchFamily="34" charset="-122"/>
                    </a:rPr>
                    <a:t>*人类</a:t>
                  </a:r>
                  <a:r>
                    <a:rPr lang="en-US" altLang="zh-CN">
                      <a:solidFill>
                        <a:srgbClr val="FF0000"/>
                      </a:solidFill>
                      <a:ea typeface="微软雅黑" pitchFamily="34" charset="-122"/>
                    </a:rPr>
                    <a:t>80%</a:t>
                  </a:r>
                  <a:r>
                    <a:rPr lang="zh-CN" altLang="en-US">
                      <a:solidFill>
                        <a:srgbClr val="FF0000"/>
                      </a:solidFill>
                      <a:ea typeface="微软雅黑" pitchFamily="34" charset="-122"/>
                    </a:rPr>
                    <a:t>的数据连接源于室内</a:t>
                  </a:r>
                </a:p>
              </p:txBody>
            </p:sp>
            <p:sp>
              <p:nvSpPr>
                <p:cNvPr id="55337" name="矩形 39"/>
                <p:cNvSpPr>
                  <a:spLocks noChangeArrowheads="1"/>
                </p:cNvSpPr>
                <p:nvPr/>
              </p:nvSpPr>
              <p:spPr bwMode="auto">
                <a:xfrm>
                  <a:off x="3449638" y="1651000"/>
                  <a:ext cx="2060575" cy="4586288"/>
                </a:xfrm>
                <a:prstGeom prst="rect">
                  <a:avLst/>
                </a:prstGeom>
                <a:noFill/>
                <a:ln w="19050" algn="ctr">
                  <a:solidFill>
                    <a:srgbClr val="FF0000"/>
                  </a:solidFill>
                  <a:prstDash val="dash"/>
                  <a:round/>
                  <a:headEnd/>
                  <a:tailEnd/>
                </a:ln>
              </p:spPr>
              <p:txBody>
                <a:bodyPr/>
                <a:lstStyle/>
                <a:p>
                  <a:endParaRPr lang="zh-CN" altLang="en-US" i="1">
                    <a:ea typeface="微软雅黑" pitchFamily="34" charset="-122"/>
                  </a:endParaRPr>
                </a:p>
              </p:txBody>
            </p:sp>
          </p:grpSp>
          <p:sp>
            <p:nvSpPr>
              <p:cNvPr id="20" name="矩形 19"/>
              <p:cNvSpPr/>
              <p:nvPr/>
            </p:nvSpPr>
            <p:spPr>
              <a:xfrm>
                <a:off x="417779" y="6139404"/>
                <a:ext cx="1107997" cy="3416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0">
                <a:noFill/>
              </a:ln>
              <a:effectLst>
                <a:outerShdw blurRad="50800" dist="38100" dir="2700000" algn="tl" rotWithShape="0">
                  <a:prstClr val="black">
                    <a:alpha val="40000"/>
                  </a:prstClr>
                </a:outerShdw>
              </a:effectLst>
            </p:spPr>
            <p:txBody>
              <a:bodyPr wrap="none">
                <a:spAutoFit/>
              </a:bodyPr>
              <a:lstStyle/>
              <a:p>
                <a:pPr algn="ctr" defTabSz="622300">
                  <a:lnSpc>
                    <a:spcPct val="90000"/>
                  </a:lnSpc>
                  <a:spcAft>
                    <a:spcPct val="35000"/>
                  </a:spcAft>
                  <a:defRPr/>
                </a:pPr>
                <a:r>
                  <a:rPr lang="zh-CN" altLang="en-US" dirty="0">
                    <a:latin typeface="Calibri" pitchFamily="34" charset="0"/>
                  </a:rPr>
                  <a:t>矢量地图</a:t>
                </a:r>
              </a:p>
            </p:txBody>
          </p:sp>
          <p:sp>
            <p:nvSpPr>
              <p:cNvPr id="21" name="矩形 20"/>
              <p:cNvSpPr/>
              <p:nvPr/>
            </p:nvSpPr>
            <p:spPr>
              <a:xfrm>
                <a:off x="1931127" y="6139404"/>
                <a:ext cx="1107997" cy="3416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0">
                <a:noFill/>
              </a:ln>
              <a:effectLst>
                <a:outerShdw blurRad="50800" dist="38100" dir="2700000" algn="tl" rotWithShape="0">
                  <a:prstClr val="black">
                    <a:alpha val="40000"/>
                  </a:prstClr>
                </a:outerShdw>
              </a:effectLst>
            </p:spPr>
            <p:txBody>
              <a:bodyPr wrap="none">
                <a:spAutoFit/>
              </a:bodyPr>
              <a:lstStyle/>
              <a:p>
                <a:pPr algn="ctr" defTabSz="622300">
                  <a:lnSpc>
                    <a:spcPct val="90000"/>
                  </a:lnSpc>
                  <a:spcAft>
                    <a:spcPct val="35000"/>
                  </a:spcAft>
                  <a:defRPr/>
                </a:pPr>
                <a:r>
                  <a:rPr lang="zh-CN" altLang="en-US" dirty="0">
                    <a:latin typeface="Calibri" pitchFamily="34" charset="0"/>
                  </a:rPr>
                  <a:t>三维模型</a:t>
                </a:r>
              </a:p>
            </p:txBody>
          </p:sp>
          <p:sp>
            <p:nvSpPr>
              <p:cNvPr id="22" name="矩形 21"/>
              <p:cNvSpPr/>
              <p:nvPr/>
            </p:nvSpPr>
            <p:spPr>
              <a:xfrm>
                <a:off x="2003135" y="4555228"/>
                <a:ext cx="1107997" cy="3416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0">
                <a:noFill/>
              </a:ln>
              <a:effectLst>
                <a:outerShdw blurRad="50800" dist="38100" dir="2700000" algn="tl" rotWithShape="0">
                  <a:prstClr val="black">
                    <a:alpha val="40000"/>
                  </a:prstClr>
                </a:outerShdw>
              </a:effectLst>
            </p:spPr>
            <p:txBody>
              <a:bodyPr wrap="none">
                <a:spAutoFit/>
              </a:bodyPr>
              <a:lstStyle/>
              <a:p>
                <a:pPr algn="ctr" defTabSz="622300">
                  <a:lnSpc>
                    <a:spcPct val="90000"/>
                  </a:lnSpc>
                  <a:spcAft>
                    <a:spcPct val="35000"/>
                  </a:spcAft>
                  <a:defRPr/>
                </a:pPr>
                <a:r>
                  <a:rPr lang="zh-CN" altLang="en-US" dirty="0">
                    <a:latin typeface="Calibri" pitchFamily="34" charset="0"/>
                  </a:rPr>
                  <a:t>属性信息</a:t>
                </a:r>
                <a:endParaRPr lang="en-US" altLang="zh-CN" dirty="0">
                  <a:latin typeface="Calibri" pitchFamily="34" charset="0"/>
                </a:endParaRPr>
              </a:p>
            </p:txBody>
          </p:sp>
          <p:sp>
            <p:nvSpPr>
              <p:cNvPr id="23" name="矩形 22"/>
              <p:cNvSpPr/>
              <p:nvPr/>
            </p:nvSpPr>
            <p:spPr>
              <a:xfrm>
                <a:off x="493675" y="4555228"/>
                <a:ext cx="1107997" cy="3416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0">
                <a:noFill/>
              </a:ln>
              <a:effectLst>
                <a:outerShdw blurRad="50800" dist="38100" dir="2700000" algn="tl" rotWithShape="0">
                  <a:prstClr val="black">
                    <a:alpha val="40000"/>
                  </a:prstClr>
                </a:outerShdw>
              </a:effectLst>
            </p:spPr>
            <p:txBody>
              <a:bodyPr wrap="none">
                <a:spAutoFit/>
              </a:bodyPr>
              <a:lstStyle/>
              <a:p>
                <a:pPr algn="ctr" defTabSz="622300">
                  <a:lnSpc>
                    <a:spcPct val="90000"/>
                  </a:lnSpc>
                  <a:spcAft>
                    <a:spcPct val="35000"/>
                  </a:spcAft>
                  <a:defRPr/>
                </a:pPr>
                <a:r>
                  <a:rPr lang="zh-CN" altLang="en-US" dirty="0">
                    <a:latin typeface="Calibri" pitchFamily="34" charset="0"/>
                  </a:rPr>
                  <a:t>地表模型</a:t>
                </a:r>
              </a:p>
            </p:txBody>
          </p:sp>
          <p:sp>
            <p:nvSpPr>
              <p:cNvPr id="24" name="矩形 23"/>
              <p:cNvSpPr/>
              <p:nvPr/>
            </p:nvSpPr>
            <p:spPr>
              <a:xfrm>
                <a:off x="490967" y="2996952"/>
                <a:ext cx="1107997" cy="3416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0">
                <a:noFill/>
              </a:ln>
              <a:effectLst>
                <a:outerShdw blurRad="50800" dist="38100" dir="2700000" algn="tl" rotWithShape="0">
                  <a:prstClr val="black">
                    <a:alpha val="40000"/>
                  </a:prstClr>
                </a:outerShdw>
              </a:effectLst>
            </p:spPr>
            <p:txBody>
              <a:bodyPr wrap="none">
                <a:spAutoFit/>
              </a:bodyPr>
              <a:lstStyle/>
              <a:p>
                <a:pPr algn="ctr" defTabSz="622300">
                  <a:lnSpc>
                    <a:spcPct val="90000"/>
                  </a:lnSpc>
                  <a:spcAft>
                    <a:spcPct val="35000"/>
                  </a:spcAft>
                  <a:defRPr/>
                </a:pPr>
                <a:r>
                  <a:rPr lang="zh-CN" altLang="en-US" dirty="0">
                    <a:latin typeface="Calibri" pitchFamily="34" charset="0"/>
                  </a:rPr>
                  <a:t>影像地图</a:t>
                </a:r>
              </a:p>
            </p:txBody>
          </p:sp>
          <p:sp>
            <p:nvSpPr>
              <p:cNvPr id="25" name="矩形 24"/>
              <p:cNvSpPr/>
              <p:nvPr/>
            </p:nvSpPr>
            <p:spPr>
              <a:xfrm>
                <a:off x="2005843" y="3043060"/>
                <a:ext cx="1107997" cy="3416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0">
                <a:noFill/>
              </a:ln>
              <a:effectLst>
                <a:outerShdw blurRad="50800" dist="38100" dir="2700000" algn="tl" rotWithShape="0">
                  <a:prstClr val="black">
                    <a:alpha val="40000"/>
                  </a:prstClr>
                </a:outerShdw>
              </a:effectLst>
            </p:spPr>
            <p:txBody>
              <a:bodyPr wrap="none">
                <a:spAutoFit/>
              </a:bodyPr>
              <a:lstStyle/>
              <a:p>
                <a:pPr algn="ctr" defTabSz="622300">
                  <a:lnSpc>
                    <a:spcPct val="90000"/>
                  </a:lnSpc>
                  <a:spcAft>
                    <a:spcPct val="35000"/>
                  </a:spcAft>
                  <a:defRPr/>
                </a:pPr>
                <a:r>
                  <a:rPr lang="zh-CN" altLang="en-US" dirty="0">
                    <a:latin typeface="Calibri" pitchFamily="34" charset="0"/>
                  </a:rPr>
                  <a:t>全景地图</a:t>
                </a:r>
              </a:p>
            </p:txBody>
          </p:sp>
          <p:sp>
            <p:nvSpPr>
              <p:cNvPr id="26" name="右箭头 25"/>
              <p:cNvSpPr>
                <a:spLocks noChangeArrowheads="1"/>
              </p:cNvSpPr>
              <p:nvPr/>
            </p:nvSpPr>
            <p:spPr bwMode="auto">
              <a:xfrm>
                <a:off x="3135315" y="3529013"/>
                <a:ext cx="2873375" cy="692150"/>
              </a:xfrm>
              <a:prstGeom prst="rightArrow">
                <a:avLst>
                  <a:gd name="adj1" fmla="val 50000"/>
                  <a:gd name="adj2" fmla="val 50047"/>
                </a:avLst>
              </a:prstGeom>
              <a:solidFill>
                <a:srgbClr val="FF0000"/>
              </a:solidFill>
              <a:ln w="9525" algn="ctr">
                <a:noFill/>
                <a:round/>
                <a:headEnd/>
                <a:tailEnd/>
              </a:ln>
            </p:spPr>
            <p:txBody>
              <a:bodyPr/>
              <a:lstStyle/>
              <a:p>
                <a:endParaRPr lang="zh-CN" altLang="en-US" i="1">
                  <a:ea typeface="微软雅黑" pitchFamily="34" charset="-122"/>
                </a:endParaRPr>
              </a:p>
            </p:txBody>
          </p:sp>
        </p:grpSp>
        <p:grpSp>
          <p:nvGrpSpPr>
            <p:cNvPr id="7" name="组合 6"/>
            <p:cNvGrpSpPr/>
            <p:nvPr/>
          </p:nvGrpSpPr>
          <p:grpSpPr>
            <a:xfrm>
              <a:off x="5873752" y="1265241"/>
              <a:ext cx="3089494" cy="5310187"/>
              <a:chOff x="5873752" y="1265241"/>
              <a:chExt cx="3089494" cy="5310187"/>
            </a:xfrm>
          </p:grpSpPr>
          <p:pic>
            <p:nvPicPr>
              <p:cNvPr id="4" name="Picture 51"/>
              <p:cNvPicPr>
                <a:picLocks noChangeAspect="1" noChangeArrowheads="1"/>
              </p:cNvPicPr>
              <p:nvPr/>
            </p:nvPicPr>
            <p:blipFill>
              <a:blip r:embed="rId10" cstate="print"/>
              <a:srcRect/>
              <a:stretch>
                <a:fillRect/>
              </a:stretch>
            </p:blipFill>
            <p:spPr bwMode="auto">
              <a:xfrm>
                <a:off x="5873752" y="1265241"/>
                <a:ext cx="2716213" cy="5310187"/>
              </a:xfrm>
              <a:prstGeom prst="rect">
                <a:avLst/>
              </a:prstGeom>
              <a:noFill/>
              <a:ln w="9525">
                <a:noFill/>
                <a:miter lim="800000"/>
                <a:headEnd/>
                <a:tailEnd/>
              </a:ln>
            </p:spPr>
          </p:pic>
          <p:sp>
            <p:nvSpPr>
              <p:cNvPr id="28" name="矩形 27"/>
              <p:cNvSpPr/>
              <p:nvPr/>
            </p:nvSpPr>
            <p:spPr>
              <a:xfrm>
                <a:off x="8243890" y="4297642"/>
                <a:ext cx="646331" cy="369332"/>
              </a:xfrm>
              <a:prstGeom prst="rect">
                <a:avLst/>
              </a:prstGeom>
              <a:solidFill>
                <a:schemeClr val="accent1">
                  <a:lumMod val="40000"/>
                  <a:lumOff val="60000"/>
                </a:schemeClr>
              </a:solidFill>
              <a:ln w="0">
                <a:noFill/>
              </a:ln>
              <a:effectLst>
                <a:outerShdw blurRad="50800" dist="38100" dir="2700000" algn="tl" rotWithShape="0">
                  <a:prstClr val="black">
                    <a:alpha val="40000"/>
                  </a:prstClr>
                </a:outerShdw>
              </a:effectLst>
            </p:spPr>
            <p:txBody>
              <a:bodyPr wrap="none" anchor="ctr">
                <a:spAutoFit/>
              </a:bodyPr>
              <a:lstStyle/>
              <a:p>
                <a:pPr>
                  <a:spcBef>
                    <a:spcPct val="20000"/>
                  </a:spcBef>
                  <a:buClr>
                    <a:schemeClr val="accent1"/>
                  </a:buClr>
                  <a:buFont typeface="Wingdings" pitchFamily="2" charset="2"/>
                  <a:buNone/>
                  <a:defRPr/>
                </a:pPr>
                <a:r>
                  <a:rPr lang="zh-CN" altLang="en-US" dirty="0">
                    <a:ea typeface="微软雅黑" pitchFamily="34" charset="-122"/>
                  </a:rPr>
                  <a:t>室外</a:t>
                </a:r>
              </a:p>
            </p:txBody>
          </p:sp>
          <p:sp>
            <p:nvSpPr>
              <p:cNvPr id="29" name="矩形 28"/>
              <p:cNvSpPr/>
              <p:nvPr/>
            </p:nvSpPr>
            <p:spPr>
              <a:xfrm>
                <a:off x="8316915" y="6110567"/>
                <a:ext cx="646331" cy="369332"/>
              </a:xfrm>
              <a:prstGeom prst="rect">
                <a:avLst/>
              </a:prstGeom>
              <a:solidFill>
                <a:schemeClr val="accent1">
                  <a:lumMod val="40000"/>
                  <a:lumOff val="60000"/>
                </a:schemeClr>
              </a:solidFill>
              <a:ln w="0">
                <a:noFill/>
              </a:ln>
              <a:effectLst>
                <a:outerShdw blurRad="50800" dist="38100" dir="2700000" algn="tl" rotWithShape="0">
                  <a:prstClr val="black">
                    <a:alpha val="40000"/>
                  </a:prstClr>
                </a:outerShdw>
              </a:effectLst>
            </p:spPr>
            <p:txBody>
              <a:bodyPr wrap="none" anchor="ctr">
                <a:spAutoFit/>
              </a:bodyPr>
              <a:lstStyle/>
              <a:p>
                <a:pPr>
                  <a:spcBef>
                    <a:spcPct val="20000"/>
                  </a:spcBef>
                  <a:buClr>
                    <a:schemeClr val="accent1"/>
                  </a:buClr>
                  <a:buFont typeface="Wingdings" pitchFamily="2" charset="2"/>
                  <a:buNone/>
                  <a:defRPr/>
                </a:pPr>
                <a:r>
                  <a:rPr lang="zh-CN" altLang="en-US" dirty="0">
                    <a:ea typeface="微软雅黑" pitchFamily="34" charset="-122"/>
                  </a:rPr>
                  <a:t>地下</a:t>
                </a:r>
              </a:p>
            </p:txBody>
          </p:sp>
          <p:sp>
            <p:nvSpPr>
              <p:cNvPr id="30" name="矩形 29"/>
              <p:cNvSpPr/>
              <p:nvPr/>
            </p:nvSpPr>
            <p:spPr>
              <a:xfrm>
                <a:off x="8248652" y="2405342"/>
                <a:ext cx="646331" cy="369332"/>
              </a:xfrm>
              <a:prstGeom prst="rect">
                <a:avLst/>
              </a:prstGeom>
              <a:solidFill>
                <a:schemeClr val="accent1">
                  <a:lumMod val="40000"/>
                  <a:lumOff val="60000"/>
                </a:schemeClr>
              </a:solidFill>
              <a:ln w="0">
                <a:noFill/>
              </a:ln>
              <a:effectLst>
                <a:outerShdw blurRad="50800" dist="38100" dir="2700000" algn="tl" rotWithShape="0">
                  <a:prstClr val="black">
                    <a:alpha val="40000"/>
                  </a:prstClr>
                </a:outerShdw>
              </a:effectLst>
            </p:spPr>
            <p:txBody>
              <a:bodyPr wrap="none" anchor="ctr">
                <a:spAutoFit/>
              </a:bodyPr>
              <a:lstStyle/>
              <a:p>
                <a:pPr>
                  <a:spcBef>
                    <a:spcPct val="20000"/>
                  </a:spcBef>
                  <a:buClr>
                    <a:schemeClr val="accent1"/>
                  </a:buClr>
                  <a:buFont typeface="Wingdings" pitchFamily="2" charset="2"/>
                  <a:buNone/>
                  <a:defRPr/>
                </a:pPr>
                <a:r>
                  <a:rPr lang="zh-CN" altLang="en-US" dirty="0">
                    <a:ea typeface="微软雅黑" pitchFamily="34" charset="-122"/>
                  </a:rPr>
                  <a:t>室内</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454775" y="6181729"/>
            <a:ext cx="2133600" cy="365125"/>
          </a:xfrm>
        </p:spPr>
        <p:txBody>
          <a:bodyPr/>
          <a:lstStyle/>
          <a:p>
            <a:pPr>
              <a:defRPr/>
            </a:pPr>
            <a:fld id="{AE9E5540-2DF0-4C72-A763-7EE72E393DC8}" type="slidenum">
              <a:rPr lang="zh-CN" altLang="en-US" smtClean="0"/>
              <a:pPr>
                <a:defRPr/>
              </a:pPr>
              <a:t>71</a:t>
            </a:fld>
            <a:endParaRPr lang="zh-CN" altLang="en-US"/>
          </a:p>
        </p:txBody>
      </p:sp>
      <p:grpSp>
        <p:nvGrpSpPr>
          <p:cNvPr id="56323" name="组合 12"/>
          <p:cNvGrpSpPr>
            <a:grpSpLocks/>
          </p:cNvGrpSpPr>
          <p:nvPr/>
        </p:nvGrpSpPr>
        <p:grpSpPr bwMode="auto">
          <a:xfrm>
            <a:off x="4689475" y="1484317"/>
            <a:ext cx="4146550" cy="2490787"/>
            <a:chOff x="4787900" y="1587326"/>
            <a:chExt cx="4146634" cy="2490771"/>
          </a:xfrm>
        </p:grpSpPr>
        <p:pic>
          <p:nvPicPr>
            <p:cNvPr id="4" name="Picture 17" descr="带着地图逛商场 百度地图室内亲体验 "/>
            <p:cNvPicPr>
              <a:picLocks noChangeAspect="1" noChangeArrowheads="1"/>
            </p:cNvPicPr>
            <p:nvPr/>
          </p:nvPicPr>
          <p:blipFill>
            <a:blip r:embed="rId2" cstate="print"/>
            <a:srcRect/>
            <a:stretch>
              <a:fillRect/>
            </a:stretch>
          </p:blipFill>
          <p:spPr bwMode="auto">
            <a:xfrm>
              <a:off x="6129365" y="1587326"/>
              <a:ext cx="1395440" cy="2490771"/>
            </a:xfrm>
            <a:prstGeom prst="rect">
              <a:avLst/>
            </a:prstGeom>
            <a:noFill/>
            <a:ln w="3175">
              <a:solidFill>
                <a:schemeClr val="accent1">
                  <a:lumMod val="75000"/>
                </a:schemeClr>
              </a:solidFill>
            </a:ln>
            <a:extLst/>
          </p:spPr>
        </p:pic>
        <p:pic>
          <p:nvPicPr>
            <p:cNvPr id="5" name="Picture 19" descr="http://img5.pcpop.com/ArticleImages/0X0/2/2611/002611186.jpg"/>
            <p:cNvPicPr>
              <a:picLocks noChangeAspect="1" noChangeArrowheads="1"/>
            </p:cNvPicPr>
            <p:nvPr/>
          </p:nvPicPr>
          <p:blipFill>
            <a:blip r:embed="rId3" cstate="print"/>
            <a:srcRect/>
            <a:stretch>
              <a:fillRect/>
            </a:stretch>
          </p:blipFill>
          <p:spPr bwMode="auto">
            <a:xfrm>
              <a:off x="7524805" y="1600026"/>
              <a:ext cx="1409729" cy="2465371"/>
            </a:xfrm>
            <a:prstGeom prst="rect">
              <a:avLst/>
            </a:prstGeom>
            <a:noFill/>
            <a:ln w="3175">
              <a:solidFill>
                <a:schemeClr val="accent1">
                  <a:lumMod val="75000"/>
                </a:schemeClr>
              </a:solidFill>
            </a:ln>
            <a:extLst/>
          </p:spPr>
        </p:pic>
        <p:pic>
          <p:nvPicPr>
            <p:cNvPr id="6" name="Picture 21" descr="带着地图逛商场 百度地图室内亲体验 "/>
            <p:cNvPicPr>
              <a:picLocks noChangeAspect="1" noChangeArrowheads="1"/>
            </p:cNvPicPr>
            <p:nvPr/>
          </p:nvPicPr>
          <p:blipFill>
            <a:blip r:embed="rId4" cstate="print"/>
            <a:srcRect/>
            <a:stretch>
              <a:fillRect/>
            </a:stretch>
          </p:blipFill>
          <p:spPr bwMode="auto">
            <a:xfrm>
              <a:off x="4787900" y="1600026"/>
              <a:ext cx="1341465" cy="2476484"/>
            </a:xfrm>
            <a:prstGeom prst="rect">
              <a:avLst/>
            </a:prstGeom>
            <a:noFill/>
            <a:ln w="3175">
              <a:solidFill>
                <a:schemeClr val="accent1">
                  <a:lumMod val="75000"/>
                </a:schemeClr>
              </a:solidFill>
            </a:ln>
            <a:extLst/>
          </p:spPr>
        </p:pic>
      </p:grpSp>
      <p:pic>
        <p:nvPicPr>
          <p:cNvPr id="56324" name="Picture 5" descr="C:\Users\wcz\Desktop\123456.jpg"/>
          <p:cNvPicPr>
            <a:picLocks noChangeAspect="1" noChangeArrowheads="1"/>
          </p:cNvPicPr>
          <p:nvPr/>
        </p:nvPicPr>
        <p:blipFill>
          <a:blip r:embed="rId5" cstate="print"/>
          <a:srcRect l="2" r="10081"/>
          <a:stretch>
            <a:fillRect/>
          </a:stretch>
        </p:blipFill>
        <p:spPr bwMode="auto">
          <a:xfrm>
            <a:off x="512765" y="4119563"/>
            <a:ext cx="3362325" cy="2432050"/>
          </a:xfrm>
          <a:prstGeom prst="rect">
            <a:avLst/>
          </a:prstGeom>
          <a:noFill/>
          <a:ln w="9525">
            <a:noFill/>
            <a:miter lim="800000"/>
            <a:headEnd/>
            <a:tailEnd/>
          </a:ln>
        </p:spPr>
      </p:pic>
      <p:pic>
        <p:nvPicPr>
          <p:cNvPr id="9" name="Picture 6" descr="https://encrypted-tbn2.gstatic.com/images?q=tbn:ANd9GcTeVOkQEZy-69DNrBGvzlk-mt-hX6yFGQ8ld5IHAY2dKZDYUNuUzQ"/>
          <p:cNvPicPr>
            <a:picLocks noChangeAspect="1" noChangeArrowheads="1"/>
          </p:cNvPicPr>
          <p:nvPr/>
        </p:nvPicPr>
        <p:blipFill>
          <a:blip r:embed="rId6" cstate="print"/>
          <a:srcRect/>
          <a:stretch>
            <a:fillRect/>
          </a:stretch>
        </p:blipFill>
        <p:spPr bwMode="auto">
          <a:xfrm>
            <a:off x="539750" y="5703892"/>
            <a:ext cx="1016000" cy="776287"/>
          </a:xfrm>
          <a:prstGeom prst="rect">
            <a:avLst/>
          </a:prstGeom>
          <a:noFill/>
          <a:ln>
            <a:solidFill>
              <a:schemeClr val="accent2">
                <a:lumMod val="40000"/>
                <a:lumOff val="60000"/>
              </a:schemeClr>
            </a:solidFill>
          </a:ln>
          <a:extLst/>
        </p:spPr>
      </p:pic>
      <p:pic>
        <p:nvPicPr>
          <p:cNvPr id="56326" name="图片 9"/>
          <p:cNvPicPr>
            <a:picLocks noChangeAspect="1" noChangeArrowheads="1"/>
          </p:cNvPicPr>
          <p:nvPr/>
        </p:nvPicPr>
        <p:blipFill>
          <a:blip r:embed="rId7" cstate="print"/>
          <a:srcRect/>
          <a:stretch>
            <a:fillRect/>
          </a:stretch>
        </p:blipFill>
        <p:spPr bwMode="auto">
          <a:xfrm>
            <a:off x="179388" y="1525588"/>
            <a:ext cx="4222750" cy="2432050"/>
          </a:xfrm>
          <a:prstGeom prst="rect">
            <a:avLst/>
          </a:prstGeom>
          <a:noFill/>
          <a:ln w="9525">
            <a:noFill/>
            <a:miter lim="800000"/>
            <a:headEnd/>
            <a:tailEnd/>
          </a:ln>
        </p:spPr>
      </p:pic>
      <p:sp>
        <p:nvSpPr>
          <p:cNvPr id="56327" name="矩形 4"/>
          <p:cNvSpPr>
            <a:spLocks noChangeArrowheads="1"/>
          </p:cNvSpPr>
          <p:nvPr/>
        </p:nvSpPr>
        <p:spPr bwMode="auto">
          <a:xfrm>
            <a:off x="1470025" y="3521075"/>
            <a:ext cx="1569660" cy="369332"/>
          </a:xfrm>
          <a:prstGeom prst="rect">
            <a:avLst/>
          </a:prstGeom>
          <a:solidFill>
            <a:srgbClr val="FFCC66"/>
          </a:solidFill>
          <a:ln w="9525">
            <a:solidFill>
              <a:srgbClr val="FF0000"/>
            </a:solidFill>
            <a:miter lim="800000"/>
            <a:headEnd/>
            <a:tailEnd/>
          </a:ln>
        </p:spPr>
        <p:txBody>
          <a:bodyPr wrap="none">
            <a:spAutoFit/>
          </a:bodyPr>
          <a:lstStyle/>
          <a:p>
            <a:pPr>
              <a:spcBef>
                <a:spcPct val="20000"/>
              </a:spcBef>
              <a:buClr>
                <a:schemeClr val="accent1"/>
              </a:buClr>
              <a:buFont typeface="Wingdings" pitchFamily="2" charset="2"/>
              <a:buNone/>
            </a:pPr>
            <a:r>
              <a:rPr lang="zh-CN" altLang="en-US">
                <a:solidFill>
                  <a:srgbClr val="FF0000"/>
                </a:solidFill>
                <a:ea typeface="微软雅黑" pitchFamily="34" charset="-122"/>
              </a:rPr>
              <a:t>室外三维模型</a:t>
            </a:r>
          </a:p>
        </p:txBody>
      </p:sp>
      <p:pic>
        <p:nvPicPr>
          <p:cNvPr id="56328" name="Picture 21" descr="中国博物馆室内全景登陆Google艺术计划"/>
          <p:cNvPicPr>
            <a:picLocks noChangeAspect="1" noChangeArrowheads="1"/>
          </p:cNvPicPr>
          <p:nvPr/>
        </p:nvPicPr>
        <p:blipFill>
          <a:blip r:embed="rId8" cstate="print"/>
          <a:srcRect/>
          <a:stretch>
            <a:fillRect/>
          </a:stretch>
        </p:blipFill>
        <p:spPr bwMode="auto">
          <a:xfrm>
            <a:off x="3929063" y="4119563"/>
            <a:ext cx="4722812" cy="2432050"/>
          </a:xfrm>
          <a:prstGeom prst="rect">
            <a:avLst/>
          </a:prstGeom>
          <a:noFill/>
          <a:ln w="9525">
            <a:noFill/>
            <a:miter lim="800000"/>
            <a:headEnd/>
            <a:tailEnd/>
          </a:ln>
        </p:spPr>
      </p:pic>
      <p:pic>
        <p:nvPicPr>
          <p:cNvPr id="13" name="内容占位符 3"/>
          <p:cNvPicPr>
            <a:picLocks noChangeAspect="1"/>
          </p:cNvPicPr>
          <p:nvPr/>
        </p:nvPicPr>
        <p:blipFill>
          <a:blip r:embed="rId9" cstate="print"/>
          <a:srcRect r="64400"/>
          <a:stretch>
            <a:fillRect/>
          </a:stretch>
        </p:blipFill>
        <p:spPr bwMode="auto">
          <a:xfrm>
            <a:off x="4792663" y="5573713"/>
            <a:ext cx="454025" cy="849312"/>
          </a:xfrm>
          <a:prstGeom prst="rect">
            <a:avLst/>
          </a:prstGeom>
          <a:noFill/>
          <a:ln w="9525">
            <a:solidFill>
              <a:schemeClr val="accent2">
                <a:lumMod val="40000"/>
                <a:lumOff val="60000"/>
              </a:schemeClr>
            </a:solidFill>
            <a:miter lim="800000"/>
            <a:headEnd/>
            <a:tailEnd/>
          </a:ln>
          <a:extLst/>
        </p:spPr>
      </p:pic>
      <p:sp>
        <p:nvSpPr>
          <p:cNvPr id="56330" name="矩形 4"/>
          <p:cNvSpPr>
            <a:spLocks noChangeArrowheads="1"/>
          </p:cNvSpPr>
          <p:nvPr/>
        </p:nvSpPr>
        <p:spPr bwMode="auto">
          <a:xfrm>
            <a:off x="3294063" y="6167439"/>
            <a:ext cx="1338828" cy="369332"/>
          </a:xfrm>
          <a:prstGeom prst="rect">
            <a:avLst/>
          </a:prstGeom>
          <a:solidFill>
            <a:srgbClr val="FFCC66"/>
          </a:solidFill>
          <a:ln w="9525">
            <a:solidFill>
              <a:srgbClr val="FF0000"/>
            </a:solidFill>
            <a:miter lim="800000"/>
            <a:headEnd/>
            <a:tailEnd/>
          </a:ln>
        </p:spPr>
        <p:txBody>
          <a:bodyPr wrap="none">
            <a:spAutoFit/>
          </a:bodyPr>
          <a:lstStyle/>
          <a:p>
            <a:pPr>
              <a:spcBef>
                <a:spcPct val="20000"/>
              </a:spcBef>
              <a:buClr>
                <a:schemeClr val="accent1"/>
              </a:buClr>
              <a:buFont typeface="Wingdings" pitchFamily="2" charset="2"/>
              <a:buNone/>
            </a:pPr>
            <a:r>
              <a:rPr lang="zh-CN" altLang="en-US">
                <a:solidFill>
                  <a:srgbClr val="FF0000"/>
                </a:solidFill>
                <a:ea typeface="微软雅黑" pitchFamily="34" charset="-122"/>
              </a:rPr>
              <a:t>室内外全景</a:t>
            </a:r>
          </a:p>
        </p:txBody>
      </p:sp>
      <p:cxnSp>
        <p:nvCxnSpPr>
          <p:cNvPr id="56331" name="直接箭头连接符 10"/>
          <p:cNvCxnSpPr>
            <a:cxnSpLocks noChangeShapeType="1"/>
          </p:cNvCxnSpPr>
          <p:nvPr/>
        </p:nvCxnSpPr>
        <p:spPr bwMode="auto">
          <a:xfrm>
            <a:off x="6972302" y="2749550"/>
            <a:ext cx="669925" cy="0"/>
          </a:xfrm>
          <a:prstGeom prst="straightConnector1">
            <a:avLst/>
          </a:prstGeom>
          <a:noFill/>
          <a:ln w="31750" algn="ctr">
            <a:solidFill>
              <a:srgbClr val="FF0000"/>
            </a:solidFill>
            <a:round/>
            <a:headEnd/>
            <a:tailEnd type="arrow" w="med" len="med"/>
          </a:ln>
        </p:spPr>
      </p:cxnSp>
      <p:sp>
        <p:nvSpPr>
          <p:cNvPr id="56332" name="矩形 4"/>
          <p:cNvSpPr>
            <a:spLocks noChangeArrowheads="1"/>
          </p:cNvSpPr>
          <p:nvPr/>
        </p:nvSpPr>
        <p:spPr bwMode="auto">
          <a:xfrm>
            <a:off x="6202363" y="3779839"/>
            <a:ext cx="1569660" cy="369332"/>
          </a:xfrm>
          <a:prstGeom prst="rect">
            <a:avLst/>
          </a:prstGeom>
          <a:solidFill>
            <a:srgbClr val="FFCC66"/>
          </a:solidFill>
          <a:ln w="9525">
            <a:solidFill>
              <a:srgbClr val="FF0000"/>
            </a:solidFill>
            <a:miter lim="800000"/>
            <a:headEnd/>
            <a:tailEnd/>
          </a:ln>
        </p:spPr>
        <p:txBody>
          <a:bodyPr wrap="none">
            <a:spAutoFit/>
          </a:bodyPr>
          <a:lstStyle/>
          <a:p>
            <a:pPr>
              <a:spcBef>
                <a:spcPct val="20000"/>
              </a:spcBef>
              <a:buClr>
                <a:schemeClr val="accent1"/>
              </a:buClr>
              <a:buFont typeface="Wingdings" pitchFamily="2" charset="2"/>
              <a:buNone/>
            </a:pPr>
            <a:r>
              <a:rPr lang="zh-CN" altLang="en-US">
                <a:solidFill>
                  <a:srgbClr val="FF0000"/>
                </a:solidFill>
                <a:ea typeface="微软雅黑" pitchFamily="34" charset="-122"/>
              </a:rPr>
              <a:t>室内外矢量图</a:t>
            </a:r>
          </a:p>
        </p:txBody>
      </p:sp>
      <p:sp>
        <p:nvSpPr>
          <p:cNvPr id="56333" name="TextBox 17"/>
          <p:cNvSpPr txBox="1">
            <a:spLocks noChangeArrowheads="1"/>
          </p:cNvSpPr>
          <p:nvPr/>
        </p:nvSpPr>
        <p:spPr bwMode="auto">
          <a:xfrm>
            <a:off x="2790826" y="467390"/>
            <a:ext cx="3499643" cy="584775"/>
          </a:xfrm>
          <a:prstGeom prst="rect">
            <a:avLst/>
          </a:prstGeom>
          <a:noFill/>
          <a:ln w="9525">
            <a:noFill/>
            <a:miter lim="800000"/>
            <a:headEnd/>
            <a:tailEnd/>
          </a:ln>
        </p:spPr>
        <p:txBody>
          <a:bodyPr wrap="square">
            <a:spAutoFit/>
          </a:bodyPr>
          <a:lstStyle/>
          <a:p>
            <a:r>
              <a:rPr lang="zh-CN" altLang="en-US" sz="3200" b="1" dirty="0">
                <a:solidFill>
                  <a:srgbClr val="002060"/>
                </a:solidFill>
                <a:latin typeface="黑体" pitchFamily="49" charset="-122"/>
                <a:ea typeface="黑体" pitchFamily="49" charset="-122"/>
              </a:rPr>
              <a:t>现代车载导航地图</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6"/>
          <p:cNvSpPr>
            <a:spLocks noChangeArrowheads="1"/>
          </p:cNvSpPr>
          <p:nvPr/>
        </p:nvSpPr>
        <p:spPr bwMode="auto">
          <a:xfrm>
            <a:off x="250826" y="1052513"/>
            <a:ext cx="4839786" cy="609398"/>
          </a:xfrm>
          <a:prstGeom prst="rect">
            <a:avLst/>
          </a:prstGeom>
          <a:noFill/>
          <a:ln w="9525">
            <a:noFill/>
            <a:miter lim="800000"/>
            <a:headEnd/>
            <a:tailEnd/>
          </a:ln>
        </p:spPr>
        <p:txBody>
          <a:bodyPr wrap="none">
            <a:spAutoFit/>
          </a:bodyPr>
          <a:lstStyle/>
          <a:p>
            <a:pPr marL="342900" indent="-342900">
              <a:lnSpc>
                <a:spcPct val="140000"/>
              </a:lnSpc>
              <a:spcBef>
                <a:spcPct val="20000"/>
              </a:spcBef>
              <a:buClr>
                <a:schemeClr val="accent1"/>
              </a:buClr>
              <a:buFont typeface="Wingdings" pitchFamily="2" charset="2"/>
              <a:buChar char="n"/>
            </a:pPr>
            <a:r>
              <a:rPr lang="zh-CN" altLang="en-US" sz="2400">
                <a:latin typeface="黑体" pitchFamily="49" charset="-122"/>
                <a:ea typeface="黑体" pitchFamily="49" charset="-122"/>
                <a:cs typeface="微软雅黑" pitchFamily="34" charset="-122"/>
              </a:rPr>
              <a:t>赛博地图（</a:t>
            </a:r>
            <a:r>
              <a:rPr lang="en-US" altLang="zh-CN" sz="2400">
                <a:latin typeface="黑体" pitchFamily="49" charset="-122"/>
                <a:ea typeface="黑体" pitchFamily="49" charset="-122"/>
                <a:cs typeface="微软雅黑" pitchFamily="34" charset="-122"/>
              </a:rPr>
              <a:t>Cybercartography</a:t>
            </a:r>
            <a:r>
              <a:rPr lang="zh-CN" altLang="en-US" sz="2400">
                <a:latin typeface="黑体" pitchFamily="49" charset="-122"/>
                <a:ea typeface="黑体" pitchFamily="49" charset="-122"/>
                <a:cs typeface="微软雅黑" pitchFamily="34" charset="-122"/>
              </a:rPr>
              <a:t>）</a:t>
            </a:r>
            <a:endParaRPr lang="zh-CN" altLang="en-US" sz="2400">
              <a:ea typeface="黑体" pitchFamily="49" charset="-122"/>
              <a:cs typeface="微软雅黑" pitchFamily="34" charset="-122"/>
            </a:endParaRPr>
          </a:p>
        </p:txBody>
      </p:sp>
      <p:sp>
        <p:nvSpPr>
          <p:cNvPr id="57347" name="矩形 8"/>
          <p:cNvSpPr>
            <a:spLocks noChangeArrowheads="1"/>
          </p:cNvSpPr>
          <p:nvPr/>
        </p:nvSpPr>
        <p:spPr bwMode="auto">
          <a:xfrm>
            <a:off x="395290" y="1700213"/>
            <a:ext cx="4608512" cy="1255728"/>
          </a:xfrm>
          <a:prstGeom prst="rect">
            <a:avLst/>
          </a:prstGeom>
          <a:noFill/>
          <a:ln w="9525">
            <a:noFill/>
            <a:miter lim="800000"/>
            <a:headEnd/>
            <a:tailEnd/>
          </a:ln>
        </p:spPr>
        <p:txBody>
          <a:bodyPr>
            <a:spAutoFit/>
          </a:bodyPr>
          <a:lstStyle/>
          <a:p>
            <a:pPr>
              <a:lnSpc>
                <a:spcPct val="140000"/>
              </a:lnSpc>
              <a:spcBef>
                <a:spcPct val="20000"/>
              </a:spcBef>
              <a:buClr>
                <a:schemeClr val="accent1"/>
              </a:buClr>
              <a:buFont typeface="Wingdings" pitchFamily="2" charset="2"/>
              <a:buNone/>
            </a:pPr>
            <a:r>
              <a:rPr lang="zh-CN" altLang="en-US">
                <a:ea typeface="微软雅黑" pitchFamily="34" charset="-122"/>
              </a:rPr>
              <a:t>以一种交互的、动态的、多媒体的、多感官的形式，组织、表现、分析和传递一系列兴趣主题的空间参照信息。</a:t>
            </a:r>
            <a:endParaRPr lang="en-US" altLang="zh-CN">
              <a:ea typeface="微软雅黑" pitchFamily="34" charset="-122"/>
            </a:endParaRPr>
          </a:p>
        </p:txBody>
      </p:sp>
      <p:sp>
        <p:nvSpPr>
          <p:cNvPr id="57348" name="矩形 9"/>
          <p:cNvSpPr>
            <a:spLocks noChangeArrowheads="1"/>
          </p:cNvSpPr>
          <p:nvPr/>
        </p:nvSpPr>
        <p:spPr bwMode="auto">
          <a:xfrm>
            <a:off x="395290" y="2924178"/>
            <a:ext cx="8280400" cy="3914918"/>
          </a:xfrm>
          <a:prstGeom prst="rect">
            <a:avLst/>
          </a:prstGeom>
          <a:solidFill>
            <a:schemeClr val="bg1"/>
          </a:solidFill>
          <a:ln w="9525">
            <a:noFill/>
            <a:miter lim="800000"/>
            <a:headEnd/>
            <a:tailEnd/>
          </a:ln>
        </p:spPr>
        <p:txBody>
          <a:bodyPr>
            <a:spAutoFit/>
          </a:bodyPr>
          <a:lstStyle/>
          <a:p>
            <a:pPr marL="285750" indent="-285750">
              <a:lnSpc>
                <a:spcPct val="140000"/>
              </a:lnSpc>
              <a:spcBef>
                <a:spcPct val="20000"/>
              </a:spcBef>
              <a:buClr>
                <a:schemeClr val="accent1"/>
              </a:buClr>
              <a:buFont typeface="Wingdings" pitchFamily="2" charset="2"/>
              <a:buChar char="ü"/>
            </a:pPr>
            <a:r>
              <a:rPr lang="zh-CN" altLang="en-US">
                <a:ea typeface="微软雅黑" pitchFamily="34" charset="-122"/>
              </a:rPr>
              <a:t>多感官、多模式</a:t>
            </a:r>
            <a:endParaRPr lang="en-US" altLang="zh-CN">
              <a:ea typeface="微软雅黑" pitchFamily="34" charset="-122"/>
            </a:endParaRPr>
          </a:p>
          <a:p>
            <a:pPr marL="285750" indent="-285750">
              <a:lnSpc>
                <a:spcPct val="140000"/>
              </a:lnSpc>
              <a:spcBef>
                <a:spcPct val="20000"/>
              </a:spcBef>
              <a:buClr>
                <a:schemeClr val="accent1"/>
              </a:buClr>
              <a:buFont typeface="Wingdings" pitchFamily="2" charset="2"/>
              <a:buChar char="ü"/>
            </a:pPr>
            <a:r>
              <a:rPr lang="zh-CN" altLang="en-US">
                <a:ea typeface="微软雅黑" pitchFamily="34" charset="-122"/>
              </a:rPr>
              <a:t>利用多媒体的表现形式</a:t>
            </a:r>
            <a:endParaRPr lang="en-US" altLang="zh-CN">
              <a:ea typeface="微软雅黑" pitchFamily="34" charset="-122"/>
            </a:endParaRPr>
          </a:p>
          <a:p>
            <a:pPr marL="285750" indent="-285750">
              <a:lnSpc>
                <a:spcPct val="140000"/>
              </a:lnSpc>
              <a:spcBef>
                <a:spcPct val="20000"/>
              </a:spcBef>
              <a:buClr>
                <a:schemeClr val="accent1"/>
              </a:buClr>
              <a:buFont typeface="Wingdings" pitchFamily="2" charset="2"/>
              <a:buChar char="ü"/>
            </a:pPr>
            <a:r>
              <a:rPr lang="zh-CN" altLang="en-US">
                <a:ea typeface="微软雅黑" pitchFamily="34" charset="-122"/>
              </a:rPr>
              <a:t>具有交互性、地图用户正逐步成为地图创作者</a:t>
            </a:r>
            <a:endParaRPr lang="en-US" altLang="zh-CN">
              <a:ea typeface="微软雅黑" pitchFamily="34" charset="-122"/>
            </a:endParaRPr>
          </a:p>
          <a:p>
            <a:pPr marL="285750" indent="-285750">
              <a:lnSpc>
                <a:spcPct val="140000"/>
              </a:lnSpc>
              <a:spcBef>
                <a:spcPct val="20000"/>
              </a:spcBef>
              <a:buClr>
                <a:schemeClr val="accent1"/>
              </a:buClr>
              <a:buFont typeface="Wingdings" pitchFamily="2" charset="2"/>
              <a:buChar char="ü"/>
            </a:pPr>
            <a:r>
              <a:rPr lang="zh-CN" altLang="en-US">
                <a:ea typeface="微软雅黑" pitchFamily="34" charset="-122"/>
              </a:rPr>
              <a:t>是一个信息</a:t>
            </a:r>
            <a:r>
              <a:rPr lang="en-US" altLang="zh-CN">
                <a:ea typeface="微软雅黑" pitchFamily="34" charset="-122"/>
              </a:rPr>
              <a:t>/</a:t>
            </a:r>
            <a:r>
              <a:rPr lang="zh-CN" altLang="en-US">
                <a:ea typeface="微软雅黑" pitchFamily="34" charset="-122"/>
              </a:rPr>
              <a:t>分析包，一个为</a:t>
            </a:r>
            <a:r>
              <a:rPr lang="en-US" altLang="zh-CN">
                <a:ea typeface="微软雅黑" pitchFamily="34" charset="-122"/>
              </a:rPr>
              <a:t>Web2.0</a:t>
            </a:r>
            <a:r>
              <a:rPr lang="zh-CN" altLang="en-US">
                <a:ea typeface="微软雅黑" pitchFamily="34" charset="-122"/>
              </a:rPr>
              <a:t>时代社会计算方面新涌现的产品和处理过程的组织框架</a:t>
            </a:r>
            <a:endParaRPr lang="en-US" altLang="zh-CN">
              <a:ea typeface="微软雅黑" pitchFamily="34" charset="-122"/>
            </a:endParaRPr>
          </a:p>
          <a:p>
            <a:pPr marL="285750" indent="-285750">
              <a:lnSpc>
                <a:spcPct val="140000"/>
              </a:lnSpc>
              <a:spcBef>
                <a:spcPct val="20000"/>
              </a:spcBef>
              <a:buClr>
                <a:schemeClr val="accent1"/>
              </a:buClr>
              <a:buFont typeface="Wingdings" pitchFamily="2" charset="2"/>
              <a:buChar char="ü"/>
            </a:pPr>
            <a:r>
              <a:rPr lang="zh-CN" altLang="en-US">
                <a:ea typeface="微软雅黑" pitchFamily="34" charset="-122"/>
              </a:rPr>
              <a:t>其产品是由来自不同学科背景的团队合作创作的，而不仅仅是制图者</a:t>
            </a:r>
            <a:endParaRPr lang="en-US" altLang="zh-CN">
              <a:ea typeface="微软雅黑" pitchFamily="34" charset="-122"/>
            </a:endParaRPr>
          </a:p>
          <a:p>
            <a:pPr marL="285750" indent="-285750">
              <a:lnSpc>
                <a:spcPct val="140000"/>
              </a:lnSpc>
              <a:spcBef>
                <a:spcPct val="20000"/>
              </a:spcBef>
              <a:buClr>
                <a:schemeClr val="accent1"/>
              </a:buClr>
              <a:buFont typeface="Wingdings" pitchFamily="2" charset="2"/>
              <a:buChar char="ü"/>
            </a:pPr>
            <a:r>
              <a:rPr lang="zh-CN" altLang="en-US">
                <a:ea typeface="微软雅黑" pitchFamily="34" charset="-122"/>
              </a:rPr>
              <a:t>适用于大范围的主题，能对社会的需求（包括不容易不经常绘制的主题）做出响应</a:t>
            </a:r>
            <a:endParaRPr lang="en-US" altLang="zh-CN">
              <a:ea typeface="微软雅黑" pitchFamily="34" charset="-122"/>
            </a:endParaRPr>
          </a:p>
          <a:p>
            <a:pPr marL="285750" indent="-285750">
              <a:lnSpc>
                <a:spcPct val="140000"/>
              </a:lnSpc>
              <a:spcBef>
                <a:spcPct val="20000"/>
              </a:spcBef>
              <a:buClr>
                <a:schemeClr val="accent1"/>
              </a:buClr>
              <a:buFont typeface="Wingdings" pitchFamily="2" charset="2"/>
              <a:buChar char="ü"/>
            </a:pPr>
            <a:r>
              <a:rPr lang="zh-CN" altLang="en-US">
                <a:ea typeface="微软雅黑" pitchFamily="34" charset="-122"/>
              </a:rPr>
              <a:t>产品的创作需要与政府和行业合作进行新的研究发展</a:t>
            </a:r>
            <a:endParaRPr lang="en-US" altLang="zh-CN">
              <a:ea typeface="微软雅黑" pitchFamily="34" charset="-122"/>
            </a:endParaRPr>
          </a:p>
        </p:txBody>
      </p:sp>
      <p:pic>
        <p:nvPicPr>
          <p:cNvPr id="57349" name="Picture 4"/>
          <p:cNvPicPr>
            <a:picLocks noChangeAspect="1" noChangeArrowheads="1"/>
          </p:cNvPicPr>
          <p:nvPr/>
        </p:nvPicPr>
        <p:blipFill>
          <a:blip r:embed="rId2" cstate="print"/>
          <a:srcRect/>
          <a:stretch>
            <a:fillRect/>
          </a:stretch>
        </p:blipFill>
        <p:spPr bwMode="auto">
          <a:xfrm>
            <a:off x="5435600" y="981075"/>
            <a:ext cx="3313113" cy="1905000"/>
          </a:xfrm>
          <a:prstGeom prst="rect">
            <a:avLst/>
          </a:prstGeom>
          <a:noFill/>
          <a:ln w="9525">
            <a:noFill/>
            <a:miter lim="800000"/>
            <a:headEnd/>
            <a:tailEnd/>
          </a:ln>
        </p:spPr>
      </p:pic>
      <p:pic>
        <p:nvPicPr>
          <p:cNvPr id="57350" name="Picture 2"/>
          <p:cNvPicPr>
            <a:picLocks noChangeAspect="1" noChangeArrowheads="1"/>
          </p:cNvPicPr>
          <p:nvPr/>
        </p:nvPicPr>
        <p:blipFill>
          <a:blip r:embed="rId3" cstate="print"/>
          <a:srcRect/>
          <a:stretch>
            <a:fillRect/>
          </a:stretch>
        </p:blipFill>
        <p:spPr bwMode="auto">
          <a:xfrm>
            <a:off x="5861051" y="2565400"/>
            <a:ext cx="3282950" cy="1728788"/>
          </a:xfrm>
          <a:prstGeom prst="rect">
            <a:avLst/>
          </a:prstGeom>
          <a:noFill/>
          <a:ln w="9525">
            <a:noFill/>
            <a:miter lim="800000"/>
            <a:headEnd/>
            <a:tailEnd/>
          </a:ln>
        </p:spPr>
      </p:pic>
      <p:sp>
        <p:nvSpPr>
          <p:cNvPr id="57351" name="标题 1"/>
          <p:cNvSpPr>
            <a:spLocks noGrp="1"/>
          </p:cNvSpPr>
          <p:nvPr/>
        </p:nvSpPr>
        <p:spPr bwMode="auto">
          <a:xfrm>
            <a:off x="1979613" y="188916"/>
            <a:ext cx="5256212" cy="503237"/>
          </a:xfrm>
          <a:prstGeom prst="rect">
            <a:avLst/>
          </a:prstGeom>
          <a:noFill/>
          <a:ln w="9525">
            <a:noFill/>
            <a:miter lim="800000"/>
            <a:headEnd/>
            <a:tailEnd/>
          </a:ln>
        </p:spPr>
        <p:txBody>
          <a:bodyPr anchor="ctr"/>
          <a:lstStyle/>
          <a:p>
            <a:pPr algn="ctr">
              <a:lnSpc>
                <a:spcPct val="140000"/>
              </a:lnSpc>
              <a:buClr>
                <a:schemeClr val="accent1"/>
              </a:buClr>
              <a:buFont typeface="Wingdings" pitchFamily="2" charset="2"/>
              <a:buNone/>
            </a:pPr>
            <a:r>
              <a:rPr lang="zh-CN" altLang="en-US" sz="3200" b="1">
                <a:solidFill>
                  <a:srgbClr val="C00000"/>
                </a:solidFill>
                <a:latin typeface="黑体" pitchFamily="49" charset="-122"/>
                <a:ea typeface="黑体" pitchFamily="49" charset="-122"/>
                <a:cs typeface="微软雅黑" pitchFamily="34" charset="-122"/>
              </a:rPr>
              <a:t>从客观地理空间到虚拟空间</a:t>
            </a:r>
            <a:endParaRPr lang="en-US" altLang="zh-CN" sz="3200" b="1">
              <a:solidFill>
                <a:srgbClr val="C00000"/>
              </a:solidFill>
              <a:latin typeface="黑体" pitchFamily="49" charset="-122"/>
              <a:ea typeface="黑体" pitchFamily="49" charset="-122"/>
              <a:cs typeface="微软雅黑" pitchFamily="34"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1973254" y="50348"/>
            <a:ext cx="5263042" cy="714356"/>
          </a:xfrm>
        </p:spPr>
        <p:txBody>
          <a:bodyPr>
            <a:normAutofit/>
          </a:bodyPr>
          <a:lstStyle/>
          <a:p>
            <a:r>
              <a:rPr lang="zh-CN" altLang="en-US" sz="3600" dirty="0" smtClean="0">
                <a:solidFill>
                  <a:srgbClr val="C00000"/>
                </a:solidFill>
                <a:effectLst/>
              </a:rPr>
              <a:t>大数据（</a:t>
            </a:r>
            <a:r>
              <a:rPr lang="en-US" altLang="zh-CN" sz="3600" dirty="0" smtClean="0">
                <a:solidFill>
                  <a:srgbClr val="C00000"/>
                </a:solidFill>
                <a:effectLst/>
              </a:rPr>
              <a:t>Big DATA</a:t>
            </a:r>
            <a:r>
              <a:rPr lang="zh-CN" altLang="en-US" sz="3600" dirty="0" smtClean="0">
                <a:solidFill>
                  <a:srgbClr val="C00000"/>
                </a:solidFill>
                <a:effectLst/>
              </a:rPr>
              <a:t>）时代</a:t>
            </a:r>
            <a:endParaRPr lang="zh-CN" altLang="en-US" sz="3600" dirty="0">
              <a:solidFill>
                <a:srgbClr val="C00000"/>
              </a:solidFill>
              <a:effectLst/>
            </a:endParaRPr>
          </a:p>
        </p:txBody>
      </p:sp>
      <p:sp>
        <p:nvSpPr>
          <p:cNvPr id="4" name="TextBox 3"/>
          <p:cNvSpPr txBox="1"/>
          <p:nvPr/>
        </p:nvSpPr>
        <p:spPr>
          <a:xfrm>
            <a:off x="145604" y="874455"/>
            <a:ext cx="8856984" cy="255454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88900" fontAlgn="auto">
              <a:lnSpc>
                <a:spcPct val="125000"/>
              </a:lnSpc>
              <a:spcBef>
                <a:spcPts val="1200"/>
              </a:spcBef>
              <a:spcAft>
                <a:spcPts val="1200"/>
              </a:spcAft>
            </a:pPr>
            <a:r>
              <a:rPr lang="en-US" altLang="zh-CN" sz="2800" dirty="0" smtClean="0">
                <a:solidFill>
                  <a:prstClr val="black"/>
                </a:solidFill>
                <a:latin typeface="黑体" pitchFamily="49" charset="-122"/>
                <a:ea typeface="黑体" pitchFamily="49" charset="-122"/>
              </a:rPr>
              <a:t>2012</a:t>
            </a:r>
            <a:r>
              <a:rPr lang="zh-CN" altLang="en-US" sz="2800" dirty="0" smtClean="0">
                <a:solidFill>
                  <a:prstClr val="black"/>
                </a:solidFill>
                <a:latin typeface="黑体" pitchFamily="49" charset="-122"/>
                <a:ea typeface="黑体" pitchFamily="49" charset="-122"/>
              </a:rPr>
              <a:t>年</a:t>
            </a:r>
            <a:r>
              <a:rPr lang="en-US" altLang="zh-CN" sz="2800" dirty="0" smtClean="0">
                <a:solidFill>
                  <a:prstClr val="black"/>
                </a:solidFill>
                <a:latin typeface="黑体" pitchFamily="49" charset="-122"/>
                <a:ea typeface="黑体" pitchFamily="49" charset="-122"/>
              </a:rPr>
              <a:t>3</a:t>
            </a:r>
            <a:r>
              <a:rPr lang="zh-CN" altLang="en-US" sz="2800" dirty="0" smtClean="0">
                <a:solidFill>
                  <a:prstClr val="black"/>
                </a:solidFill>
                <a:latin typeface="黑体" pitchFamily="49" charset="-122"/>
                <a:ea typeface="黑体" pitchFamily="49" charset="-122"/>
              </a:rPr>
              <a:t>月，美国奥巴马政府</a:t>
            </a:r>
            <a:r>
              <a:rPr lang="zh-CN" altLang="en-US" sz="2800" dirty="0">
                <a:solidFill>
                  <a:prstClr val="black"/>
                </a:solidFill>
                <a:latin typeface="黑体" pitchFamily="49" charset="-122"/>
                <a:ea typeface="黑体" pitchFamily="49" charset="-122"/>
              </a:rPr>
              <a:t>发布</a:t>
            </a:r>
            <a:r>
              <a:rPr lang="en-US" altLang="zh-CN" sz="2800" dirty="0" smtClean="0">
                <a:solidFill>
                  <a:prstClr val="black"/>
                </a:solidFill>
                <a:latin typeface="黑体" pitchFamily="49" charset="-122"/>
                <a:ea typeface="黑体" pitchFamily="49" charset="-122"/>
              </a:rPr>
              <a:t>《</a:t>
            </a:r>
            <a:r>
              <a:rPr lang="zh-CN" altLang="en-US" sz="2800" u="sng" dirty="0" smtClean="0">
                <a:solidFill>
                  <a:prstClr val="black"/>
                </a:solidFill>
                <a:latin typeface="黑体" pitchFamily="49" charset="-122"/>
                <a:ea typeface="黑体" pitchFamily="49" charset="-122"/>
              </a:rPr>
              <a:t>大数据研究和发展计划倡议</a:t>
            </a:r>
            <a:r>
              <a:rPr lang="en-US" altLang="zh-CN" sz="2800" dirty="0" smtClean="0">
                <a:solidFill>
                  <a:prstClr val="black"/>
                </a:solidFill>
                <a:latin typeface="黑体" pitchFamily="49" charset="-122"/>
                <a:ea typeface="黑体" pitchFamily="49" charset="-122"/>
              </a:rPr>
              <a:t>》</a:t>
            </a:r>
            <a:r>
              <a:rPr lang="zh-CN" altLang="en-US" sz="2800" dirty="0" smtClean="0">
                <a:solidFill>
                  <a:prstClr val="black"/>
                </a:solidFill>
                <a:latin typeface="黑体" pitchFamily="49" charset="-122"/>
                <a:ea typeface="黑体" pitchFamily="49" charset="-122"/>
              </a:rPr>
              <a:t>，将此作为国家竞争的战略层面！</a:t>
            </a:r>
            <a:endParaRPr lang="en-US" altLang="zh-CN" sz="2800" dirty="0" smtClean="0">
              <a:solidFill>
                <a:prstClr val="black"/>
              </a:solidFill>
              <a:latin typeface="黑体" pitchFamily="49" charset="-122"/>
              <a:ea typeface="黑体" pitchFamily="49" charset="-122"/>
            </a:endParaRPr>
          </a:p>
          <a:p>
            <a:pPr marL="88900" fontAlgn="auto">
              <a:lnSpc>
                <a:spcPct val="125000"/>
              </a:lnSpc>
              <a:spcBef>
                <a:spcPts val="1200"/>
              </a:spcBef>
              <a:spcAft>
                <a:spcPts val="1200"/>
              </a:spcAft>
            </a:pPr>
            <a:r>
              <a:rPr lang="zh-CN" altLang="en-US" sz="2800" dirty="0" smtClean="0">
                <a:solidFill>
                  <a:prstClr val="black"/>
                </a:solidFill>
                <a:latin typeface="黑体" pitchFamily="49" charset="-122"/>
                <a:ea typeface="黑体" pitchFamily="49" charset="-122"/>
              </a:rPr>
              <a:t>联邦投入巨资推动大数据</a:t>
            </a:r>
            <a:r>
              <a:rPr lang="zh-CN" altLang="en-US" sz="2800" u="sng" dirty="0" smtClean="0">
                <a:solidFill>
                  <a:prstClr val="black"/>
                </a:solidFill>
                <a:latin typeface="黑体" pitchFamily="49" charset="-122"/>
                <a:ea typeface="黑体" pitchFamily="49" charset="-122"/>
              </a:rPr>
              <a:t>提取</a:t>
            </a:r>
            <a:r>
              <a:rPr lang="zh-CN" altLang="en-US" sz="2800" dirty="0" smtClean="0">
                <a:solidFill>
                  <a:prstClr val="black"/>
                </a:solidFill>
                <a:latin typeface="黑体" pitchFamily="49" charset="-122"/>
                <a:ea typeface="黑体" pitchFamily="49" charset="-122"/>
              </a:rPr>
              <a:t>、</a:t>
            </a:r>
            <a:r>
              <a:rPr lang="zh-CN" altLang="en-US" sz="2800" u="sng" dirty="0" smtClean="0">
                <a:solidFill>
                  <a:prstClr val="black"/>
                </a:solidFill>
                <a:latin typeface="黑体" pitchFamily="49" charset="-122"/>
                <a:ea typeface="黑体" pitchFamily="49" charset="-122"/>
              </a:rPr>
              <a:t>存储</a:t>
            </a:r>
            <a:r>
              <a:rPr lang="zh-CN" altLang="en-US" sz="2800" dirty="0" smtClean="0">
                <a:solidFill>
                  <a:prstClr val="black"/>
                </a:solidFill>
                <a:latin typeface="黑体" pitchFamily="49" charset="-122"/>
                <a:ea typeface="黑体" pitchFamily="49" charset="-122"/>
              </a:rPr>
              <a:t>、</a:t>
            </a:r>
            <a:r>
              <a:rPr lang="zh-CN" altLang="en-US" sz="2800" u="sng" dirty="0" smtClean="0">
                <a:solidFill>
                  <a:prstClr val="black"/>
                </a:solidFill>
                <a:latin typeface="黑体" pitchFamily="49" charset="-122"/>
                <a:ea typeface="黑体" pitchFamily="49" charset="-122"/>
              </a:rPr>
              <a:t>分析</a:t>
            </a:r>
            <a:r>
              <a:rPr lang="zh-CN" altLang="en-US" sz="2800" dirty="0" smtClean="0">
                <a:solidFill>
                  <a:prstClr val="black"/>
                </a:solidFill>
                <a:latin typeface="黑体" pitchFamily="49" charset="-122"/>
                <a:ea typeface="黑体" pitchFamily="49" charset="-122"/>
              </a:rPr>
              <a:t>、</a:t>
            </a:r>
            <a:r>
              <a:rPr lang="zh-CN" altLang="en-US" sz="2800" u="sng" dirty="0" smtClean="0">
                <a:solidFill>
                  <a:prstClr val="black"/>
                </a:solidFill>
                <a:latin typeface="黑体" pitchFamily="49" charset="-122"/>
                <a:ea typeface="黑体" pitchFamily="49" charset="-122"/>
              </a:rPr>
              <a:t>发现</a:t>
            </a:r>
            <a:r>
              <a:rPr lang="zh-CN" altLang="en-US" sz="2800" dirty="0" smtClean="0">
                <a:solidFill>
                  <a:prstClr val="black"/>
                </a:solidFill>
                <a:latin typeface="黑体" pitchFamily="49" charset="-122"/>
                <a:ea typeface="黑体" pitchFamily="49" charset="-122"/>
              </a:rPr>
              <a:t>等领域技术与工具研发；打造</a:t>
            </a:r>
            <a:r>
              <a:rPr lang="en-US" altLang="zh-CN" sz="2800" u="sng" dirty="0" err="1" smtClean="0">
                <a:solidFill>
                  <a:srgbClr val="002060"/>
                </a:solidFill>
                <a:latin typeface="黑体" pitchFamily="49" charset="-122"/>
                <a:ea typeface="黑体" pitchFamily="49" charset="-122"/>
              </a:rPr>
              <a:t>Data.Gov</a:t>
            </a:r>
            <a:r>
              <a:rPr lang="zh-CN" altLang="en-US" sz="2800" dirty="0" smtClean="0">
                <a:solidFill>
                  <a:prstClr val="black"/>
                </a:solidFill>
                <a:latin typeface="黑体" pitchFamily="49" charset="-122"/>
                <a:ea typeface="黑体" pitchFamily="49" charset="-122"/>
              </a:rPr>
              <a:t>，推行政府数据</a:t>
            </a:r>
            <a:r>
              <a:rPr lang="zh-CN" altLang="en-US" sz="2800" dirty="0">
                <a:solidFill>
                  <a:prstClr val="black"/>
                </a:solidFill>
                <a:latin typeface="黑体" pitchFamily="49" charset="-122"/>
                <a:ea typeface="黑体" pitchFamily="49" charset="-122"/>
              </a:rPr>
              <a:t>开放</a:t>
            </a:r>
            <a:r>
              <a:rPr lang="zh-CN" altLang="en-US" sz="2800" dirty="0" smtClean="0">
                <a:solidFill>
                  <a:prstClr val="black"/>
                </a:solidFill>
                <a:latin typeface="黑体" pitchFamily="49" charset="-122"/>
                <a:ea typeface="黑体" pitchFamily="49" charset="-122"/>
              </a:rPr>
              <a:t>。</a:t>
            </a:r>
            <a:endParaRPr lang="zh-CN" altLang="en-US" sz="2800" dirty="0">
              <a:solidFill>
                <a:prstClr val="black"/>
              </a:solidFill>
              <a:latin typeface="黑体" pitchFamily="49" charset="-122"/>
              <a:ea typeface="黑体" pitchFamily="49" charset="-122"/>
            </a:endParaRPr>
          </a:p>
        </p:txBody>
      </p:sp>
      <p:sp>
        <p:nvSpPr>
          <p:cNvPr id="5" name="TextBox 4"/>
          <p:cNvSpPr txBox="1"/>
          <p:nvPr/>
        </p:nvSpPr>
        <p:spPr>
          <a:xfrm>
            <a:off x="611560" y="3719934"/>
            <a:ext cx="7992888" cy="1077218"/>
          </a:xfrm>
          <a:prstGeom prst="rect">
            <a:avLst/>
          </a:prstGeom>
          <a:noFill/>
        </p:spPr>
        <p:txBody>
          <a:bodyPr wrap="square" rtlCol="0">
            <a:spAutoFit/>
          </a:bodyPr>
          <a:lstStyle/>
          <a:p>
            <a:pPr marL="342900" indent="-342900" fontAlgn="auto">
              <a:spcBef>
                <a:spcPts val="0"/>
              </a:spcBef>
              <a:spcAft>
                <a:spcPts val="0"/>
              </a:spcAft>
              <a:buFont typeface="Wingdings" pitchFamily="2" charset="2"/>
              <a:buChar char="ü"/>
            </a:pPr>
            <a:r>
              <a:rPr lang="zh-CN" altLang="en-US" sz="2400" dirty="0" smtClean="0">
                <a:solidFill>
                  <a:prstClr val="black"/>
                </a:solidFill>
                <a:latin typeface="华文楷体" pitchFamily="2" charset="-122"/>
                <a:ea typeface="华文楷体" pitchFamily="2" charset="-122"/>
              </a:rPr>
              <a:t>西方各国、各大企业</a:t>
            </a:r>
            <a:r>
              <a:rPr lang="zh-CN" altLang="en-US" sz="2400" dirty="0">
                <a:solidFill>
                  <a:prstClr val="black"/>
                </a:solidFill>
                <a:latin typeface="华文楷体" pitchFamily="2" charset="-122"/>
                <a:ea typeface="华文楷体" pitchFamily="2" charset="-122"/>
              </a:rPr>
              <a:t>都</a:t>
            </a:r>
            <a:r>
              <a:rPr lang="zh-CN" altLang="en-US" sz="2400" dirty="0" smtClean="0">
                <a:solidFill>
                  <a:prstClr val="black"/>
                </a:solidFill>
                <a:latin typeface="华文楷体" pitchFamily="2" charset="-122"/>
                <a:ea typeface="华文楷体" pitchFamily="2" charset="-122"/>
              </a:rPr>
              <a:t>纷纷推出大数据策略和方案</a:t>
            </a:r>
            <a:r>
              <a:rPr lang="en-US" altLang="zh-CN" sz="2400" dirty="0" smtClean="0">
                <a:solidFill>
                  <a:prstClr val="black"/>
                </a:solidFill>
                <a:latin typeface="华文楷体" pitchFamily="2" charset="-122"/>
                <a:ea typeface="华文楷体" pitchFamily="2" charset="-122"/>
              </a:rPr>
              <a:t>…</a:t>
            </a:r>
          </a:p>
          <a:p>
            <a:pPr marL="285750" indent="-285750" fontAlgn="auto">
              <a:spcBef>
                <a:spcPts val="0"/>
              </a:spcBef>
              <a:spcAft>
                <a:spcPts val="0"/>
              </a:spcAft>
              <a:buFont typeface="Wingdings" pitchFamily="2" charset="2"/>
              <a:buChar char="ü"/>
            </a:pPr>
            <a:endParaRPr lang="en-US" altLang="zh-CN" sz="1600" dirty="0">
              <a:solidFill>
                <a:prstClr val="black"/>
              </a:solidFill>
              <a:latin typeface="华文楷体" pitchFamily="2" charset="-122"/>
              <a:ea typeface="华文楷体" pitchFamily="2" charset="-122"/>
            </a:endParaRPr>
          </a:p>
          <a:p>
            <a:pPr marL="342900" indent="-342900" fontAlgn="auto">
              <a:spcBef>
                <a:spcPts val="0"/>
              </a:spcBef>
              <a:spcAft>
                <a:spcPts val="0"/>
              </a:spcAft>
              <a:buFont typeface="Wingdings" pitchFamily="2" charset="2"/>
              <a:buChar char="ü"/>
            </a:pPr>
            <a:r>
              <a:rPr lang="zh-CN" altLang="en-US" sz="2400" dirty="0" smtClean="0">
                <a:solidFill>
                  <a:prstClr val="black"/>
                </a:solidFill>
                <a:latin typeface="华文楷体" pitchFamily="2" charset="-122"/>
                <a:ea typeface="华文楷体" pitchFamily="2" charset="-122"/>
              </a:rPr>
              <a:t>亚马逊，</a:t>
            </a:r>
            <a:r>
              <a:rPr lang="en-US" altLang="zh-CN" sz="2400" dirty="0" smtClean="0">
                <a:solidFill>
                  <a:prstClr val="black"/>
                </a:solidFill>
                <a:latin typeface="华文楷体" pitchFamily="2" charset="-122"/>
                <a:ea typeface="华文楷体" pitchFamily="2" charset="-122"/>
              </a:rPr>
              <a:t>EMC</a:t>
            </a:r>
            <a:r>
              <a:rPr lang="zh-CN" altLang="en-US" sz="2400" dirty="0" smtClean="0">
                <a:solidFill>
                  <a:prstClr val="black"/>
                </a:solidFill>
                <a:latin typeface="华文楷体" pitchFamily="2" charset="-122"/>
                <a:ea typeface="华文楷体" pitchFamily="2" charset="-122"/>
              </a:rPr>
              <a:t>，</a:t>
            </a:r>
            <a:r>
              <a:rPr lang="en-US" altLang="zh-CN" sz="2400" dirty="0" smtClean="0">
                <a:solidFill>
                  <a:prstClr val="black"/>
                </a:solidFill>
                <a:latin typeface="华文楷体" pitchFamily="2" charset="-122"/>
                <a:ea typeface="华文楷体" pitchFamily="2" charset="-122"/>
              </a:rPr>
              <a:t>IBM</a:t>
            </a:r>
            <a:r>
              <a:rPr lang="zh-CN" altLang="en-US" sz="2400" dirty="0" smtClean="0">
                <a:solidFill>
                  <a:prstClr val="black"/>
                </a:solidFill>
                <a:latin typeface="华文楷体" pitchFamily="2" charset="-122"/>
                <a:ea typeface="华文楷体" pitchFamily="2" charset="-122"/>
              </a:rPr>
              <a:t>，</a:t>
            </a:r>
            <a:r>
              <a:rPr lang="en-US" altLang="zh-CN" sz="2400" dirty="0" smtClean="0">
                <a:solidFill>
                  <a:prstClr val="black"/>
                </a:solidFill>
                <a:latin typeface="华文楷体" pitchFamily="2" charset="-122"/>
                <a:ea typeface="华文楷体" pitchFamily="2" charset="-122"/>
              </a:rPr>
              <a:t>Oracle</a:t>
            </a:r>
            <a:r>
              <a:rPr lang="zh-CN" altLang="en-US" sz="2400" dirty="0" smtClean="0">
                <a:solidFill>
                  <a:prstClr val="black"/>
                </a:solidFill>
                <a:latin typeface="华文楷体" pitchFamily="2" charset="-122"/>
                <a:ea typeface="华文楷体" pitchFamily="2" charset="-122"/>
              </a:rPr>
              <a:t>，</a:t>
            </a:r>
            <a:r>
              <a:rPr lang="en-US" altLang="zh-CN" sz="2400" dirty="0" smtClean="0">
                <a:solidFill>
                  <a:prstClr val="black"/>
                </a:solidFill>
                <a:latin typeface="华文楷体" pitchFamily="2" charset="-122"/>
                <a:ea typeface="华文楷体" pitchFamily="2" charset="-122"/>
              </a:rPr>
              <a:t>Google</a:t>
            </a:r>
            <a:r>
              <a:rPr lang="zh-CN" altLang="en-US" sz="2400" dirty="0" smtClean="0">
                <a:solidFill>
                  <a:prstClr val="black"/>
                </a:solidFill>
                <a:latin typeface="华文楷体" pitchFamily="2" charset="-122"/>
                <a:ea typeface="华文楷体" pitchFamily="2" charset="-122"/>
              </a:rPr>
              <a:t>，</a:t>
            </a:r>
            <a:r>
              <a:rPr lang="en-US" altLang="zh-CN" sz="2400" dirty="0" smtClean="0">
                <a:solidFill>
                  <a:prstClr val="black"/>
                </a:solidFill>
                <a:latin typeface="华文楷体" pitchFamily="2" charset="-122"/>
                <a:ea typeface="华文楷体" pitchFamily="2" charset="-122"/>
              </a:rPr>
              <a:t>HP……</a:t>
            </a:r>
            <a:endParaRPr lang="zh-CN" altLang="en-US" sz="2400" dirty="0">
              <a:solidFill>
                <a:prstClr val="black"/>
              </a:solidFill>
              <a:latin typeface="华文楷体" pitchFamily="2" charset="-122"/>
              <a:ea typeface="华文楷体" pitchFamily="2" charset="-122"/>
            </a:endParaRPr>
          </a:p>
        </p:txBody>
      </p:sp>
      <p:pic>
        <p:nvPicPr>
          <p:cNvPr id="1026" name="Picture 2" descr=" IBM 厂商聚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6488" y="5089375"/>
            <a:ext cx="3048000" cy="1447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intel.cn/content/dam/www/program/it-center/prc17-office-2men_2-1.jpg.rendition.cq5dam.webintel.288.1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16" y="5089375"/>
            <a:ext cx="2959224" cy="1447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cdc.tencent.com/wp-content/uploads/2012/1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5089375"/>
            <a:ext cx="2520280" cy="1447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9747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98454" y="5252550"/>
            <a:ext cx="6029730" cy="1416810"/>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
        <p:nvSpPr>
          <p:cNvPr id="3" name="矩形 2"/>
          <p:cNvSpPr/>
          <p:nvPr/>
        </p:nvSpPr>
        <p:spPr>
          <a:xfrm>
            <a:off x="179512" y="836712"/>
            <a:ext cx="8772276" cy="2462213"/>
          </a:xfrm>
          <a:prstGeom prst="rect">
            <a:avLst/>
          </a:prstGeom>
        </p:spPr>
        <p:txBody>
          <a:bodyPr wrap="square">
            <a:spAutoFit/>
          </a:bodyPr>
          <a:lstStyle/>
          <a:p>
            <a:pPr marL="457200" indent="-457200" fontAlgn="auto">
              <a:lnSpc>
                <a:spcPct val="120000"/>
              </a:lnSpc>
              <a:spcBef>
                <a:spcPts val="600"/>
              </a:spcBef>
              <a:spcAft>
                <a:spcPts val="600"/>
              </a:spcAft>
              <a:buFont typeface="方正姚体" pitchFamily="2" charset="-122"/>
              <a:buChar char="※"/>
            </a:pPr>
            <a:r>
              <a:rPr lang="zh-CN" altLang="en-US" sz="2400" dirty="0">
                <a:solidFill>
                  <a:prstClr val="black"/>
                </a:solidFill>
                <a:latin typeface="华文楷体" pitchFamily="2" charset="-122"/>
                <a:ea typeface="华文楷体" pitchFamily="2" charset="-122"/>
              </a:rPr>
              <a:t>截止到</a:t>
            </a:r>
            <a:r>
              <a:rPr lang="en-US" altLang="zh-CN" sz="2400" dirty="0">
                <a:solidFill>
                  <a:prstClr val="black"/>
                </a:solidFill>
                <a:latin typeface="华文楷体" pitchFamily="2" charset="-122"/>
                <a:ea typeface="华文楷体" pitchFamily="2" charset="-122"/>
              </a:rPr>
              <a:t>2012</a:t>
            </a:r>
            <a:r>
              <a:rPr lang="zh-CN" altLang="en-US" sz="2400" dirty="0">
                <a:solidFill>
                  <a:prstClr val="black"/>
                </a:solidFill>
                <a:latin typeface="华文楷体" pitchFamily="2" charset="-122"/>
                <a:ea typeface="华文楷体" pitchFamily="2" charset="-122"/>
              </a:rPr>
              <a:t>年，数据量已经从</a:t>
            </a:r>
            <a:r>
              <a:rPr lang="en-US" altLang="zh-CN" sz="2400" u="sng" dirty="0" smtClean="0">
                <a:solidFill>
                  <a:prstClr val="black"/>
                </a:solidFill>
                <a:latin typeface="华文楷体" pitchFamily="2" charset="-122"/>
                <a:ea typeface="华文楷体" pitchFamily="2" charset="-122"/>
              </a:rPr>
              <a:t>TB</a:t>
            </a:r>
            <a:r>
              <a:rPr lang="zh-CN" altLang="en-US" sz="2000" dirty="0" smtClean="0">
                <a:solidFill>
                  <a:prstClr val="black"/>
                </a:solidFill>
                <a:latin typeface="华文楷体" pitchFamily="2" charset="-122"/>
                <a:ea typeface="华文楷体" pitchFamily="2" charset="-122"/>
              </a:rPr>
              <a:t>（</a:t>
            </a:r>
            <a:r>
              <a:rPr lang="en-US" altLang="zh-CN" sz="2000" dirty="0" smtClean="0">
                <a:solidFill>
                  <a:prstClr val="black"/>
                </a:solidFill>
                <a:latin typeface="华文楷体" pitchFamily="2" charset="-122"/>
                <a:ea typeface="华文楷体" pitchFamily="2" charset="-122"/>
              </a:rPr>
              <a:t>1024GB=1TB</a:t>
            </a:r>
            <a:r>
              <a:rPr lang="zh-CN" altLang="en-US" sz="2000" dirty="0" smtClean="0">
                <a:solidFill>
                  <a:prstClr val="black"/>
                </a:solidFill>
                <a:latin typeface="华文楷体" pitchFamily="2" charset="-122"/>
                <a:ea typeface="华文楷体" pitchFamily="2" charset="-122"/>
              </a:rPr>
              <a:t>）</a:t>
            </a:r>
            <a:r>
              <a:rPr lang="zh-CN" altLang="en-US" sz="2400" dirty="0" smtClean="0">
                <a:solidFill>
                  <a:prstClr val="black"/>
                </a:solidFill>
                <a:latin typeface="华文楷体" pitchFamily="2" charset="-122"/>
                <a:ea typeface="华文楷体" pitchFamily="2" charset="-122"/>
              </a:rPr>
              <a:t>级别</a:t>
            </a:r>
            <a:r>
              <a:rPr lang="zh-CN" altLang="en-US" sz="2400" dirty="0">
                <a:solidFill>
                  <a:prstClr val="black"/>
                </a:solidFill>
                <a:latin typeface="华文楷体" pitchFamily="2" charset="-122"/>
                <a:ea typeface="华文楷体" pitchFamily="2" charset="-122"/>
              </a:rPr>
              <a:t>跃升到</a:t>
            </a:r>
            <a:r>
              <a:rPr lang="en-US" altLang="zh-CN" sz="2400" u="sng" dirty="0" smtClean="0">
                <a:solidFill>
                  <a:prstClr val="black"/>
                </a:solidFill>
                <a:latin typeface="华文楷体" pitchFamily="2" charset="-122"/>
                <a:ea typeface="华文楷体" pitchFamily="2" charset="-122"/>
              </a:rPr>
              <a:t>PB</a:t>
            </a:r>
            <a:r>
              <a:rPr lang="zh-CN" altLang="en-US" sz="2000" dirty="0" smtClean="0">
                <a:solidFill>
                  <a:prstClr val="black"/>
                </a:solidFill>
                <a:latin typeface="华文楷体" pitchFamily="2" charset="-122"/>
                <a:ea typeface="华文楷体" pitchFamily="2" charset="-122"/>
              </a:rPr>
              <a:t>（</a:t>
            </a:r>
            <a:r>
              <a:rPr lang="en-US" altLang="zh-CN" sz="2000" dirty="0" smtClean="0">
                <a:solidFill>
                  <a:prstClr val="black"/>
                </a:solidFill>
                <a:latin typeface="华文楷体" pitchFamily="2" charset="-122"/>
                <a:ea typeface="华文楷体" pitchFamily="2" charset="-122"/>
              </a:rPr>
              <a:t>1024TB=1PB</a:t>
            </a:r>
            <a:r>
              <a:rPr lang="zh-CN" altLang="en-US" sz="2000" dirty="0" smtClean="0">
                <a:solidFill>
                  <a:prstClr val="black"/>
                </a:solidFill>
                <a:latin typeface="华文楷体" pitchFamily="2" charset="-122"/>
                <a:ea typeface="华文楷体" pitchFamily="2" charset="-122"/>
              </a:rPr>
              <a:t>）</a:t>
            </a:r>
            <a:r>
              <a:rPr lang="zh-CN" altLang="en-US" sz="2400" dirty="0" smtClean="0">
                <a:solidFill>
                  <a:prstClr val="black"/>
                </a:solidFill>
                <a:latin typeface="华文楷体" pitchFamily="2" charset="-122"/>
                <a:ea typeface="华文楷体" pitchFamily="2" charset="-122"/>
              </a:rPr>
              <a:t>、</a:t>
            </a:r>
            <a:r>
              <a:rPr lang="en-US" altLang="zh-CN" sz="2400" u="sng" dirty="0" smtClean="0">
                <a:solidFill>
                  <a:prstClr val="black"/>
                </a:solidFill>
                <a:latin typeface="华文楷体" pitchFamily="2" charset="-122"/>
                <a:ea typeface="华文楷体" pitchFamily="2" charset="-122"/>
              </a:rPr>
              <a:t>EB</a:t>
            </a:r>
            <a:r>
              <a:rPr lang="zh-CN" altLang="en-US" sz="2000" dirty="0">
                <a:solidFill>
                  <a:prstClr val="black"/>
                </a:solidFill>
                <a:latin typeface="华文楷体" pitchFamily="2" charset="-122"/>
                <a:ea typeface="华文楷体" pitchFamily="2" charset="-122"/>
              </a:rPr>
              <a:t>（</a:t>
            </a:r>
            <a:r>
              <a:rPr lang="en-US" altLang="zh-CN" sz="2000" dirty="0" smtClean="0">
                <a:solidFill>
                  <a:prstClr val="black"/>
                </a:solidFill>
                <a:latin typeface="华文楷体" pitchFamily="2" charset="-122"/>
                <a:ea typeface="华文楷体" pitchFamily="2" charset="-122"/>
              </a:rPr>
              <a:t>1024PB=1EB</a:t>
            </a:r>
            <a:r>
              <a:rPr lang="zh-CN" altLang="en-US" sz="2000" dirty="0" smtClean="0">
                <a:solidFill>
                  <a:prstClr val="black"/>
                </a:solidFill>
                <a:latin typeface="华文楷体" pitchFamily="2" charset="-122"/>
                <a:ea typeface="华文楷体" pitchFamily="2" charset="-122"/>
              </a:rPr>
              <a:t>）</a:t>
            </a:r>
            <a:r>
              <a:rPr lang="zh-CN" altLang="en-US" sz="2400" dirty="0" smtClean="0">
                <a:solidFill>
                  <a:prstClr val="black"/>
                </a:solidFill>
                <a:latin typeface="华文楷体" pitchFamily="2" charset="-122"/>
                <a:ea typeface="华文楷体" pitchFamily="2" charset="-122"/>
              </a:rPr>
              <a:t>乃至</a:t>
            </a:r>
            <a:r>
              <a:rPr lang="en-US" altLang="zh-CN" sz="2400" u="sng" dirty="0" smtClean="0">
                <a:solidFill>
                  <a:prstClr val="black"/>
                </a:solidFill>
                <a:latin typeface="华文楷体" pitchFamily="2" charset="-122"/>
                <a:ea typeface="华文楷体" pitchFamily="2" charset="-122"/>
              </a:rPr>
              <a:t>ZB</a:t>
            </a:r>
            <a:r>
              <a:rPr lang="zh-CN" altLang="en-US" sz="2000" dirty="0" smtClean="0">
                <a:solidFill>
                  <a:prstClr val="black"/>
                </a:solidFill>
                <a:latin typeface="华文楷体" pitchFamily="2" charset="-122"/>
                <a:ea typeface="华文楷体" pitchFamily="2" charset="-122"/>
              </a:rPr>
              <a:t>（</a:t>
            </a:r>
            <a:r>
              <a:rPr lang="en-US" altLang="zh-CN" sz="2000" dirty="0" smtClean="0">
                <a:solidFill>
                  <a:prstClr val="black"/>
                </a:solidFill>
                <a:latin typeface="华文楷体" pitchFamily="2" charset="-122"/>
                <a:ea typeface="华文楷体" pitchFamily="2" charset="-122"/>
              </a:rPr>
              <a:t>1024EB=1ZB</a:t>
            </a:r>
            <a:r>
              <a:rPr lang="zh-CN" altLang="en-US" sz="2000" dirty="0" smtClean="0">
                <a:solidFill>
                  <a:prstClr val="black"/>
                </a:solidFill>
                <a:latin typeface="华文楷体" pitchFamily="2" charset="-122"/>
                <a:ea typeface="华文楷体" pitchFamily="2" charset="-122"/>
              </a:rPr>
              <a:t>）</a:t>
            </a:r>
            <a:r>
              <a:rPr lang="zh-CN" altLang="en-US" sz="2400" dirty="0" smtClean="0">
                <a:solidFill>
                  <a:prstClr val="black"/>
                </a:solidFill>
                <a:latin typeface="华文楷体" pitchFamily="2" charset="-122"/>
                <a:ea typeface="华文楷体" pitchFamily="2" charset="-122"/>
              </a:rPr>
              <a:t>级别；</a:t>
            </a:r>
            <a:endParaRPr lang="en-US" altLang="zh-CN" sz="2400" dirty="0" smtClean="0">
              <a:solidFill>
                <a:prstClr val="black"/>
              </a:solidFill>
              <a:latin typeface="华文楷体" pitchFamily="2" charset="-122"/>
              <a:ea typeface="华文楷体" pitchFamily="2" charset="-122"/>
            </a:endParaRPr>
          </a:p>
          <a:p>
            <a:pPr marL="457200" indent="-457200" fontAlgn="auto">
              <a:lnSpc>
                <a:spcPct val="120000"/>
              </a:lnSpc>
              <a:spcBef>
                <a:spcPts val="600"/>
              </a:spcBef>
              <a:spcAft>
                <a:spcPts val="600"/>
              </a:spcAft>
              <a:buFont typeface="方正姚体" pitchFamily="2" charset="-122"/>
              <a:buChar char="※"/>
            </a:pPr>
            <a:r>
              <a:rPr lang="zh-CN" altLang="en-US" sz="2400" dirty="0" smtClean="0">
                <a:solidFill>
                  <a:prstClr val="black"/>
                </a:solidFill>
                <a:latin typeface="华文楷体" pitchFamily="2" charset="-122"/>
                <a:ea typeface="华文楷体" pitchFamily="2" charset="-122"/>
              </a:rPr>
              <a:t>国际</a:t>
            </a:r>
            <a:r>
              <a:rPr lang="zh-CN" altLang="en-US" sz="2400" dirty="0">
                <a:solidFill>
                  <a:prstClr val="black"/>
                </a:solidFill>
                <a:latin typeface="华文楷体" pitchFamily="2" charset="-122"/>
                <a:ea typeface="华文楷体" pitchFamily="2" charset="-122"/>
              </a:rPr>
              <a:t>数据公司</a:t>
            </a:r>
            <a:r>
              <a:rPr lang="zh-CN" altLang="en-US" sz="2000" dirty="0">
                <a:solidFill>
                  <a:prstClr val="black"/>
                </a:solidFill>
                <a:latin typeface="华文楷体" pitchFamily="2" charset="-122"/>
                <a:ea typeface="华文楷体" pitchFamily="2" charset="-122"/>
              </a:rPr>
              <a:t>（</a:t>
            </a:r>
            <a:r>
              <a:rPr lang="en-US" altLang="zh-CN" sz="2000" dirty="0">
                <a:solidFill>
                  <a:prstClr val="black"/>
                </a:solidFill>
                <a:latin typeface="华文楷体" pitchFamily="2" charset="-122"/>
                <a:ea typeface="华文楷体" pitchFamily="2" charset="-122"/>
              </a:rPr>
              <a:t>IDC</a:t>
            </a:r>
            <a:r>
              <a:rPr lang="zh-CN" altLang="en-US" sz="2000" dirty="0" smtClean="0">
                <a:solidFill>
                  <a:prstClr val="black"/>
                </a:solidFill>
                <a:latin typeface="华文楷体" pitchFamily="2" charset="-122"/>
                <a:ea typeface="华文楷体" pitchFamily="2" charset="-122"/>
              </a:rPr>
              <a:t>）</a:t>
            </a:r>
            <a:r>
              <a:rPr lang="zh-CN" altLang="en-US" sz="2400" dirty="0" smtClean="0">
                <a:solidFill>
                  <a:prstClr val="black"/>
                </a:solidFill>
                <a:latin typeface="华文楷体" pitchFamily="2" charset="-122"/>
                <a:ea typeface="华文楷体" pitchFamily="2" charset="-122"/>
              </a:rPr>
              <a:t>研究</a:t>
            </a:r>
            <a:r>
              <a:rPr lang="zh-CN" altLang="en-US" sz="2400" dirty="0">
                <a:solidFill>
                  <a:prstClr val="black"/>
                </a:solidFill>
                <a:latin typeface="华文楷体" pitchFamily="2" charset="-122"/>
                <a:ea typeface="华文楷体" pitchFamily="2" charset="-122"/>
              </a:rPr>
              <a:t>结果表明，</a:t>
            </a:r>
            <a:r>
              <a:rPr lang="en-US" altLang="zh-CN" sz="2400" dirty="0">
                <a:solidFill>
                  <a:prstClr val="black"/>
                </a:solidFill>
                <a:latin typeface="华文楷体" pitchFamily="2" charset="-122"/>
                <a:ea typeface="华文楷体" pitchFamily="2" charset="-122"/>
              </a:rPr>
              <a:t>2008</a:t>
            </a:r>
            <a:r>
              <a:rPr lang="zh-CN" altLang="en-US" sz="2400" dirty="0">
                <a:solidFill>
                  <a:prstClr val="black"/>
                </a:solidFill>
                <a:latin typeface="华文楷体" pitchFamily="2" charset="-122"/>
                <a:ea typeface="华文楷体" pitchFamily="2" charset="-122"/>
              </a:rPr>
              <a:t>年全球</a:t>
            </a:r>
            <a:r>
              <a:rPr lang="zh-CN" altLang="en-US" sz="2400" dirty="0" smtClean="0">
                <a:solidFill>
                  <a:prstClr val="black"/>
                </a:solidFill>
                <a:latin typeface="华文楷体" pitchFamily="2" charset="-122"/>
                <a:ea typeface="华文楷体" pitchFamily="2" charset="-122"/>
              </a:rPr>
              <a:t>产生数据</a:t>
            </a:r>
            <a:r>
              <a:rPr lang="zh-CN" altLang="en-US" sz="2400" dirty="0">
                <a:solidFill>
                  <a:prstClr val="black"/>
                </a:solidFill>
                <a:latin typeface="华文楷体" pitchFamily="2" charset="-122"/>
                <a:ea typeface="华文楷体" pitchFamily="2" charset="-122"/>
              </a:rPr>
              <a:t>量为</a:t>
            </a:r>
            <a:r>
              <a:rPr lang="en-US" altLang="zh-CN" sz="2400" dirty="0">
                <a:solidFill>
                  <a:prstClr val="black"/>
                </a:solidFill>
                <a:latin typeface="华文楷体" pitchFamily="2" charset="-122"/>
                <a:ea typeface="华文楷体" pitchFamily="2" charset="-122"/>
              </a:rPr>
              <a:t>0.49ZB</a:t>
            </a:r>
            <a:r>
              <a:rPr lang="zh-CN" altLang="en-US" sz="2400" dirty="0">
                <a:solidFill>
                  <a:prstClr val="black"/>
                </a:solidFill>
                <a:latin typeface="华文楷体" pitchFamily="2" charset="-122"/>
                <a:ea typeface="华文楷体" pitchFamily="2" charset="-122"/>
              </a:rPr>
              <a:t>，</a:t>
            </a:r>
            <a:r>
              <a:rPr lang="en-US" altLang="zh-CN" sz="2400" dirty="0">
                <a:solidFill>
                  <a:prstClr val="black"/>
                </a:solidFill>
                <a:latin typeface="华文楷体" pitchFamily="2" charset="-122"/>
                <a:ea typeface="华文楷体" pitchFamily="2" charset="-122"/>
              </a:rPr>
              <a:t>2009</a:t>
            </a:r>
            <a:r>
              <a:rPr lang="zh-CN" altLang="en-US" sz="2400" dirty="0" smtClean="0">
                <a:solidFill>
                  <a:prstClr val="black"/>
                </a:solidFill>
                <a:latin typeface="华文楷体" pitchFamily="2" charset="-122"/>
                <a:ea typeface="华文楷体" pitchFamily="2" charset="-122"/>
              </a:rPr>
              <a:t>年数据</a:t>
            </a:r>
            <a:r>
              <a:rPr lang="zh-CN" altLang="en-US" sz="2400" dirty="0">
                <a:solidFill>
                  <a:prstClr val="black"/>
                </a:solidFill>
                <a:latin typeface="华文楷体" pitchFamily="2" charset="-122"/>
                <a:ea typeface="华文楷体" pitchFamily="2" charset="-122"/>
              </a:rPr>
              <a:t>量为</a:t>
            </a:r>
            <a:r>
              <a:rPr lang="en-US" altLang="zh-CN" sz="2400" dirty="0">
                <a:solidFill>
                  <a:prstClr val="black"/>
                </a:solidFill>
                <a:latin typeface="华文楷体" pitchFamily="2" charset="-122"/>
                <a:ea typeface="华文楷体" pitchFamily="2" charset="-122"/>
              </a:rPr>
              <a:t>0.8ZB</a:t>
            </a:r>
            <a:r>
              <a:rPr lang="zh-CN" altLang="en-US" sz="2400" dirty="0">
                <a:solidFill>
                  <a:prstClr val="black"/>
                </a:solidFill>
                <a:latin typeface="华文楷体" pitchFamily="2" charset="-122"/>
                <a:ea typeface="华文楷体" pitchFamily="2" charset="-122"/>
              </a:rPr>
              <a:t>，</a:t>
            </a:r>
            <a:r>
              <a:rPr lang="en-US" altLang="zh-CN" sz="2400" dirty="0">
                <a:solidFill>
                  <a:prstClr val="black"/>
                </a:solidFill>
                <a:latin typeface="华文楷体" pitchFamily="2" charset="-122"/>
                <a:ea typeface="华文楷体" pitchFamily="2" charset="-122"/>
              </a:rPr>
              <a:t>2010</a:t>
            </a:r>
            <a:r>
              <a:rPr lang="zh-CN" altLang="en-US" sz="2400" dirty="0">
                <a:solidFill>
                  <a:prstClr val="black"/>
                </a:solidFill>
                <a:latin typeface="华文楷体" pitchFamily="2" charset="-122"/>
                <a:ea typeface="华文楷体" pitchFamily="2" charset="-122"/>
              </a:rPr>
              <a:t>年增长为</a:t>
            </a:r>
            <a:r>
              <a:rPr lang="en-US" altLang="zh-CN" sz="2400" dirty="0">
                <a:solidFill>
                  <a:prstClr val="black"/>
                </a:solidFill>
                <a:latin typeface="华文楷体" pitchFamily="2" charset="-122"/>
                <a:ea typeface="华文楷体" pitchFamily="2" charset="-122"/>
              </a:rPr>
              <a:t>1.2ZB</a:t>
            </a:r>
            <a:r>
              <a:rPr lang="zh-CN" altLang="en-US" sz="2400" dirty="0">
                <a:solidFill>
                  <a:prstClr val="black"/>
                </a:solidFill>
                <a:latin typeface="华文楷体" pitchFamily="2" charset="-122"/>
                <a:ea typeface="华文楷体" pitchFamily="2" charset="-122"/>
              </a:rPr>
              <a:t>，</a:t>
            </a:r>
            <a:r>
              <a:rPr lang="en-US" altLang="zh-CN" sz="2400" dirty="0">
                <a:solidFill>
                  <a:prstClr val="black"/>
                </a:solidFill>
                <a:latin typeface="华文楷体" pitchFamily="2" charset="-122"/>
                <a:ea typeface="华文楷体" pitchFamily="2" charset="-122"/>
              </a:rPr>
              <a:t>2011</a:t>
            </a:r>
            <a:r>
              <a:rPr lang="zh-CN" altLang="en-US" sz="2400" dirty="0" smtClean="0">
                <a:solidFill>
                  <a:prstClr val="black"/>
                </a:solidFill>
                <a:latin typeface="华文楷体" pitchFamily="2" charset="-122"/>
                <a:ea typeface="华文楷体" pitchFamily="2" charset="-122"/>
              </a:rPr>
              <a:t>年数量更高</a:t>
            </a:r>
            <a:r>
              <a:rPr lang="zh-CN" altLang="en-US" sz="2400" dirty="0">
                <a:solidFill>
                  <a:prstClr val="black"/>
                </a:solidFill>
                <a:latin typeface="华文楷体" pitchFamily="2" charset="-122"/>
                <a:ea typeface="华文楷体" pitchFamily="2" charset="-122"/>
              </a:rPr>
              <a:t>达</a:t>
            </a:r>
            <a:r>
              <a:rPr lang="en-US" altLang="zh-CN" sz="2400" u="sng" dirty="0">
                <a:solidFill>
                  <a:srgbClr val="FF0000"/>
                </a:solidFill>
                <a:latin typeface="华文楷体" pitchFamily="2" charset="-122"/>
                <a:ea typeface="华文楷体" pitchFamily="2" charset="-122"/>
              </a:rPr>
              <a:t>1.82</a:t>
            </a:r>
            <a:r>
              <a:rPr lang="en-US" altLang="zh-CN" sz="2400" dirty="0">
                <a:solidFill>
                  <a:prstClr val="black"/>
                </a:solidFill>
                <a:latin typeface="华文楷体" pitchFamily="2" charset="-122"/>
                <a:ea typeface="华文楷体" pitchFamily="2" charset="-122"/>
              </a:rPr>
              <a:t>ZB</a:t>
            </a:r>
            <a:r>
              <a:rPr lang="zh-CN" altLang="en-US" sz="2400" dirty="0">
                <a:solidFill>
                  <a:prstClr val="black"/>
                </a:solidFill>
                <a:latin typeface="华文楷体" pitchFamily="2" charset="-122"/>
                <a:ea typeface="华文楷体" pitchFamily="2" charset="-122"/>
              </a:rPr>
              <a:t>，相当于全球每人产生</a:t>
            </a:r>
            <a:r>
              <a:rPr lang="en-US" altLang="zh-CN" sz="2400" dirty="0">
                <a:solidFill>
                  <a:prstClr val="black"/>
                </a:solidFill>
                <a:latin typeface="华文楷体" pitchFamily="2" charset="-122"/>
                <a:ea typeface="华文楷体" pitchFamily="2" charset="-122"/>
              </a:rPr>
              <a:t>200GB</a:t>
            </a:r>
            <a:r>
              <a:rPr lang="zh-CN" altLang="en-US" sz="2400" dirty="0" smtClean="0">
                <a:solidFill>
                  <a:prstClr val="black"/>
                </a:solidFill>
                <a:latin typeface="华文楷体" pitchFamily="2" charset="-122"/>
                <a:ea typeface="华文楷体" pitchFamily="2" charset="-122"/>
              </a:rPr>
              <a:t>以上数据；</a:t>
            </a:r>
            <a:endParaRPr lang="en-US" altLang="zh-CN" sz="2400" dirty="0" smtClean="0">
              <a:solidFill>
                <a:prstClr val="black"/>
              </a:solidFill>
              <a:latin typeface="华文楷体" pitchFamily="2" charset="-122"/>
              <a:ea typeface="华文楷体" pitchFamily="2" charset="-122"/>
            </a:endParaRPr>
          </a:p>
        </p:txBody>
      </p:sp>
      <p:sp>
        <p:nvSpPr>
          <p:cNvPr id="4" name="标题 1"/>
          <p:cNvSpPr>
            <a:spLocks noGrp="1"/>
          </p:cNvSpPr>
          <p:nvPr>
            <p:ph type="title"/>
          </p:nvPr>
        </p:nvSpPr>
        <p:spPr>
          <a:xfrm>
            <a:off x="173054" y="50348"/>
            <a:ext cx="8215370" cy="714356"/>
          </a:xfrm>
        </p:spPr>
        <p:txBody>
          <a:bodyPr>
            <a:normAutofit/>
          </a:bodyPr>
          <a:lstStyle/>
          <a:p>
            <a:r>
              <a:rPr lang="zh-CN" altLang="en-US" sz="3600" dirty="0" smtClean="0"/>
              <a:t>大数据（</a:t>
            </a:r>
            <a:r>
              <a:rPr lang="en-US" altLang="zh-CN" sz="3600" dirty="0" smtClean="0"/>
              <a:t>Big DATA</a:t>
            </a:r>
            <a:r>
              <a:rPr lang="zh-CN" altLang="en-US" sz="3600" dirty="0" smtClean="0"/>
              <a:t>）有多大？</a:t>
            </a:r>
            <a:endParaRPr lang="zh-CN" altLang="en-US" sz="3600" dirty="0"/>
          </a:p>
        </p:txBody>
      </p:sp>
      <p:pic>
        <p:nvPicPr>
          <p:cNvPr id="1026" name="Picture 2" descr="http://g.hiphotos.baidu.com/baike/pic/item/43a7d933c895d14353693cca73f082025aaf07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3298925"/>
            <a:ext cx="2448272" cy="336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179512" y="3412494"/>
            <a:ext cx="6048672" cy="1840056"/>
          </a:xfrm>
          <a:prstGeom prst="rect">
            <a:avLst/>
          </a:prstGeom>
        </p:spPr>
        <p:txBody>
          <a:bodyPr wrap="square">
            <a:spAutoFit/>
          </a:bodyPr>
          <a:lstStyle/>
          <a:p>
            <a:pPr marL="457200" indent="-457200" fontAlgn="auto">
              <a:lnSpc>
                <a:spcPct val="120000"/>
              </a:lnSpc>
              <a:spcBef>
                <a:spcPts val="600"/>
              </a:spcBef>
              <a:spcAft>
                <a:spcPts val="600"/>
              </a:spcAft>
              <a:buFont typeface="方正姚体" pitchFamily="2" charset="-122"/>
              <a:buChar char="※"/>
            </a:pPr>
            <a:r>
              <a:rPr lang="en-US" altLang="zh-CN" sz="2400" u="sng" dirty="0" smtClean="0">
                <a:solidFill>
                  <a:prstClr val="black"/>
                </a:solidFill>
                <a:latin typeface="华文楷体" pitchFamily="2" charset="-122"/>
                <a:ea typeface="华文楷体" pitchFamily="2" charset="-122"/>
              </a:rPr>
              <a:t>IBM</a:t>
            </a:r>
            <a:r>
              <a:rPr lang="zh-CN" altLang="en-US" sz="2400" dirty="0">
                <a:solidFill>
                  <a:prstClr val="black"/>
                </a:solidFill>
                <a:latin typeface="华文楷体" pitchFamily="2" charset="-122"/>
                <a:ea typeface="华文楷体" pitchFamily="2" charset="-122"/>
              </a:rPr>
              <a:t>研究称，整个人类文明所获得的全部数据中，有</a:t>
            </a:r>
            <a:r>
              <a:rPr lang="en-US" altLang="zh-CN" sz="2400" dirty="0">
                <a:solidFill>
                  <a:prstClr val="black"/>
                </a:solidFill>
                <a:latin typeface="华文楷体" pitchFamily="2" charset="-122"/>
                <a:ea typeface="华文楷体" pitchFamily="2" charset="-122"/>
              </a:rPr>
              <a:t>90%</a:t>
            </a:r>
            <a:r>
              <a:rPr lang="zh-CN" altLang="en-US" sz="2400" dirty="0">
                <a:solidFill>
                  <a:prstClr val="black"/>
                </a:solidFill>
                <a:latin typeface="华文楷体" pitchFamily="2" charset="-122"/>
                <a:ea typeface="华文楷体" pitchFamily="2" charset="-122"/>
              </a:rPr>
              <a:t>是</a:t>
            </a:r>
            <a:r>
              <a:rPr lang="zh-CN" altLang="en-US" sz="2400" b="1" u="sng" dirty="0" smtClean="0">
                <a:solidFill>
                  <a:srgbClr val="C00000"/>
                </a:solidFill>
                <a:latin typeface="华文楷体" pitchFamily="2" charset="-122"/>
                <a:ea typeface="华文楷体" pitchFamily="2" charset="-122"/>
              </a:rPr>
              <a:t>过去几年</a:t>
            </a:r>
            <a:r>
              <a:rPr lang="zh-CN" altLang="en-US" sz="2400" dirty="0" smtClean="0">
                <a:solidFill>
                  <a:prstClr val="black"/>
                </a:solidFill>
                <a:latin typeface="华文楷体" pitchFamily="2" charset="-122"/>
                <a:ea typeface="华文楷体" pitchFamily="2" charset="-122"/>
              </a:rPr>
              <a:t>内</a:t>
            </a:r>
            <a:r>
              <a:rPr lang="zh-CN" altLang="en-US" sz="2400" dirty="0">
                <a:solidFill>
                  <a:prstClr val="black"/>
                </a:solidFill>
                <a:latin typeface="华文楷体" pitchFamily="2" charset="-122"/>
                <a:ea typeface="华文楷体" pitchFamily="2" charset="-122"/>
              </a:rPr>
              <a:t>产生的；而到了</a:t>
            </a:r>
            <a:r>
              <a:rPr lang="en-US" altLang="zh-CN" sz="2400" dirty="0">
                <a:solidFill>
                  <a:prstClr val="black"/>
                </a:solidFill>
                <a:latin typeface="华文楷体" pitchFamily="2" charset="-122"/>
                <a:ea typeface="华文楷体" pitchFamily="2" charset="-122"/>
              </a:rPr>
              <a:t>2020</a:t>
            </a:r>
            <a:r>
              <a:rPr lang="zh-CN" altLang="en-US" sz="2400" dirty="0">
                <a:solidFill>
                  <a:prstClr val="black"/>
                </a:solidFill>
                <a:latin typeface="华文楷体" pitchFamily="2" charset="-122"/>
                <a:ea typeface="华文楷体" pitchFamily="2" charset="-122"/>
              </a:rPr>
              <a:t>年，全世界所产生的数据规模又将达到今天</a:t>
            </a:r>
            <a:r>
              <a:rPr lang="zh-CN" altLang="en-US" sz="2400" dirty="0" smtClean="0">
                <a:solidFill>
                  <a:prstClr val="black"/>
                </a:solidFill>
                <a:latin typeface="华文楷体" pitchFamily="2" charset="-122"/>
                <a:ea typeface="华文楷体" pitchFamily="2" charset="-122"/>
              </a:rPr>
              <a:t>的</a:t>
            </a:r>
            <a:r>
              <a:rPr lang="en-US" altLang="zh-CN" sz="2400" dirty="0" smtClean="0">
                <a:solidFill>
                  <a:prstClr val="black"/>
                </a:solidFill>
                <a:latin typeface="华文楷体" pitchFamily="2" charset="-122"/>
                <a:ea typeface="华文楷体" pitchFamily="2" charset="-122"/>
              </a:rPr>
              <a:t>50</a:t>
            </a:r>
            <a:r>
              <a:rPr lang="zh-CN" altLang="en-US" sz="2400" dirty="0" smtClean="0">
                <a:solidFill>
                  <a:prstClr val="black"/>
                </a:solidFill>
                <a:latin typeface="华文楷体" pitchFamily="2" charset="-122"/>
                <a:ea typeface="华文楷体" pitchFamily="2" charset="-122"/>
              </a:rPr>
              <a:t>倍</a:t>
            </a:r>
            <a:r>
              <a:rPr lang="zh-CN" altLang="en-US" sz="2400" dirty="0">
                <a:solidFill>
                  <a:prstClr val="black"/>
                </a:solidFill>
                <a:latin typeface="华文楷体" pitchFamily="2" charset="-122"/>
                <a:ea typeface="华文楷体" pitchFamily="2" charset="-122"/>
              </a:rPr>
              <a:t>。</a:t>
            </a:r>
          </a:p>
        </p:txBody>
      </p:sp>
      <p:sp>
        <p:nvSpPr>
          <p:cNvPr id="2" name="TextBox 1"/>
          <p:cNvSpPr txBox="1"/>
          <p:nvPr/>
        </p:nvSpPr>
        <p:spPr>
          <a:xfrm>
            <a:off x="226120" y="5301289"/>
            <a:ext cx="6002064" cy="1302088"/>
          </a:xfrm>
          <a:prstGeom prst="rect">
            <a:avLst/>
          </a:prstGeom>
          <a:noFill/>
        </p:spPr>
        <p:txBody>
          <a:bodyPr wrap="square" rtlCol="0">
            <a:spAutoFit/>
          </a:bodyPr>
          <a:lstStyle/>
          <a:p>
            <a:pPr fontAlgn="auto">
              <a:lnSpc>
                <a:spcPct val="114000"/>
              </a:lnSpc>
              <a:spcBef>
                <a:spcPts val="0"/>
              </a:spcBef>
              <a:spcAft>
                <a:spcPts val="0"/>
              </a:spcAft>
            </a:pPr>
            <a:r>
              <a:rPr lang="zh-CN" altLang="en-US" sz="2400" dirty="0" smtClean="0">
                <a:solidFill>
                  <a:prstClr val="black"/>
                </a:solidFill>
                <a:latin typeface="黑体" pitchFamily="49" charset="-122"/>
                <a:ea typeface="黑体" pitchFamily="49" charset="-122"/>
              </a:rPr>
              <a:t>一般，社会级</a:t>
            </a:r>
            <a:r>
              <a:rPr lang="en-US" altLang="zh-CN" sz="2400" dirty="0" smtClean="0">
                <a:solidFill>
                  <a:prstClr val="black"/>
                </a:solidFill>
                <a:latin typeface="黑体" pitchFamily="49" charset="-122"/>
                <a:ea typeface="黑体" pitchFamily="49" charset="-122"/>
              </a:rPr>
              <a:t>PB</a:t>
            </a:r>
            <a:r>
              <a:rPr lang="zh-CN" altLang="en-US" sz="2400" dirty="0" smtClean="0">
                <a:solidFill>
                  <a:prstClr val="black"/>
                </a:solidFill>
                <a:latin typeface="黑体" pitchFamily="49" charset="-122"/>
                <a:ea typeface="黑体" pitchFamily="49" charset="-122"/>
              </a:rPr>
              <a:t>以上数据可称“</a:t>
            </a:r>
            <a:r>
              <a:rPr lang="zh-CN" altLang="en-US" sz="2400" b="1" u="sng" dirty="0" smtClean="0">
                <a:solidFill>
                  <a:prstClr val="black"/>
                </a:solidFill>
                <a:latin typeface="黑体" pitchFamily="49" charset="-122"/>
                <a:ea typeface="黑体" pitchFamily="49" charset="-122"/>
              </a:rPr>
              <a:t>大数据</a:t>
            </a:r>
            <a:r>
              <a:rPr lang="zh-CN" altLang="en-US" sz="2400" b="1" dirty="0" smtClean="0">
                <a:solidFill>
                  <a:prstClr val="black"/>
                </a:solidFill>
                <a:latin typeface="黑体" pitchFamily="49" charset="-122"/>
                <a:ea typeface="黑体" pitchFamily="49" charset="-122"/>
              </a:rPr>
              <a:t>”</a:t>
            </a:r>
            <a:r>
              <a:rPr lang="zh-CN" altLang="en-US" sz="2400" dirty="0" smtClean="0">
                <a:solidFill>
                  <a:prstClr val="black"/>
                </a:solidFill>
                <a:latin typeface="黑体" pitchFamily="49" charset="-122"/>
                <a:ea typeface="黑体" pitchFamily="49" charset="-122"/>
              </a:rPr>
              <a:t>，企业级</a:t>
            </a:r>
            <a:r>
              <a:rPr lang="en-US" altLang="zh-CN" sz="2400" dirty="0" smtClean="0">
                <a:solidFill>
                  <a:prstClr val="black"/>
                </a:solidFill>
                <a:latin typeface="黑体" pitchFamily="49" charset="-122"/>
                <a:ea typeface="黑体" pitchFamily="49" charset="-122"/>
              </a:rPr>
              <a:t>TB-PB</a:t>
            </a:r>
            <a:r>
              <a:rPr lang="zh-CN" altLang="en-US" sz="2400" dirty="0" smtClean="0">
                <a:solidFill>
                  <a:prstClr val="black"/>
                </a:solidFill>
                <a:latin typeface="黑体" pitchFamily="49" charset="-122"/>
                <a:ea typeface="黑体" pitchFamily="49" charset="-122"/>
              </a:rPr>
              <a:t>之间数据称“</a:t>
            </a:r>
            <a:r>
              <a:rPr lang="zh-CN" altLang="en-US" sz="2400" b="1" u="sng" dirty="0" smtClean="0">
                <a:solidFill>
                  <a:prstClr val="black"/>
                </a:solidFill>
                <a:latin typeface="黑体" pitchFamily="49" charset="-122"/>
                <a:ea typeface="黑体" pitchFamily="49" charset="-122"/>
              </a:rPr>
              <a:t>中数据</a:t>
            </a:r>
            <a:r>
              <a:rPr lang="zh-CN" altLang="en-US" sz="2400" dirty="0" smtClean="0">
                <a:solidFill>
                  <a:prstClr val="black"/>
                </a:solidFill>
                <a:latin typeface="黑体" pitchFamily="49" charset="-122"/>
                <a:ea typeface="黑体" pitchFamily="49" charset="-122"/>
              </a:rPr>
              <a:t>”，个人级</a:t>
            </a:r>
            <a:r>
              <a:rPr lang="en-US" altLang="zh-CN" sz="2400" dirty="0" smtClean="0">
                <a:solidFill>
                  <a:prstClr val="black"/>
                </a:solidFill>
                <a:latin typeface="黑体" pitchFamily="49" charset="-122"/>
                <a:ea typeface="黑体" pitchFamily="49" charset="-122"/>
              </a:rPr>
              <a:t>TB</a:t>
            </a:r>
            <a:r>
              <a:rPr lang="zh-CN" altLang="en-US" sz="2400" dirty="0" smtClean="0">
                <a:solidFill>
                  <a:prstClr val="black"/>
                </a:solidFill>
                <a:latin typeface="黑体" pitchFamily="49" charset="-122"/>
                <a:ea typeface="黑体" pitchFamily="49" charset="-122"/>
              </a:rPr>
              <a:t>以下数据为“</a:t>
            </a:r>
            <a:r>
              <a:rPr lang="zh-CN" altLang="en-US" sz="2400" b="1" u="sng" dirty="0" smtClean="0">
                <a:solidFill>
                  <a:prstClr val="black"/>
                </a:solidFill>
                <a:latin typeface="黑体" pitchFamily="49" charset="-122"/>
                <a:ea typeface="黑体" pitchFamily="49" charset="-122"/>
              </a:rPr>
              <a:t>小数据</a:t>
            </a:r>
            <a:r>
              <a:rPr lang="zh-CN" altLang="en-US" sz="2400" dirty="0" smtClean="0">
                <a:solidFill>
                  <a:prstClr val="black"/>
                </a:solidFill>
                <a:latin typeface="黑体" pitchFamily="49" charset="-122"/>
                <a:ea typeface="黑体" pitchFamily="49" charset="-122"/>
              </a:rPr>
              <a:t>”。</a:t>
            </a:r>
            <a:endParaRPr lang="zh-CN" altLang="en-US" sz="2400" dirty="0">
              <a:solidFill>
                <a:prstClr val="black"/>
              </a:solidFill>
              <a:latin typeface="黑体" pitchFamily="49" charset="-122"/>
              <a:ea typeface="黑体" pitchFamily="49" charset="-122"/>
            </a:endParaRPr>
          </a:p>
        </p:txBody>
      </p:sp>
    </p:spTree>
    <p:extLst>
      <p:ext uri="{BB962C8B-B14F-4D97-AF65-F5344CB8AC3E}">
        <p14:creationId xmlns:p14="http://schemas.microsoft.com/office/powerpoint/2010/main" val="57587115"/>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67544" y="2485345"/>
            <a:ext cx="6120680" cy="4184015"/>
          </a:xfrm>
          <a:prstGeom prst="ellipse">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
        <p:nvSpPr>
          <p:cNvPr id="3" name="矩形 2"/>
          <p:cNvSpPr/>
          <p:nvPr/>
        </p:nvSpPr>
        <p:spPr>
          <a:xfrm>
            <a:off x="179512" y="789672"/>
            <a:ext cx="8784976" cy="1631216"/>
          </a:xfrm>
          <a:prstGeom prst="rect">
            <a:avLst/>
          </a:prstGeom>
        </p:spPr>
        <p:txBody>
          <a:bodyPr wrap="square">
            <a:spAutoFit/>
          </a:bodyPr>
          <a:lstStyle/>
          <a:p>
            <a:pPr fontAlgn="auto">
              <a:spcBef>
                <a:spcPts val="0"/>
              </a:spcBef>
              <a:spcAft>
                <a:spcPts val="0"/>
              </a:spcAft>
            </a:pPr>
            <a:r>
              <a:rPr lang="zh-CN" altLang="en-US" sz="2800" u="sng" dirty="0">
                <a:solidFill>
                  <a:srgbClr val="C00000"/>
                </a:solidFill>
                <a:latin typeface="黑体" pitchFamily="49" charset="-122"/>
                <a:ea typeface="黑体" pitchFamily="49" charset="-122"/>
              </a:rPr>
              <a:t>大</a:t>
            </a:r>
            <a:r>
              <a:rPr lang="zh-CN" altLang="en-US" sz="2800" u="sng" dirty="0" smtClean="0">
                <a:solidFill>
                  <a:srgbClr val="C00000"/>
                </a:solidFill>
                <a:latin typeface="黑体" pitchFamily="49" charset="-122"/>
                <a:ea typeface="黑体" pitchFamily="49" charset="-122"/>
              </a:rPr>
              <a:t>数据来源</a:t>
            </a:r>
            <a:r>
              <a:rPr lang="zh-CN" altLang="en-US" sz="2400" dirty="0" smtClean="0">
                <a:solidFill>
                  <a:prstClr val="black"/>
                </a:solidFill>
                <a:latin typeface="方正姚体" pitchFamily="2" charset="-122"/>
                <a:ea typeface="方正姚体" pitchFamily="2" charset="-122"/>
              </a:rPr>
              <a:t>：互联网（网页</a:t>
            </a:r>
            <a:r>
              <a:rPr lang="zh-CN" altLang="en-US" sz="2400" dirty="0">
                <a:solidFill>
                  <a:prstClr val="black"/>
                </a:solidFill>
                <a:latin typeface="方正姚体" pitchFamily="2" charset="-122"/>
                <a:ea typeface="方正姚体" pitchFamily="2" charset="-122"/>
              </a:rPr>
              <a:t>文本，大规模电子商务，搜索索引，社交网络，呼叫中心等）；空间数据，天空地传感器网络；人类社会与经济活动数据；天文、气象、生物、军事侦察、医疗等连续观测数据；摄影视频</a:t>
            </a:r>
            <a:r>
              <a:rPr lang="zh-CN" altLang="en-US" sz="2400" dirty="0" smtClean="0">
                <a:solidFill>
                  <a:prstClr val="black"/>
                </a:solidFill>
                <a:latin typeface="方正姚体" pitchFamily="2" charset="-122"/>
                <a:ea typeface="方正姚体" pitchFamily="2" charset="-122"/>
              </a:rPr>
              <a:t>档案；等等</a:t>
            </a:r>
            <a:r>
              <a:rPr lang="zh-CN" altLang="en-US" sz="2400" dirty="0">
                <a:solidFill>
                  <a:prstClr val="black"/>
                </a:solidFill>
                <a:latin typeface="方正姚体" pitchFamily="2" charset="-122"/>
                <a:ea typeface="方正姚体" pitchFamily="2" charset="-122"/>
              </a:rPr>
              <a:t>。</a:t>
            </a:r>
          </a:p>
        </p:txBody>
      </p:sp>
      <p:sp>
        <p:nvSpPr>
          <p:cNvPr id="4" name="标题 1"/>
          <p:cNvSpPr>
            <a:spLocks noGrp="1"/>
          </p:cNvSpPr>
          <p:nvPr>
            <p:ph type="title"/>
          </p:nvPr>
        </p:nvSpPr>
        <p:spPr>
          <a:xfrm>
            <a:off x="173054" y="50348"/>
            <a:ext cx="5983122" cy="714356"/>
          </a:xfrm>
        </p:spPr>
        <p:txBody>
          <a:bodyPr>
            <a:normAutofit/>
          </a:bodyPr>
          <a:lstStyle/>
          <a:p>
            <a:r>
              <a:rPr lang="zh-CN" altLang="en-US" sz="3600" dirty="0" smtClean="0"/>
              <a:t>大数据（</a:t>
            </a:r>
            <a:r>
              <a:rPr lang="en-US" altLang="zh-CN" sz="3600" dirty="0" smtClean="0"/>
              <a:t>Big DATA</a:t>
            </a:r>
            <a:r>
              <a:rPr lang="zh-CN" altLang="en-US" sz="3600" dirty="0" smtClean="0"/>
              <a:t>）的来源</a:t>
            </a:r>
            <a:endParaRPr lang="zh-CN" altLang="en-US" sz="3600" dirty="0"/>
          </a:p>
        </p:txBody>
      </p:sp>
      <p:sp>
        <p:nvSpPr>
          <p:cNvPr id="7" name="矩形 6"/>
          <p:cNvSpPr/>
          <p:nvPr/>
        </p:nvSpPr>
        <p:spPr>
          <a:xfrm>
            <a:off x="6372200" y="5437673"/>
            <a:ext cx="2520280" cy="1015663"/>
          </a:xfrm>
          <a:prstGeom prst="rect">
            <a:avLst/>
          </a:prstGeom>
        </p:spPr>
        <p:txBody>
          <a:bodyPr wrap="square">
            <a:spAutoFit/>
          </a:bodyPr>
          <a:lstStyle/>
          <a:p>
            <a:pPr algn="just" fontAlgn="auto">
              <a:spcBef>
                <a:spcPts val="0"/>
              </a:spcBef>
              <a:spcAft>
                <a:spcPts val="0"/>
              </a:spcAft>
            </a:pPr>
            <a:r>
              <a:rPr lang="zh-CN" altLang="en-US" sz="2000" dirty="0" smtClean="0">
                <a:solidFill>
                  <a:prstClr val="black"/>
                </a:solidFill>
                <a:latin typeface="方正姚体" pitchFamily="2" charset="-122"/>
                <a:ea typeface="方正姚体" pitchFamily="2" charset="-122"/>
              </a:rPr>
              <a:t>（文本、位置、</a:t>
            </a:r>
            <a:r>
              <a:rPr lang="zh-CN" altLang="en-US" sz="2000" dirty="0">
                <a:solidFill>
                  <a:prstClr val="black"/>
                </a:solidFill>
                <a:latin typeface="方正姚体" pitchFamily="2" charset="-122"/>
                <a:ea typeface="方正姚体" pitchFamily="2" charset="-122"/>
              </a:rPr>
              <a:t>信号</a:t>
            </a:r>
            <a:r>
              <a:rPr lang="zh-CN" altLang="en-US" sz="2000" dirty="0" smtClean="0">
                <a:solidFill>
                  <a:prstClr val="black"/>
                </a:solidFill>
                <a:latin typeface="方正姚体" pitchFamily="2" charset="-122"/>
                <a:ea typeface="方正姚体" pitchFamily="2" charset="-122"/>
              </a:rPr>
              <a:t>、影像</a:t>
            </a:r>
            <a:r>
              <a:rPr lang="zh-CN" altLang="en-US" sz="2000" dirty="0">
                <a:solidFill>
                  <a:prstClr val="black"/>
                </a:solidFill>
                <a:latin typeface="方正姚体" pitchFamily="2" charset="-122"/>
                <a:ea typeface="方正姚体" pitchFamily="2" charset="-122"/>
              </a:rPr>
              <a:t>（视频）等</a:t>
            </a:r>
            <a:r>
              <a:rPr lang="zh-CN" altLang="en-US" sz="2000" dirty="0" smtClean="0">
                <a:solidFill>
                  <a:prstClr val="black"/>
                </a:solidFill>
                <a:latin typeface="方正姚体" pitchFamily="2" charset="-122"/>
                <a:ea typeface="方正姚体" pitchFamily="2" charset="-122"/>
              </a:rPr>
              <a:t>数据类型）</a:t>
            </a:r>
            <a:endParaRPr lang="zh-CN" altLang="en-US" sz="2000" dirty="0">
              <a:solidFill>
                <a:prstClr val="black"/>
              </a:solidFill>
              <a:latin typeface="方正姚体" pitchFamily="2" charset="-122"/>
              <a:ea typeface="方正姚体" pitchFamily="2" charset="-122"/>
            </a:endParaRPr>
          </a:p>
        </p:txBody>
      </p:sp>
      <p:grpSp>
        <p:nvGrpSpPr>
          <p:cNvPr id="25" name="组合 24"/>
          <p:cNvGrpSpPr/>
          <p:nvPr/>
        </p:nvGrpSpPr>
        <p:grpSpPr>
          <a:xfrm>
            <a:off x="539552" y="2564904"/>
            <a:ext cx="6048672" cy="3907596"/>
            <a:chOff x="611560" y="2582908"/>
            <a:chExt cx="6048672" cy="3907596"/>
          </a:xfrm>
        </p:grpSpPr>
        <p:sp>
          <p:nvSpPr>
            <p:cNvPr id="8" name="TextBox 7"/>
            <p:cNvSpPr txBox="1"/>
            <p:nvPr/>
          </p:nvSpPr>
          <p:spPr>
            <a:xfrm>
              <a:off x="2555776" y="3871501"/>
              <a:ext cx="2088232" cy="584775"/>
            </a:xfrm>
            <a:prstGeom prst="rect">
              <a:avLst/>
            </a:prstGeom>
            <a:noFill/>
          </p:spPr>
          <p:txBody>
            <a:bodyPr wrap="square" rtlCol="0">
              <a:spAutoFit/>
            </a:bodyPr>
            <a:lstStyle/>
            <a:p>
              <a:pPr algn="ctr" fontAlgn="auto">
                <a:spcBef>
                  <a:spcPts val="0"/>
                </a:spcBef>
                <a:spcAft>
                  <a:spcPts val="0"/>
                </a:spcAft>
              </a:pPr>
              <a:r>
                <a:rPr lang="zh-CN" altLang="en-US" sz="3200" b="1" dirty="0" smtClean="0">
                  <a:solidFill>
                    <a:srgbClr val="1F497D">
                      <a:lumMod val="75000"/>
                    </a:srgbClr>
                  </a:solidFill>
                  <a:latin typeface="黑体" pitchFamily="49" charset="-122"/>
                  <a:ea typeface="黑体" pitchFamily="49" charset="-122"/>
                </a:rPr>
                <a:t>位置信息</a:t>
              </a:r>
              <a:endParaRPr lang="zh-CN" altLang="en-US" sz="3200" b="1" dirty="0">
                <a:solidFill>
                  <a:srgbClr val="1F497D">
                    <a:lumMod val="75000"/>
                  </a:srgbClr>
                </a:solidFill>
                <a:latin typeface="黑体" pitchFamily="49" charset="-122"/>
                <a:ea typeface="黑体" pitchFamily="49" charset="-122"/>
              </a:endParaRPr>
            </a:p>
          </p:txBody>
        </p:sp>
        <p:sp>
          <p:nvSpPr>
            <p:cNvPr id="9" name="TextBox 8"/>
            <p:cNvSpPr txBox="1"/>
            <p:nvPr/>
          </p:nvSpPr>
          <p:spPr>
            <a:xfrm>
              <a:off x="2699792" y="4590421"/>
              <a:ext cx="2088232" cy="584775"/>
            </a:xfrm>
            <a:prstGeom prst="rect">
              <a:avLst/>
            </a:prstGeom>
            <a:noFill/>
          </p:spPr>
          <p:txBody>
            <a:bodyPr wrap="square" rtlCol="0">
              <a:spAutoFit/>
            </a:bodyPr>
            <a:lstStyle/>
            <a:p>
              <a:pPr algn="ctr" fontAlgn="auto">
                <a:spcBef>
                  <a:spcPts val="0"/>
                </a:spcBef>
                <a:spcAft>
                  <a:spcPts val="0"/>
                </a:spcAft>
              </a:pPr>
              <a:r>
                <a:rPr lang="zh-CN" altLang="en-US" sz="3200" b="1" dirty="0" smtClean="0">
                  <a:solidFill>
                    <a:srgbClr val="1F497D">
                      <a:lumMod val="75000"/>
                    </a:srgbClr>
                  </a:solidFill>
                  <a:latin typeface="黑体" pitchFamily="49" charset="-122"/>
                  <a:ea typeface="黑体" pitchFamily="49" charset="-122"/>
                </a:rPr>
                <a:t>股票数据</a:t>
              </a:r>
              <a:endParaRPr lang="zh-CN" altLang="en-US" sz="3200" b="1" dirty="0">
                <a:solidFill>
                  <a:srgbClr val="1F497D">
                    <a:lumMod val="75000"/>
                  </a:srgbClr>
                </a:solidFill>
                <a:latin typeface="黑体" pitchFamily="49" charset="-122"/>
                <a:ea typeface="黑体" pitchFamily="49" charset="-122"/>
              </a:endParaRPr>
            </a:p>
          </p:txBody>
        </p:sp>
        <p:sp>
          <p:nvSpPr>
            <p:cNvPr id="10" name="TextBox 9"/>
            <p:cNvSpPr txBox="1"/>
            <p:nvPr/>
          </p:nvSpPr>
          <p:spPr>
            <a:xfrm>
              <a:off x="4427984" y="4068361"/>
              <a:ext cx="2016224"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F79646">
                      <a:lumMod val="50000"/>
                    </a:srgbClr>
                  </a:solidFill>
                  <a:latin typeface="黑体" pitchFamily="49" charset="-122"/>
                  <a:ea typeface="黑体" pitchFamily="49" charset="-122"/>
                </a:rPr>
                <a:t>气象数据</a:t>
              </a:r>
              <a:endParaRPr lang="zh-CN" altLang="en-US" sz="2800" b="1" dirty="0">
                <a:solidFill>
                  <a:srgbClr val="F79646">
                    <a:lumMod val="50000"/>
                  </a:srgbClr>
                </a:solidFill>
                <a:latin typeface="黑体" pitchFamily="49" charset="-122"/>
                <a:ea typeface="黑体" pitchFamily="49" charset="-122"/>
              </a:endParaRPr>
            </a:p>
          </p:txBody>
        </p:sp>
        <p:sp>
          <p:nvSpPr>
            <p:cNvPr id="11" name="TextBox 10"/>
            <p:cNvSpPr txBox="1"/>
            <p:nvPr/>
          </p:nvSpPr>
          <p:spPr>
            <a:xfrm>
              <a:off x="2339752" y="2582908"/>
              <a:ext cx="2088232" cy="584775"/>
            </a:xfrm>
            <a:prstGeom prst="rect">
              <a:avLst/>
            </a:prstGeom>
            <a:noFill/>
          </p:spPr>
          <p:txBody>
            <a:bodyPr wrap="square" rtlCol="0">
              <a:spAutoFit/>
            </a:bodyPr>
            <a:lstStyle/>
            <a:p>
              <a:pPr algn="ctr" fontAlgn="auto">
                <a:spcBef>
                  <a:spcPts val="0"/>
                </a:spcBef>
                <a:spcAft>
                  <a:spcPts val="0"/>
                </a:spcAft>
              </a:pPr>
              <a:r>
                <a:rPr lang="en-US" altLang="zh-CN" sz="3200" b="1" dirty="0" smtClean="0">
                  <a:solidFill>
                    <a:srgbClr val="4F81BD">
                      <a:lumMod val="60000"/>
                      <a:lumOff val="40000"/>
                    </a:srgbClr>
                  </a:solidFill>
                  <a:latin typeface="黑体" pitchFamily="49" charset="-122"/>
                  <a:ea typeface="黑体" pitchFamily="49" charset="-122"/>
                </a:rPr>
                <a:t>MP3</a:t>
              </a:r>
              <a:endParaRPr lang="zh-CN" altLang="en-US" sz="3200" b="1" dirty="0">
                <a:solidFill>
                  <a:srgbClr val="4F81BD">
                    <a:lumMod val="60000"/>
                    <a:lumOff val="40000"/>
                  </a:srgbClr>
                </a:solidFill>
                <a:latin typeface="黑体" pitchFamily="49" charset="-122"/>
                <a:ea typeface="黑体" pitchFamily="49" charset="-122"/>
              </a:endParaRPr>
            </a:p>
          </p:txBody>
        </p:sp>
        <p:sp>
          <p:nvSpPr>
            <p:cNvPr id="12" name="TextBox 11"/>
            <p:cNvSpPr txBox="1"/>
            <p:nvPr/>
          </p:nvSpPr>
          <p:spPr>
            <a:xfrm>
              <a:off x="2627784" y="3283824"/>
              <a:ext cx="2088232"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F79646">
                      <a:lumMod val="75000"/>
                    </a:srgbClr>
                  </a:solidFill>
                  <a:latin typeface="黑体" pitchFamily="49" charset="-122"/>
                  <a:ea typeface="黑体" pitchFamily="49" charset="-122"/>
                </a:rPr>
                <a:t>物流数据</a:t>
              </a:r>
              <a:endParaRPr lang="zh-CN" altLang="en-US" sz="2800" b="1" dirty="0">
                <a:solidFill>
                  <a:srgbClr val="F79646">
                    <a:lumMod val="75000"/>
                  </a:srgbClr>
                </a:solidFill>
                <a:latin typeface="黑体" pitchFamily="49" charset="-122"/>
                <a:ea typeface="黑体" pitchFamily="49" charset="-122"/>
              </a:endParaRPr>
            </a:p>
          </p:txBody>
        </p:sp>
        <p:sp>
          <p:nvSpPr>
            <p:cNvPr id="13" name="TextBox 12"/>
            <p:cNvSpPr txBox="1"/>
            <p:nvPr/>
          </p:nvSpPr>
          <p:spPr>
            <a:xfrm>
              <a:off x="1403648" y="2934237"/>
              <a:ext cx="2088232" cy="584775"/>
            </a:xfrm>
            <a:prstGeom prst="rect">
              <a:avLst/>
            </a:prstGeom>
            <a:noFill/>
          </p:spPr>
          <p:txBody>
            <a:bodyPr wrap="square" rtlCol="0">
              <a:spAutoFit/>
            </a:bodyPr>
            <a:lstStyle/>
            <a:p>
              <a:pPr algn="ctr" fontAlgn="auto">
                <a:spcBef>
                  <a:spcPts val="0"/>
                </a:spcBef>
                <a:spcAft>
                  <a:spcPts val="0"/>
                </a:spcAft>
              </a:pPr>
              <a:r>
                <a:rPr lang="zh-CN" altLang="en-US" sz="3200" b="1" dirty="0" smtClean="0">
                  <a:solidFill>
                    <a:srgbClr val="00B0F0"/>
                  </a:solidFill>
                  <a:latin typeface="黑体" pitchFamily="49" charset="-122"/>
                  <a:ea typeface="黑体" pitchFamily="49" charset="-122"/>
                </a:rPr>
                <a:t>微博</a:t>
              </a:r>
              <a:endParaRPr lang="zh-CN" altLang="en-US" sz="3200" b="1" dirty="0">
                <a:solidFill>
                  <a:srgbClr val="00B0F0"/>
                </a:solidFill>
                <a:latin typeface="黑体" pitchFamily="49" charset="-122"/>
                <a:ea typeface="黑体" pitchFamily="49" charset="-122"/>
              </a:endParaRPr>
            </a:p>
          </p:txBody>
        </p:sp>
        <p:sp>
          <p:nvSpPr>
            <p:cNvPr id="14" name="TextBox 13"/>
            <p:cNvSpPr txBox="1"/>
            <p:nvPr/>
          </p:nvSpPr>
          <p:spPr>
            <a:xfrm>
              <a:off x="899592" y="3510301"/>
              <a:ext cx="2088232" cy="584775"/>
            </a:xfrm>
            <a:prstGeom prst="rect">
              <a:avLst/>
            </a:prstGeom>
            <a:noFill/>
          </p:spPr>
          <p:txBody>
            <a:bodyPr wrap="square" rtlCol="0">
              <a:spAutoFit/>
            </a:bodyPr>
            <a:lstStyle/>
            <a:p>
              <a:pPr algn="ctr" fontAlgn="auto">
                <a:spcBef>
                  <a:spcPts val="0"/>
                </a:spcBef>
                <a:spcAft>
                  <a:spcPts val="0"/>
                </a:spcAft>
              </a:pPr>
              <a:r>
                <a:rPr lang="zh-CN" altLang="en-US" sz="3200" b="1" dirty="0" smtClean="0">
                  <a:solidFill>
                    <a:srgbClr val="00B050"/>
                  </a:solidFill>
                  <a:latin typeface="黑体" pitchFamily="49" charset="-122"/>
                  <a:ea typeface="黑体" pitchFamily="49" charset="-122"/>
                </a:rPr>
                <a:t>网页内容</a:t>
              </a:r>
              <a:endParaRPr lang="zh-CN" altLang="en-US" sz="3200" b="1" dirty="0">
                <a:solidFill>
                  <a:srgbClr val="00B050"/>
                </a:solidFill>
                <a:latin typeface="黑体" pitchFamily="49" charset="-122"/>
                <a:ea typeface="黑体" pitchFamily="49" charset="-122"/>
              </a:endParaRPr>
            </a:p>
          </p:txBody>
        </p:sp>
        <p:sp>
          <p:nvSpPr>
            <p:cNvPr id="15" name="TextBox 14"/>
            <p:cNvSpPr txBox="1"/>
            <p:nvPr/>
          </p:nvSpPr>
          <p:spPr>
            <a:xfrm>
              <a:off x="611560" y="4158373"/>
              <a:ext cx="2088232" cy="584775"/>
            </a:xfrm>
            <a:prstGeom prst="rect">
              <a:avLst/>
            </a:prstGeom>
            <a:noFill/>
          </p:spPr>
          <p:txBody>
            <a:bodyPr wrap="square" rtlCol="0">
              <a:spAutoFit/>
            </a:bodyPr>
            <a:lstStyle/>
            <a:p>
              <a:pPr algn="ctr" fontAlgn="auto">
                <a:spcBef>
                  <a:spcPts val="0"/>
                </a:spcBef>
                <a:spcAft>
                  <a:spcPts val="0"/>
                </a:spcAft>
              </a:pPr>
              <a:r>
                <a:rPr lang="zh-CN" altLang="en-US" sz="3200" b="1" dirty="0" smtClean="0">
                  <a:solidFill>
                    <a:srgbClr val="C00000"/>
                  </a:solidFill>
                  <a:latin typeface="黑体" pitchFamily="49" charset="-122"/>
                  <a:ea typeface="黑体" pitchFamily="49" charset="-122"/>
                </a:rPr>
                <a:t>卫星影像</a:t>
              </a:r>
              <a:endParaRPr lang="zh-CN" altLang="en-US" sz="3200" b="1" dirty="0">
                <a:solidFill>
                  <a:srgbClr val="C00000"/>
                </a:solidFill>
                <a:latin typeface="黑体" pitchFamily="49" charset="-122"/>
                <a:ea typeface="黑体" pitchFamily="49" charset="-122"/>
              </a:endParaRPr>
            </a:p>
          </p:txBody>
        </p:sp>
        <p:sp>
          <p:nvSpPr>
            <p:cNvPr id="16" name="TextBox 15"/>
            <p:cNvSpPr txBox="1"/>
            <p:nvPr/>
          </p:nvSpPr>
          <p:spPr>
            <a:xfrm>
              <a:off x="4211960" y="3519012"/>
              <a:ext cx="2088232"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F79646"/>
                  </a:solidFill>
                  <a:latin typeface="黑体" pitchFamily="49" charset="-122"/>
                  <a:ea typeface="黑体" pitchFamily="49" charset="-122"/>
                </a:rPr>
                <a:t>公共服务</a:t>
              </a:r>
              <a:endParaRPr lang="zh-CN" altLang="en-US" sz="2800" b="1" dirty="0">
                <a:solidFill>
                  <a:srgbClr val="F79646"/>
                </a:solidFill>
                <a:latin typeface="黑体" pitchFamily="49" charset="-122"/>
                <a:ea typeface="黑体" pitchFamily="49" charset="-122"/>
              </a:endParaRPr>
            </a:p>
          </p:txBody>
        </p:sp>
        <p:sp>
          <p:nvSpPr>
            <p:cNvPr id="17" name="TextBox 16"/>
            <p:cNvSpPr txBox="1"/>
            <p:nvPr/>
          </p:nvSpPr>
          <p:spPr>
            <a:xfrm>
              <a:off x="4572000" y="4653136"/>
              <a:ext cx="2088232"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4BACC6">
                      <a:lumMod val="75000"/>
                    </a:srgbClr>
                  </a:solidFill>
                  <a:latin typeface="黑体" pitchFamily="49" charset="-122"/>
                  <a:ea typeface="黑体" pitchFamily="49" charset="-122"/>
                </a:rPr>
                <a:t>视频监控</a:t>
              </a:r>
              <a:endParaRPr lang="zh-CN" altLang="en-US" sz="2800" b="1" dirty="0">
                <a:solidFill>
                  <a:srgbClr val="4BACC6">
                    <a:lumMod val="75000"/>
                  </a:srgbClr>
                </a:solidFill>
                <a:latin typeface="黑体" pitchFamily="49" charset="-122"/>
                <a:ea typeface="黑体" pitchFamily="49" charset="-122"/>
              </a:endParaRPr>
            </a:p>
          </p:txBody>
        </p:sp>
        <p:sp>
          <p:nvSpPr>
            <p:cNvPr id="18" name="TextBox 17"/>
            <p:cNvSpPr txBox="1"/>
            <p:nvPr/>
          </p:nvSpPr>
          <p:spPr>
            <a:xfrm>
              <a:off x="827584" y="4878453"/>
              <a:ext cx="2088232" cy="584775"/>
            </a:xfrm>
            <a:prstGeom prst="rect">
              <a:avLst/>
            </a:prstGeom>
            <a:noFill/>
          </p:spPr>
          <p:txBody>
            <a:bodyPr wrap="square" rtlCol="0">
              <a:spAutoFit/>
            </a:bodyPr>
            <a:lstStyle/>
            <a:p>
              <a:pPr algn="ctr" fontAlgn="auto">
                <a:spcBef>
                  <a:spcPts val="0"/>
                </a:spcBef>
                <a:spcAft>
                  <a:spcPts val="0"/>
                </a:spcAft>
              </a:pPr>
              <a:r>
                <a:rPr lang="zh-CN" altLang="en-US" sz="3200" b="1" dirty="0" smtClean="0">
                  <a:solidFill>
                    <a:srgbClr val="1F497D">
                      <a:lumMod val="60000"/>
                      <a:lumOff val="40000"/>
                    </a:srgbClr>
                  </a:solidFill>
                  <a:latin typeface="黑体" pitchFamily="49" charset="-122"/>
                  <a:ea typeface="黑体" pitchFamily="49" charset="-122"/>
                </a:rPr>
                <a:t>政府数据</a:t>
              </a:r>
              <a:endParaRPr lang="zh-CN" altLang="en-US" sz="3200" b="1" dirty="0">
                <a:solidFill>
                  <a:srgbClr val="1F497D">
                    <a:lumMod val="60000"/>
                    <a:lumOff val="40000"/>
                  </a:srgbClr>
                </a:solidFill>
                <a:latin typeface="黑体" pitchFamily="49" charset="-122"/>
                <a:ea typeface="黑体" pitchFamily="49" charset="-122"/>
              </a:endParaRPr>
            </a:p>
          </p:txBody>
        </p:sp>
        <p:sp>
          <p:nvSpPr>
            <p:cNvPr id="19" name="TextBox 18"/>
            <p:cNvSpPr txBox="1"/>
            <p:nvPr/>
          </p:nvSpPr>
          <p:spPr>
            <a:xfrm>
              <a:off x="2699792" y="5247204"/>
              <a:ext cx="2088232"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00B050"/>
                  </a:solidFill>
                  <a:latin typeface="黑体" pitchFamily="49" charset="-122"/>
                  <a:ea typeface="黑体" pitchFamily="49" charset="-122"/>
                </a:rPr>
                <a:t>购物信息</a:t>
              </a:r>
              <a:endParaRPr lang="zh-CN" altLang="en-US" sz="2800" b="1" dirty="0">
                <a:solidFill>
                  <a:srgbClr val="00B050"/>
                </a:solidFill>
                <a:latin typeface="黑体" pitchFamily="49" charset="-122"/>
                <a:ea typeface="黑体" pitchFamily="49" charset="-122"/>
              </a:endParaRPr>
            </a:p>
          </p:txBody>
        </p:sp>
        <p:sp>
          <p:nvSpPr>
            <p:cNvPr id="20" name="TextBox 19"/>
            <p:cNvSpPr txBox="1"/>
            <p:nvPr/>
          </p:nvSpPr>
          <p:spPr>
            <a:xfrm>
              <a:off x="3995936" y="5679252"/>
              <a:ext cx="2088232" cy="400110"/>
            </a:xfrm>
            <a:prstGeom prst="rect">
              <a:avLst/>
            </a:prstGeom>
            <a:noFill/>
          </p:spPr>
          <p:txBody>
            <a:bodyPr wrap="square" rtlCol="0">
              <a:spAutoFit/>
            </a:bodyPr>
            <a:lstStyle/>
            <a:p>
              <a:pPr algn="ctr" fontAlgn="auto">
                <a:spcBef>
                  <a:spcPts val="0"/>
                </a:spcBef>
                <a:spcAft>
                  <a:spcPts val="0"/>
                </a:spcAft>
              </a:pPr>
              <a:r>
                <a:rPr lang="zh-CN" altLang="en-US" sz="2000" b="1" dirty="0" smtClean="0">
                  <a:solidFill>
                    <a:srgbClr val="8064A2">
                      <a:lumMod val="75000"/>
                    </a:srgbClr>
                  </a:solidFill>
                  <a:latin typeface="黑体" pitchFamily="49" charset="-122"/>
                  <a:ea typeface="黑体" pitchFamily="49" charset="-122"/>
                </a:rPr>
                <a:t>百科知识</a:t>
              </a:r>
              <a:endParaRPr lang="zh-CN" altLang="en-US" sz="2000" b="1" dirty="0">
                <a:solidFill>
                  <a:srgbClr val="8064A2">
                    <a:lumMod val="75000"/>
                  </a:srgbClr>
                </a:solidFill>
                <a:latin typeface="黑体" pitchFamily="49" charset="-122"/>
                <a:ea typeface="黑体" pitchFamily="49" charset="-122"/>
              </a:endParaRPr>
            </a:p>
          </p:txBody>
        </p:sp>
        <p:sp>
          <p:nvSpPr>
            <p:cNvPr id="21" name="TextBox 20"/>
            <p:cNvSpPr txBox="1"/>
            <p:nvPr/>
          </p:nvSpPr>
          <p:spPr>
            <a:xfrm>
              <a:off x="1115616" y="5535236"/>
              <a:ext cx="2088232"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C00000"/>
                  </a:solidFill>
                  <a:latin typeface="黑体" pitchFamily="49" charset="-122"/>
                  <a:ea typeface="黑体" pitchFamily="49" charset="-122"/>
                </a:rPr>
                <a:t>科学研究</a:t>
              </a:r>
              <a:endParaRPr lang="zh-CN" altLang="en-US" sz="2800" b="1" dirty="0">
                <a:solidFill>
                  <a:srgbClr val="C00000"/>
                </a:solidFill>
                <a:latin typeface="黑体" pitchFamily="49" charset="-122"/>
                <a:ea typeface="黑体" pitchFamily="49" charset="-122"/>
              </a:endParaRPr>
            </a:p>
          </p:txBody>
        </p:sp>
        <p:sp>
          <p:nvSpPr>
            <p:cNvPr id="22" name="TextBox 21"/>
            <p:cNvSpPr txBox="1"/>
            <p:nvPr/>
          </p:nvSpPr>
          <p:spPr>
            <a:xfrm>
              <a:off x="2627784" y="5967284"/>
              <a:ext cx="2088232"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EEECE1">
                      <a:lumMod val="50000"/>
                    </a:srgbClr>
                  </a:solidFill>
                  <a:latin typeface="黑体" pitchFamily="49" charset="-122"/>
                  <a:ea typeface="黑体" pitchFamily="49" charset="-122"/>
                </a:rPr>
                <a:t>电子商务</a:t>
              </a:r>
              <a:endParaRPr lang="zh-CN" altLang="en-US" sz="2800" b="1" dirty="0">
                <a:solidFill>
                  <a:srgbClr val="EEECE1">
                    <a:lumMod val="50000"/>
                  </a:srgbClr>
                </a:solidFill>
                <a:latin typeface="黑体" pitchFamily="49" charset="-122"/>
                <a:ea typeface="黑体" pitchFamily="49" charset="-122"/>
              </a:endParaRPr>
            </a:p>
          </p:txBody>
        </p:sp>
        <p:sp>
          <p:nvSpPr>
            <p:cNvPr id="23" name="TextBox 22"/>
            <p:cNvSpPr txBox="1"/>
            <p:nvPr/>
          </p:nvSpPr>
          <p:spPr>
            <a:xfrm>
              <a:off x="3563888" y="2798932"/>
              <a:ext cx="2088232" cy="523220"/>
            </a:xfrm>
            <a:prstGeom prst="rect">
              <a:avLst/>
            </a:prstGeom>
            <a:noFill/>
          </p:spPr>
          <p:txBody>
            <a:bodyPr wrap="square" rtlCol="0">
              <a:spAutoFit/>
            </a:bodyPr>
            <a:lstStyle/>
            <a:p>
              <a:pPr algn="ctr" fontAlgn="auto">
                <a:spcBef>
                  <a:spcPts val="0"/>
                </a:spcBef>
                <a:spcAft>
                  <a:spcPts val="0"/>
                </a:spcAft>
              </a:pPr>
              <a:r>
                <a:rPr lang="zh-CN" altLang="en-US" sz="2800" b="1" dirty="0" smtClean="0">
                  <a:solidFill>
                    <a:srgbClr val="EEECE1">
                      <a:lumMod val="50000"/>
                    </a:srgbClr>
                  </a:solidFill>
                  <a:latin typeface="黑体" pitchFamily="49" charset="-122"/>
                  <a:ea typeface="黑体" pitchFamily="49" charset="-122"/>
                </a:rPr>
                <a:t>网络日志</a:t>
              </a:r>
              <a:endParaRPr lang="zh-CN" altLang="en-US" sz="2800" b="1" dirty="0">
                <a:solidFill>
                  <a:srgbClr val="EEECE1">
                    <a:lumMod val="50000"/>
                  </a:srgbClr>
                </a:solidFill>
                <a:latin typeface="黑体" pitchFamily="49" charset="-122"/>
                <a:ea typeface="黑体" pitchFamily="49" charset="-122"/>
              </a:endParaRPr>
            </a:p>
          </p:txBody>
        </p:sp>
        <p:sp>
          <p:nvSpPr>
            <p:cNvPr id="24" name="TextBox 23"/>
            <p:cNvSpPr txBox="1"/>
            <p:nvPr/>
          </p:nvSpPr>
          <p:spPr>
            <a:xfrm>
              <a:off x="4355976" y="5217587"/>
              <a:ext cx="2088232" cy="461665"/>
            </a:xfrm>
            <a:prstGeom prst="rect">
              <a:avLst/>
            </a:prstGeom>
            <a:noFill/>
          </p:spPr>
          <p:txBody>
            <a:bodyPr wrap="square" rtlCol="0">
              <a:spAutoFit/>
            </a:bodyPr>
            <a:lstStyle/>
            <a:p>
              <a:pPr algn="ctr" fontAlgn="auto">
                <a:spcBef>
                  <a:spcPts val="0"/>
                </a:spcBef>
                <a:spcAft>
                  <a:spcPts val="0"/>
                </a:spcAft>
              </a:pPr>
              <a:r>
                <a:rPr lang="zh-CN" altLang="en-US" sz="2400" b="1" dirty="0" smtClean="0">
                  <a:solidFill>
                    <a:srgbClr val="9BBB59">
                      <a:lumMod val="75000"/>
                    </a:srgbClr>
                  </a:solidFill>
                  <a:latin typeface="黑体" pitchFamily="49" charset="-122"/>
                  <a:ea typeface="黑体" pitchFamily="49" charset="-122"/>
                </a:rPr>
                <a:t>呼叫信息</a:t>
              </a:r>
              <a:endParaRPr lang="zh-CN" altLang="en-US" sz="2400" b="1" dirty="0">
                <a:solidFill>
                  <a:srgbClr val="9BBB59">
                    <a:lumMod val="75000"/>
                  </a:srgbClr>
                </a:solidFill>
                <a:latin typeface="黑体" pitchFamily="49" charset="-122"/>
                <a:ea typeface="黑体" pitchFamily="49" charset="-122"/>
              </a:endParaRPr>
            </a:p>
          </p:txBody>
        </p:sp>
      </p:grpSp>
      <p:sp>
        <p:nvSpPr>
          <p:cNvPr id="26" name="TextBox 25"/>
          <p:cNvSpPr txBox="1"/>
          <p:nvPr/>
        </p:nvSpPr>
        <p:spPr>
          <a:xfrm>
            <a:off x="7524328" y="3717032"/>
            <a:ext cx="1440160" cy="1723100"/>
          </a:xfrm>
          <a:prstGeom prst="rect">
            <a:avLst/>
          </a:prstGeom>
          <a:noFill/>
        </p:spPr>
        <p:txBody>
          <a:bodyPr wrap="square" rtlCol="0">
            <a:spAutoFit/>
          </a:bodyPr>
          <a:lstStyle/>
          <a:p>
            <a:pPr algn="ctr" fontAlgn="auto">
              <a:lnSpc>
                <a:spcPct val="114000"/>
              </a:lnSpc>
              <a:spcBef>
                <a:spcPts val="0"/>
              </a:spcBef>
              <a:spcAft>
                <a:spcPts val="0"/>
              </a:spcAft>
            </a:pPr>
            <a:r>
              <a:rPr lang="zh-CN" altLang="en-US" sz="2400" dirty="0" smtClean="0">
                <a:solidFill>
                  <a:prstClr val="black"/>
                </a:solidFill>
                <a:latin typeface="黑体" pitchFamily="49" charset="-122"/>
                <a:ea typeface="黑体" pitchFamily="49" charset="-122"/>
              </a:rPr>
              <a:t>交易数据</a:t>
            </a:r>
            <a:endParaRPr lang="en-US" altLang="zh-CN" sz="2400" dirty="0" smtClean="0">
              <a:solidFill>
                <a:prstClr val="black"/>
              </a:solidFill>
              <a:latin typeface="黑体" pitchFamily="49" charset="-122"/>
              <a:ea typeface="黑体" pitchFamily="49" charset="-122"/>
            </a:endParaRPr>
          </a:p>
          <a:p>
            <a:pPr algn="ctr" fontAlgn="auto">
              <a:lnSpc>
                <a:spcPct val="114000"/>
              </a:lnSpc>
              <a:spcBef>
                <a:spcPts val="0"/>
              </a:spcBef>
              <a:spcAft>
                <a:spcPts val="0"/>
              </a:spcAft>
            </a:pPr>
            <a:r>
              <a:rPr lang="zh-CN" altLang="en-US" sz="2400" dirty="0" smtClean="0">
                <a:solidFill>
                  <a:prstClr val="black"/>
                </a:solidFill>
                <a:latin typeface="黑体" pitchFamily="49" charset="-122"/>
                <a:ea typeface="黑体" pitchFamily="49" charset="-122"/>
              </a:rPr>
              <a:t>互动数据</a:t>
            </a:r>
            <a:endParaRPr lang="en-US" altLang="zh-CN" sz="2400" dirty="0" smtClean="0">
              <a:solidFill>
                <a:prstClr val="black"/>
              </a:solidFill>
              <a:latin typeface="黑体" pitchFamily="49" charset="-122"/>
              <a:ea typeface="黑体" pitchFamily="49" charset="-122"/>
            </a:endParaRPr>
          </a:p>
          <a:p>
            <a:pPr algn="ctr" fontAlgn="auto">
              <a:lnSpc>
                <a:spcPct val="114000"/>
              </a:lnSpc>
              <a:spcBef>
                <a:spcPts val="0"/>
              </a:spcBef>
              <a:spcAft>
                <a:spcPts val="0"/>
              </a:spcAft>
            </a:pPr>
            <a:r>
              <a:rPr lang="zh-CN" altLang="en-US" sz="2400" dirty="0" smtClean="0">
                <a:solidFill>
                  <a:prstClr val="black"/>
                </a:solidFill>
                <a:latin typeface="黑体" pitchFamily="49" charset="-122"/>
                <a:ea typeface="黑体" pitchFamily="49" charset="-122"/>
              </a:rPr>
              <a:t>观测数据</a:t>
            </a:r>
            <a:endParaRPr lang="en-US" altLang="zh-CN" sz="2400" dirty="0" smtClean="0">
              <a:solidFill>
                <a:prstClr val="black"/>
              </a:solidFill>
              <a:latin typeface="黑体" pitchFamily="49" charset="-122"/>
              <a:ea typeface="黑体" pitchFamily="49" charset="-122"/>
            </a:endParaRPr>
          </a:p>
          <a:p>
            <a:pPr algn="ctr" fontAlgn="auto">
              <a:lnSpc>
                <a:spcPct val="114000"/>
              </a:lnSpc>
              <a:spcBef>
                <a:spcPts val="0"/>
              </a:spcBef>
              <a:spcAft>
                <a:spcPts val="0"/>
              </a:spcAft>
            </a:pPr>
            <a:r>
              <a:rPr lang="en-US" altLang="zh-CN" sz="2400" dirty="0" smtClean="0">
                <a:solidFill>
                  <a:prstClr val="black"/>
                </a:solidFill>
                <a:latin typeface="黑体" pitchFamily="49" charset="-122"/>
                <a:ea typeface="黑体" pitchFamily="49" charset="-122"/>
              </a:rPr>
              <a:t>……</a:t>
            </a:r>
            <a:endParaRPr lang="zh-CN" altLang="en-US" sz="2400" dirty="0">
              <a:solidFill>
                <a:prstClr val="black"/>
              </a:solidFill>
              <a:latin typeface="黑体" pitchFamily="49" charset="-122"/>
              <a:ea typeface="黑体" pitchFamily="49" charset="-122"/>
            </a:endParaRPr>
          </a:p>
        </p:txBody>
      </p:sp>
      <p:sp>
        <p:nvSpPr>
          <p:cNvPr id="27" name="右箭头 26"/>
          <p:cNvSpPr/>
          <p:nvPr/>
        </p:nvSpPr>
        <p:spPr>
          <a:xfrm>
            <a:off x="6804248" y="4328229"/>
            <a:ext cx="648072" cy="46892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Tree>
    <p:extLst>
      <p:ext uri="{BB962C8B-B14F-4D97-AF65-F5344CB8AC3E}">
        <p14:creationId xmlns:p14="http://schemas.microsoft.com/office/powerpoint/2010/main" val="2102248369"/>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3648" y="908720"/>
            <a:ext cx="4248472" cy="1077218"/>
          </a:xfrm>
          <a:prstGeom prst="rect">
            <a:avLst/>
          </a:prstGeom>
          <a:noFill/>
        </p:spPr>
        <p:txBody>
          <a:bodyPr wrap="square" rtlCol="0">
            <a:spAutoFit/>
          </a:bodyPr>
          <a:lstStyle/>
          <a:p>
            <a:pPr algn="ctr" fontAlgn="auto">
              <a:spcBef>
                <a:spcPts val="0"/>
              </a:spcBef>
              <a:spcAft>
                <a:spcPts val="0"/>
              </a:spcAft>
            </a:pPr>
            <a:r>
              <a:rPr lang="zh-CN" altLang="en-US" sz="2400" dirty="0" smtClean="0">
                <a:solidFill>
                  <a:prstClr val="black"/>
                </a:solidFill>
                <a:effectLst>
                  <a:outerShdw blurRad="38100" dist="38100" dir="2700000" algn="tl">
                    <a:srgbClr val="000000">
                      <a:alpha val="43137"/>
                    </a:srgbClr>
                  </a:outerShdw>
                </a:effectLst>
                <a:latin typeface="方正姚体" pitchFamily="2" charset="-122"/>
                <a:ea typeface="方正姚体" pitchFamily="2" charset="-122"/>
              </a:rPr>
              <a:t>传感器网络</a:t>
            </a:r>
            <a:endParaRPr lang="en-US" altLang="zh-CN" sz="2400" dirty="0">
              <a:solidFill>
                <a:prstClr val="black"/>
              </a:solidFill>
              <a:effectLst>
                <a:outerShdw blurRad="38100" dist="38100" dir="2700000" algn="tl">
                  <a:srgbClr val="000000">
                    <a:alpha val="43137"/>
                  </a:srgbClr>
                </a:outerShdw>
              </a:effectLst>
              <a:latin typeface="方正姚体" pitchFamily="2" charset="-122"/>
              <a:ea typeface="方正姚体" pitchFamily="2" charset="-122"/>
            </a:endParaRPr>
          </a:p>
          <a:p>
            <a:pPr algn="ctr" fontAlgn="auto">
              <a:spcBef>
                <a:spcPts val="0"/>
              </a:spcBef>
              <a:spcAft>
                <a:spcPts val="0"/>
              </a:spcAft>
            </a:pPr>
            <a:r>
              <a:rPr lang="zh-CN" altLang="en-US" sz="2000" dirty="0" smtClean="0">
                <a:solidFill>
                  <a:prstClr val="black"/>
                </a:solidFill>
                <a:latin typeface="方正姚体" pitchFamily="2" charset="-122"/>
                <a:ea typeface="方正姚体" pitchFamily="2" charset="-122"/>
              </a:rPr>
              <a:t>（天空地一体的、具备时空位置的</a:t>
            </a:r>
            <a:endParaRPr lang="en-US" altLang="zh-CN" sz="2000" dirty="0" smtClean="0">
              <a:solidFill>
                <a:prstClr val="black"/>
              </a:solidFill>
              <a:latin typeface="方正姚体" pitchFamily="2" charset="-122"/>
              <a:ea typeface="方正姚体" pitchFamily="2" charset="-122"/>
            </a:endParaRPr>
          </a:p>
          <a:p>
            <a:pPr algn="ctr" fontAlgn="auto">
              <a:spcBef>
                <a:spcPts val="0"/>
              </a:spcBef>
              <a:spcAft>
                <a:spcPts val="0"/>
              </a:spcAft>
            </a:pPr>
            <a:r>
              <a:rPr lang="zh-CN" altLang="en-US" sz="2000" dirty="0" smtClean="0">
                <a:solidFill>
                  <a:prstClr val="black"/>
                </a:solidFill>
                <a:latin typeface="方正姚体" pitchFamily="2" charset="-122"/>
                <a:ea typeface="方正姚体" pitchFamily="2" charset="-122"/>
              </a:rPr>
              <a:t>地球感知数据）</a:t>
            </a:r>
            <a:endParaRPr lang="en-US" altLang="zh-CN" sz="2000" dirty="0" smtClean="0">
              <a:solidFill>
                <a:prstClr val="black"/>
              </a:solidFill>
              <a:latin typeface="方正姚体" pitchFamily="2" charset="-122"/>
              <a:ea typeface="方正姚体" pitchFamily="2" charset="-122"/>
            </a:endParaRPr>
          </a:p>
        </p:txBody>
      </p:sp>
      <p:sp>
        <p:nvSpPr>
          <p:cNvPr id="6" name="下箭头 5"/>
          <p:cNvSpPr/>
          <p:nvPr/>
        </p:nvSpPr>
        <p:spPr>
          <a:xfrm>
            <a:off x="3275856" y="2204863"/>
            <a:ext cx="504056" cy="432049"/>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
        <p:nvSpPr>
          <p:cNvPr id="7" name="TextBox 6"/>
          <p:cNvSpPr txBox="1"/>
          <p:nvPr/>
        </p:nvSpPr>
        <p:spPr>
          <a:xfrm>
            <a:off x="35496" y="2564904"/>
            <a:ext cx="853250" cy="2554545"/>
          </a:xfrm>
          <a:prstGeom prst="rect">
            <a:avLst/>
          </a:prstGeom>
          <a:noFill/>
        </p:spPr>
        <p:txBody>
          <a:bodyPr wrap="square" rtlCol="0">
            <a:spAutoFit/>
          </a:bodyPr>
          <a:lstStyle/>
          <a:p>
            <a:pPr algn="ctr" fontAlgn="auto">
              <a:spcBef>
                <a:spcPts val="0"/>
              </a:spcBef>
              <a:spcAft>
                <a:spcPts val="0"/>
              </a:spcAft>
            </a:pPr>
            <a:r>
              <a:rPr lang="zh-CN" altLang="en-US" sz="2000" dirty="0" smtClean="0">
                <a:solidFill>
                  <a:prstClr val="black"/>
                </a:solidFill>
                <a:latin typeface="方正姚体" pitchFamily="2" charset="-122"/>
                <a:ea typeface="方正姚体" pitchFamily="2" charset="-122"/>
              </a:rPr>
              <a:t>记录社会经济发展</a:t>
            </a:r>
            <a:endParaRPr lang="en-US" altLang="zh-CN" sz="2000" dirty="0" smtClean="0">
              <a:solidFill>
                <a:prstClr val="black"/>
              </a:solidFill>
              <a:latin typeface="方正姚体" pitchFamily="2" charset="-122"/>
              <a:ea typeface="方正姚体" pitchFamily="2" charset="-122"/>
            </a:endParaRPr>
          </a:p>
          <a:p>
            <a:pPr algn="ctr" fontAlgn="auto">
              <a:spcBef>
                <a:spcPts val="0"/>
              </a:spcBef>
              <a:spcAft>
                <a:spcPts val="0"/>
              </a:spcAft>
            </a:pPr>
            <a:r>
              <a:rPr lang="zh-CN" altLang="en-US" sz="2000" dirty="0">
                <a:solidFill>
                  <a:prstClr val="black"/>
                </a:solidFill>
                <a:latin typeface="方正姚体" pitchFamily="2" charset="-122"/>
                <a:ea typeface="方正姚体" pitchFamily="2" charset="-122"/>
              </a:rPr>
              <a:t>历史</a:t>
            </a:r>
            <a:r>
              <a:rPr lang="zh-CN" altLang="en-US" sz="2000" dirty="0" smtClean="0">
                <a:solidFill>
                  <a:prstClr val="black"/>
                </a:solidFill>
                <a:latin typeface="方正姚体" pitchFamily="2" charset="-122"/>
                <a:ea typeface="方正姚体" pitchFamily="2" charset="-122"/>
              </a:rPr>
              <a:t>的</a:t>
            </a:r>
            <a:endParaRPr lang="en-US" altLang="zh-CN" sz="2000" dirty="0" smtClean="0">
              <a:solidFill>
                <a:prstClr val="black"/>
              </a:solidFill>
              <a:latin typeface="方正姚体" pitchFamily="2" charset="-122"/>
              <a:ea typeface="方正姚体" pitchFamily="2" charset="-122"/>
            </a:endParaRPr>
          </a:p>
          <a:p>
            <a:pPr algn="ctr" fontAlgn="auto">
              <a:spcBef>
                <a:spcPts val="0"/>
              </a:spcBef>
              <a:spcAft>
                <a:spcPts val="0"/>
              </a:spcAft>
            </a:pPr>
            <a:r>
              <a:rPr lang="zh-CN" altLang="en-US" sz="2000" dirty="0">
                <a:solidFill>
                  <a:prstClr val="black"/>
                </a:solidFill>
                <a:latin typeface="方正姚体" pitchFamily="2" charset="-122"/>
                <a:ea typeface="方正姚体" pitchFamily="2" charset="-122"/>
              </a:rPr>
              <a:t>静态</a:t>
            </a:r>
            <a:r>
              <a:rPr lang="zh-CN" altLang="en-US" sz="2000" dirty="0" smtClean="0">
                <a:solidFill>
                  <a:prstClr val="black"/>
                </a:solidFill>
                <a:latin typeface="方正姚体" pitchFamily="2" charset="-122"/>
                <a:ea typeface="方正姚体" pitchFamily="2" charset="-122"/>
              </a:rPr>
              <a:t>数据</a:t>
            </a:r>
            <a:endParaRPr lang="en-US" altLang="zh-CN" sz="2000" dirty="0" smtClean="0">
              <a:solidFill>
                <a:prstClr val="black"/>
              </a:solidFill>
              <a:latin typeface="方正姚体" pitchFamily="2" charset="-122"/>
              <a:ea typeface="方正姚体" pitchFamily="2" charset="-122"/>
            </a:endParaRPr>
          </a:p>
        </p:txBody>
      </p:sp>
      <p:sp>
        <p:nvSpPr>
          <p:cNvPr id="8" name="TextBox 7"/>
          <p:cNvSpPr txBox="1"/>
          <p:nvPr/>
        </p:nvSpPr>
        <p:spPr>
          <a:xfrm>
            <a:off x="827584" y="5949280"/>
            <a:ext cx="5400600" cy="738664"/>
          </a:xfrm>
          <a:prstGeom prst="rect">
            <a:avLst/>
          </a:prstGeom>
          <a:noFill/>
        </p:spPr>
        <p:txBody>
          <a:bodyPr wrap="square" rtlCol="0">
            <a:spAutoFit/>
          </a:bodyPr>
          <a:lstStyle/>
          <a:p>
            <a:pPr algn="ctr" fontAlgn="auto">
              <a:spcBef>
                <a:spcPts val="0"/>
              </a:spcBef>
              <a:spcAft>
                <a:spcPts val="0"/>
              </a:spcAft>
            </a:pPr>
            <a:r>
              <a:rPr lang="zh-CN" altLang="en-US" sz="2400" dirty="0" smtClean="0">
                <a:solidFill>
                  <a:prstClr val="black"/>
                </a:solidFill>
                <a:latin typeface="方正姚体" pitchFamily="2" charset="-122"/>
                <a:ea typeface="方正姚体" pitchFamily="2" charset="-122"/>
              </a:rPr>
              <a:t>泛互联网</a:t>
            </a:r>
            <a:endParaRPr lang="en-US" altLang="zh-CN" sz="2400" dirty="0">
              <a:solidFill>
                <a:prstClr val="black"/>
              </a:solidFill>
              <a:latin typeface="方正姚体" pitchFamily="2" charset="-122"/>
              <a:ea typeface="方正姚体" pitchFamily="2" charset="-122"/>
            </a:endParaRPr>
          </a:p>
          <a:p>
            <a:pPr algn="ctr" fontAlgn="auto">
              <a:spcBef>
                <a:spcPts val="0"/>
              </a:spcBef>
              <a:spcAft>
                <a:spcPts val="0"/>
              </a:spcAft>
            </a:pPr>
            <a:r>
              <a:rPr lang="zh-CN" altLang="en-US" dirty="0" smtClean="0">
                <a:solidFill>
                  <a:prstClr val="black"/>
                </a:solidFill>
                <a:latin typeface="方正姚体" pitchFamily="2" charset="-122"/>
                <a:ea typeface="方正姚体" pitchFamily="2" charset="-122"/>
              </a:rPr>
              <a:t>（社交网络、电子商务、搜索、呼叫等文本数据）</a:t>
            </a:r>
            <a:endParaRPr lang="en-US" altLang="zh-CN" dirty="0" smtClean="0">
              <a:solidFill>
                <a:prstClr val="black"/>
              </a:solidFill>
              <a:latin typeface="方正姚体" pitchFamily="2" charset="-122"/>
              <a:ea typeface="方正姚体" pitchFamily="2" charset="-122"/>
            </a:endParaRPr>
          </a:p>
        </p:txBody>
      </p:sp>
      <p:sp>
        <p:nvSpPr>
          <p:cNvPr id="9" name="上箭头 8"/>
          <p:cNvSpPr/>
          <p:nvPr/>
        </p:nvSpPr>
        <p:spPr>
          <a:xfrm>
            <a:off x="3275856" y="5517232"/>
            <a:ext cx="504056" cy="432048"/>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
        <p:nvSpPr>
          <p:cNvPr id="10" name="TextBox 9"/>
          <p:cNvSpPr txBox="1"/>
          <p:nvPr/>
        </p:nvSpPr>
        <p:spPr>
          <a:xfrm>
            <a:off x="6095014" y="2420888"/>
            <a:ext cx="853250" cy="2862322"/>
          </a:xfrm>
          <a:prstGeom prst="rect">
            <a:avLst/>
          </a:prstGeom>
          <a:noFill/>
        </p:spPr>
        <p:txBody>
          <a:bodyPr wrap="square" rtlCol="0">
            <a:spAutoFit/>
          </a:bodyPr>
          <a:lstStyle/>
          <a:p>
            <a:pPr algn="ctr" fontAlgn="auto">
              <a:spcBef>
                <a:spcPts val="0"/>
              </a:spcBef>
              <a:spcAft>
                <a:spcPts val="0"/>
              </a:spcAft>
            </a:pPr>
            <a:r>
              <a:rPr lang="zh-CN" altLang="en-US" sz="2000" dirty="0" smtClean="0">
                <a:solidFill>
                  <a:prstClr val="black"/>
                </a:solidFill>
                <a:latin typeface="方正姚体" pitchFamily="2" charset="-122"/>
                <a:ea typeface="方正姚体" pitchFamily="2" charset="-122"/>
              </a:rPr>
              <a:t>监测</a:t>
            </a:r>
            <a:endParaRPr lang="en-US" altLang="zh-CN" sz="2000" dirty="0" smtClean="0">
              <a:solidFill>
                <a:prstClr val="black"/>
              </a:solidFill>
              <a:latin typeface="方正姚体" pitchFamily="2" charset="-122"/>
              <a:ea typeface="方正姚体" pitchFamily="2" charset="-122"/>
            </a:endParaRPr>
          </a:p>
          <a:p>
            <a:pPr algn="ctr" fontAlgn="auto">
              <a:spcBef>
                <a:spcPts val="0"/>
              </a:spcBef>
              <a:spcAft>
                <a:spcPts val="0"/>
              </a:spcAft>
            </a:pPr>
            <a:r>
              <a:rPr lang="zh-CN" altLang="en-US" sz="2000" dirty="0" smtClean="0">
                <a:solidFill>
                  <a:prstClr val="black"/>
                </a:solidFill>
                <a:latin typeface="方正姚体" pitchFamily="2" charset="-122"/>
                <a:ea typeface="方正姚体" pitchFamily="2" charset="-122"/>
              </a:rPr>
              <a:t>人、物、能量</a:t>
            </a:r>
            <a:endParaRPr lang="en-US" altLang="zh-CN" sz="2000" dirty="0" smtClean="0">
              <a:solidFill>
                <a:prstClr val="black"/>
              </a:solidFill>
              <a:latin typeface="方正姚体" pitchFamily="2" charset="-122"/>
              <a:ea typeface="方正姚体" pitchFamily="2" charset="-122"/>
            </a:endParaRPr>
          </a:p>
          <a:p>
            <a:pPr algn="ctr" fontAlgn="auto">
              <a:spcBef>
                <a:spcPts val="0"/>
              </a:spcBef>
              <a:spcAft>
                <a:spcPts val="0"/>
              </a:spcAft>
            </a:pPr>
            <a:r>
              <a:rPr lang="zh-CN" altLang="en-US" sz="2000" dirty="0" smtClean="0">
                <a:solidFill>
                  <a:prstClr val="black"/>
                </a:solidFill>
                <a:latin typeface="方正姚体" pitchFamily="2" charset="-122"/>
                <a:ea typeface="方正姚体" pitchFamily="2" charset="-122"/>
              </a:rPr>
              <a:t>运动</a:t>
            </a:r>
            <a:endParaRPr lang="en-US" altLang="zh-CN" sz="2000" dirty="0" smtClean="0">
              <a:solidFill>
                <a:prstClr val="black"/>
              </a:solidFill>
              <a:latin typeface="方正姚体" pitchFamily="2" charset="-122"/>
              <a:ea typeface="方正姚体" pitchFamily="2" charset="-122"/>
            </a:endParaRPr>
          </a:p>
          <a:p>
            <a:pPr algn="ctr" fontAlgn="auto">
              <a:spcBef>
                <a:spcPts val="0"/>
              </a:spcBef>
              <a:spcAft>
                <a:spcPts val="0"/>
              </a:spcAft>
            </a:pPr>
            <a:r>
              <a:rPr lang="zh-CN" altLang="en-US" sz="2000" dirty="0">
                <a:solidFill>
                  <a:prstClr val="black"/>
                </a:solidFill>
                <a:latin typeface="方正姚体" pitchFamily="2" charset="-122"/>
                <a:ea typeface="方正姚体" pitchFamily="2" charset="-122"/>
              </a:rPr>
              <a:t>状态</a:t>
            </a:r>
            <a:r>
              <a:rPr lang="zh-CN" altLang="en-US" sz="2000" dirty="0" smtClean="0">
                <a:solidFill>
                  <a:prstClr val="black"/>
                </a:solidFill>
                <a:latin typeface="方正姚体" pitchFamily="2" charset="-122"/>
                <a:ea typeface="方正姚体" pitchFamily="2" charset="-122"/>
              </a:rPr>
              <a:t>的</a:t>
            </a:r>
            <a:endParaRPr lang="en-US" altLang="zh-CN" sz="2000" dirty="0" smtClean="0">
              <a:solidFill>
                <a:prstClr val="black"/>
              </a:solidFill>
              <a:latin typeface="方正姚体" pitchFamily="2" charset="-122"/>
              <a:ea typeface="方正姚体" pitchFamily="2" charset="-122"/>
            </a:endParaRPr>
          </a:p>
          <a:p>
            <a:pPr algn="ctr" fontAlgn="auto">
              <a:spcBef>
                <a:spcPts val="0"/>
              </a:spcBef>
              <a:spcAft>
                <a:spcPts val="0"/>
              </a:spcAft>
            </a:pPr>
            <a:r>
              <a:rPr lang="zh-CN" altLang="en-US" sz="2000" dirty="0" smtClean="0">
                <a:solidFill>
                  <a:prstClr val="black"/>
                </a:solidFill>
                <a:latin typeface="方正姚体" pitchFamily="2" charset="-122"/>
                <a:ea typeface="方正姚体" pitchFamily="2" charset="-122"/>
              </a:rPr>
              <a:t>实时数据</a:t>
            </a:r>
            <a:endParaRPr lang="en-US" altLang="zh-CN" sz="2000" dirty="0" smtClean="0">
              <a:solidFill>
                <a:prstClr val="black"/>
              </a:solidFill>
              <a:latin typeface="方正姚体" pitchFamily="2" charset="-122"/>
              <a:ea typeface="方正姚体" pitchFamily="2" charset="-122"/>
            </a:endParaRPr>
          </a:p>
        </p:txBody>
      </p:sp>
      <p:sp>
        <p:nvSpPr>
          <p:cNvPr id="11" name="右箭头 10"/>
          <p:cNvSpPr/>
          <p:nvPr/>
        </p:nvSpPr>
        <p:spPr>
          <a:xfrm>
            <a:off x="1259632" y="3717032"/>
            <a:ext cx="576064" cy="57606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
        <p:nvSpPr>
          <p:cNvPr id="12" name="左箭头 11"/>
          <p:cNvSpPr/>
          <p:nvPr/>
        </p:nvSpPr>
        <p:spPr>
          <a:xfrm>
            <a:off x="5148064" y="3717032"/>
            <a:ext cx="576064" cy="576064"/>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
        <p:nvSpPr>
          <p:cNvPr id="14" name="右大括号 13"/>
          <p:cNvSpPr/>
          <p:nvPr/>
        </p:nvSpPr>
        <p:spPr>
          <a:xfrm>
            <a:off x="6876256" y="992922"/>
            <a:ext cx="288032" cy="5664244"/>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fontAlgn="auto">
              <a:spcBef>
                <a:spcPts val="0"/>
              </a:spcBef>
              <a:spcAft>
                <a:spcPts val="0"/>
              </a:spcAft>
            </a:pPr>
            <a:endParaRPr lang="zh-CN" altLang="en-US">
              <a:solidFill>
                <a:prstClr val="black"/>
              </a:solidFill>
            </a:endParaRPr>
          </a:p>
        </p:txBody>
      </p:sp>
      <p:sp>
        <p:nvSpPr>
          <p:cNvPr id="15" name="TextBox 14"/>
          <p:cNvSpPr txBox="1"/>
          <p:nvPr/>
        </p:nvSpPr>
        <p:spPr>
          <a:xfrm>
            <a:off x="7308304" y="2336681"/>
            <a:ext cx="1440160" cy="3108543"/>
          </a:xfrm>
          <a:prstGeom prst="rect">
            <a:avLst/>
          </a:prstGeom>
          <a:noFill/>
        </p:spPr>
        <p:txBody>
          <a:bodyPr wrap="square" rtlCol="0">
            <a:spAutoFit/>
          </a:bodyPr>
          <a:lstStyle/>
          <a:p>
            <a:pPr algn="just" fontAlgn="auto">
              <a:spcBef>
                <a:spcPts val="0"/>
              </a:spcBef>
              <a:spcAft>
                <a:spcPts val="0"/>
              </a:spcAft>
            </a:pPr>
            <a:r>
              <a:rPr lang="en-US" altLang="zh-CN" sz="2800" u="sng" dirty="0" smtClean="0">
                <a:solidFill>
                  <a:srgbClr val="C00000"/>
                </a:solidFill>
                <a:latin typeface="黑体" pitchFamily="49" charset="-122"/>
                <a:ea typeface="黑体" pitchFamily="49" charset="-122"/>
              </a:rPr>
              <a:t>85%</a:t>
            </a:r>
            <a:r>
              <a:rPr lang="zh-CN" altLang="en-US" sz="2800" dirty="0" smtClean="0">
                <a:solidFill>
                  <a:prstClr val="black"/>
                </a:solidFill>
                <a:latin typeface="黑体" pitchFamily="49" charset="-122"/>
                <a:ea typeface="黑体" pitchFamily="49" charset="-122"/>
              </a:rPr>
              <a:t>以上为多源异构海量的非（半）结构化数据！</a:t>
            </a:r>
            <a:endParaRPr lang="zh-CN" altLang="en-US" sz="2800" dirty="0">
              <a:solidFill>
                <a:prstClr val="black"/>
              </a:solidFill>
              <a:latin typeface="黑体" pitchFamily="49" charset="-122"/>
              <a:ea typeface="黑体" pitchFamily="49" charset="-122"/>
            </a:endParaRPr>
          </a:p>
        </p:txBody>
      </p:sp>
      <p:sp>
        <p:nvSpPr>
          <p:cNvPr id="17" name="椭圆 16"/>
          <p:cNvSpPr/>
          <p:nvPr/>
        </p:nvSpPr>
        <p:spPr>
          <a:xfrm>
            <a:off x="1043608" y="836712"/>
            <a:ext cx="4968552" cy="1221233"/>
          </a:xfrm>
          <a:prstGeom prst="ellipse">
            <a:avLst/>
          </a:prstGeom>
          <a:noFill/>
          <a:ln w="381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zh-CN" altLang="en-US">
              <a:solidFill>
                <a:srgbClr val="FF0000"/>
              </a:solidFill>
            </a:endParaRPr>
          </a:p>
        </p:txBody>
      </p:sp>
      <p:sp>
        <p:nvSpPr>
          <p:cNvPr id="2" name="TextBox 1"/>
          <p:cNvSpPr txBox="1"/>
          <p:nvPr/>
        </p:nvSpPr>
        <p:spPr>
          <a:xfrm>
            <a:off x="5652120" y="2930168"/>
            <a:ext cx="720080" cy="1938992"/>
          </a:xfrm>
          <a:prstGeom prst="rect">
            <a:avLst/>
          </a:prstGeom>
          <a:noFill/>
        </p:spPr>
        <p:txBody>
          <a:bodyPr wrap="square" rtlCol="0">
            <a:spAutoFit/>
          </a:bodyPr>
          <a:lstStyle/>
          <a:p>
            <a:pPr algn="ctr" fontAlgn="auto">
              <a:spcBef>
                <a:spcPts val="0"/>
              </a:spcBef>
              <a:spcAft>
                <a:spcPts val="0"/>
              </a:spcAft>
            </a:pPr>
            <a:r>
              <a:rPr lang="zh-CN" altLang="en-US" sz="2400" dirty="0" smtClean="0">
                <a:solidFill>
                  <a:prstClr val="black"/>
                </a:solidFill>
                <a:latin typeface="方正姚体" pitchFamily="2" charset="-122"/>
                <a:ea typeface="方正姚体" pitchFamily="2" charset="-122"/>
              </a:rPr>
              <a:t>移动互联网</a:t>
            </a:r>
            <a:endParaRPr lang="zh-CN" altLang="en-US" sz="2400" dirty="0">
              <a:solidFill>
                <a:prstClr val="black"/>
              </a:solidFill>
              <a:latin typeface="方正姚体" pitchFamily="2" charset="-122"/>
              <a:ea typeface="方正姚体" pitchFamily="2" charset="-122"/>
            </a:endParaRPr>
          </a:p>
        </p:txBody>
      </p:sp>
      <p:sp>
        <p:nvSpPr>
          <p:cNvPr id="18" name="TextBox 17"/>
          <p:cNvSpPr txBox="1"/>
          <p:nvPr/>
        </p:nvSpPr>
        <p:spPr>
          <a:xfrm>
            <a:off x="611560" y="2930168"/>
            <a:ext cx="720080" cy="1938992"/>
          </a:xfrm>
          <a:prstGeom prst="rect">
            <a:avLst/>
          </a:prstGeom>
          <a:noFill/>
        </p:spPr>
        <p:txBody>
          <a:bodyPr wrap="square" rtlCol="0">
            <a:spAutoFit/>
          </a:bodyPr>
          <a:lstStyle/>
          <a:p>
            <a:pPr algn="ctr" fontAlgn="auto">
              <a:spcBef>
                <a:spcPts val="0"/>
              </a:spcBef>
              <a:spcAft>
                <a:spcPts val="0"/>
              </a:spcAft>
            </a:pPr>
            <a:r>
              <a:rPr lang="zh-CN" altLang="en-US" sz="2400" dirty="0" smtClean="0">
                <a:solidFill>
                  <a:prstClr val="black"/>
                </a:solidFill>
                <a:latin typeface="方正姚体" pitchFamily="2" charset="-122"/>
                <a:ea typeface="方正姚体" pitchFamily="2" charset="-122"/>
              </a:rPr>
              <a:t>数据化历史</a:t>
            </a:r>
            <a:endParaRPr lang="zh-CN" altLang="en-US" sz="2400" dirty="0">
              <a:solidFill>
                <a:prstClr val="black"/>
              </a:solidFill>
              <a:latin typeface="方正姚体" pitchFamily="2" charset="-122"/>
              <a:ea typeface="方正姚体" pitchFamily="2" charset="-122"/>
            </a:endParaRPr>
          </a:p>
        </p:txBody>
      </p:sp>
      <p:pic>
        <p:nvPicPr>
          <p:cNvPr id="4098" name="Picture 2" descr="http://ww1.sinaimg.cn/mw690/71c3b5c1gw1dxahd9n5qz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708920"/>
            <a:ext cx="3096344"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58166"/>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5536" y="1552724"/>
            <a:ext cx="8424936" cy="2308324"/>
          </a:xfrm>
          <a:prstGeom prst="rect">
            <a:avLst/>
          </a:prstGeom>
        </p:spPr>
        <p:txBody>
          <a:bodyPr wrap="square">
            <a:spAutoFit/>
          </a:bodyPr>
          <a:lstStyle/>
          <a:p>
            <a:pPr marL="457200" indent="-457200" fontAlgn="auto">
              <a:lnSpc>
                <a:spcPct val="150000"/>
              </a:lnSpc>
              <a:spcBef>
                <a:spcPts val="0"/>
              </a:spcBef>
              <a:spcAft>
                <a:spcPts val="0"/>
              </a:spcAft>
              <a:buFont typeface="+mj-ea"/>
              <a:buAutoNum type="circleNumDbPlain"/>
            </a:pPr>
            <a:r>
              <a:rPr lang="en-US" altLang="zh-CN" sz="2400" u="sng" dirty="0" smtClean="0">
                <a:solidFill>
                  <a:prstClr val="black"/>
                </a:solidFill>
                <a:latin typeface="方正姚体" pitchFamily="2" charset="-122"/>
                <a:ea typeface="方正姚体" pitchFamily="2" charset="-122"/>
              </a:rPr>
              <a:t>Volume</a:t>
            </a:r>
            <a:r>
              <a:rPr lang="zh-CN" altLang="en-US" sz="2400" dirty="0" smtClean="0">
                <a:solidFill>
                  <a:prstClr val="black"/>
                </a:solidFill>
                <a:latin typeface="方正姚体" pitchFamily="2" charset="-122"/>
                <a:ea typeface="方正姚体" pitchFamily="2" charset="-122"/>
              </a:rPr>
              <a:t>， 数据</a:t>
            </a:r>
            <a:r>
              <a:rPr lang="zh-CN" altLang="en-US" sz="2400" dirty="0">
                <a:solidFill>
                  <a:prstClr val="black"/>
                </a:solidFill>
                <a:latin typeface="方正姚体" pitchFamily="2" charset="-122"/>
                <a:ea typeface="方正姚体" pitchFamily="2" charset="-122"/>
              </a:rPr>
              <a:t>体量巨大，从</a:t>
            </a:r>
            <a:r>
              <a:rPr lang="en-US" altLang="zh-CN" sz="2400" dirty="0">
                <a:solidFill>
                  <a:prstClr val="black"/>
                </a:solidFill>
                <a:latin typeface="方正姚体" pitchFamily="2" charset="-122"/>
                <a:ea typeface="方正姚体" pitchFamily="2" charset="-122"/>
              </a:rPr>
              <a:t>TB</a:t>
            </a:r>
            <a:r>
              <a:rPr lang="zh-CN" altLang="en-US" sz="2400" dirty="0" smtClean="0">
                <a:solidFill>
                  <a:prstClr val="black"/>
                </a:solidFill>
                <a:latin typeface="方正姚体" pitchFamily="2" charset="-122"/>
                <a:ea typeface="方正姚体" pitchFamily="2" charset="-122"/>
              </a:rPr>
              <a:t>级别跃升</a:t>
            </a:r>
            <a:r>
              <a:rPr lang="zh-CN" altLang="en-US" sz="2400" dirty="0">
                <a:solidFill>
                  <a:prstClr val="black"/>
                </a:solidFill>
                <a:latin typeface="方正姚体" pitchFamily="2" charset="-122"/>
                <a:ea typeface="方正姚体" pitchFamily="2" charset="-122"/>
              </a:rPr>
              <a:t>到</a:t>
            </a:r>
            <a:r>
              <a:rPr lang="en-US" altLang="zh-CN" sz="2400" dirty="0">
                <a:solidFill>
                  <a:prstClr val="black"/>
                </a:solidFill>
                <a:latin typeface="方正姚体" pitchFamily="2" charset="-122"/>
                <a:ea typeface="方正姚体" pitchFamily="2" charset="-122"/>
              </a:rPr>
              <a:t>PB</a:t>
            </a:r>
            <a:r>
              <a:rPr lang="zh-CN" altLang="en-US" sz="2400" dirty="0">
                <a:solidFill>
                  <a:prstClr val="black"/>
                </a:solidFill>
                <a:latin typeface="方正姚体" pitchFamily="2" charset="-122"/>
                <a:ea typeface="方正姚体" pitchFamily="2" charset="-122"/>
              </a:rPr>
              <a:t>级别</a:t>
            </a:r>
            <a:r>
              <a:rPr lang="zh-CN" altLang="en-US" sz="2400" dirty="0" smtClean="0">
                <a:solidFill>
                  <a:prstClr val="black"/>
                </a:solidFill>
                <a:latin typeface="方正姚体" pitchFamily="2" charset="-122"/>
                <a:ea typeface="方正姚体" pitchFamily="2" charset="-122"/>
              </a:rPr>
              <a:t>；</a:t>
            </a:r>
            <a:endParaRPr lang="en-US" altLang="zh-CN" sz="2400" dirty="0" smtClean="0">
              <a:solidFill>
                <a:prstClr val="black"/>
              </a:solidFill>
              <a:latin typeface="方正姚体" pitchFamily="2" charset="-122"/>
              <a:ea typeface="方正姚体" pitchFamily="2" charset="-122"/>
            </a:endParaRPr>
          </a:p>
          <a:p>
            <a:pPr marL="457200" indent="-457200" fontAlgn="auto">
              <a:lnSpc>
                <a:spcPct val="150000"/>
              </a:lnSpc>
              <a:spcBef>
                <a:spcPts val="0"/>
              </a:spcBef>
              <a:spcAft>
                <a:spcPts val="0"/>
              </a:spcAft>
              <a:buFont typeface="+mj-ea"/>
              <a:buAutoNum type="circleNumDbPlain"/>
            </a:pPr>
            <a:r>
              <a:rPr lang="en-US" altLang="zh-CN" sz="2400" u="sng" dirty="0" smtClean="0">
                <a:solidFill>
                  <a:prstClr val="black"/>
                </a:solidFill>
                <a:latin typeface="方正姚体" pitchFamily="2" charset="-122"/>
                <a:ea typeface="方正姚体" pitchFamily="2" charset="-122"/>
              </a:rPr>
              <a:t>Variety</a:t>
            </a:r>
            <a:r>
              <a:rPr lang="zh-CN" altLang="en-US" sz="2400" dirty="0" smtClean="0">
                <a:solidFill>
                  <a:prstClr val="black"/>
                </a:solidFill>
                <a:latin typeface="方正姚体" pitchFamily="2" charset="-122"/>
                <a:ea typeface="方正姚体" pitchFamily="2" charset="-122"/>
              </a:rPr>
              <a:t>，  数据类型</a:t>
            </a:r>
            <a:r>
              <a:rPr lang="zh-CN" altLang="en-US" sz="2400" dirty="0">
                <a:solidFill>
                  <a:prstClr val="black"/>
                </a:solidFill>
                <a:latin typeface="方正姚体" pitchFamily="2" charset="-122"/>
                <a:ea typeface="方正姚体" pitchFamily="2" charset="-122"/>
              </a:rPr>
              <a:t>繁多</a:t>
            </a:r>
            <a:r>
              <a:rPr lang="zh-CN" altLang="en-US" sz="2400" dirty="0" smtClean="0">
                <a:solidFill>
                  <a:prstClr val="black"/>
                </a:solidFill>
                <a:latin typeface="方正姚体" pitchFamily="2" charset="-122"/>
                <a:ea typeface="方正姚体" pitchFamily="2" charset="-122"/>
              </a:rPr>
              <a:t>，</a:t>
            </a:r>
            <a:r>
              <a:rPr lang="zh-CN" altLang="en-US" sz="2400" dirty="0">
                <a:solidFill>
                  <a:prstClr val="black"/>
                </a:solidFill>
                <a:latin typeface="方正姚体" pitchFamily="2" charset="-122"/>
                <a:ea typeface="方正姚体" pitchFamily="2" charset="-122"/>
              </a:rPr>
              <a:t>文本</a:t>
            </a:r>
            <a:r>
              <a:rPr lang="zh-CN" altLang="en-US" sz="2400" dirty="0" smtClean="0">
                <a:solidFill>
                  <a:prstClr val="black"/>
                </a:solidFill>
                <a:latin typeface="方正姚体" pitchFamily="2" charset="-122"/>
                <a:ea typeface="方正姚体" pitchFamily="2" charset="-122"/>
              </a:rPr>
              <a:t>、</a:t>
            </a:r>
            <a:r>
              <a:rPr lang="zh-CN" altLang="en-US" sz="2400" dirty="0">
                <a:solidFill>
                  <a:prstClr val="black"/>
                </a:solidFill>
                <a:latin typeface="方正姚体" pitchFamily="2" charset="-122"/>
                <a:ea typeface="方正姚体" pitchFamily="2" charset="-122"/>
              </a:rPr>
              <a:t>视频</a:t>
            </a:r>
            <a:r>
              <a:rPr lang="zh-CN" altLang="en-US" sz="2400" dirty="0" smtClean="0">
                <a:solidFill>
                  <a:prstClr val="black"/>
                </a:solidFill>
                <a:latin typeface="方正姚体" pitchFamily="2" charset="-122"/>
                <a:ea typeface="方正姚体" pitchFamily="2" charset="-122"/>
              </a:rPr>
              <a:t>、图像、位置</a:t>
            </a:r>
            <a:r>
              <a:rPr lang="zh-CN" altLang="en-US" sz="2400" dirty="0">
                <a:solidFill>
                  <a:prstClr val="black"/>
                </a:solidFill>
                <a:latin typeface="方正姚体" pitchFamily="2" charset="-122"/>
                <a:ea typeface="方正姚体" pitchFamily="2" charset="-122"/>
              </a:rPr>
              <a:t>等</a:t>
            </a:r>
            <a:r>
              <a:rPr lang="zh-CN" altLang="en-US" sz="2400" dirty="0" smtClean="0">
                <a:solidFill>
                  <a:prstClr val="black"/>
                </a:solidFill>
                <a:latin typeface="方正姚体" pitchFamily="2" charset="-122"/>
                <a:ea typeface="方正姚体" pitchFamily="2" charset="-122"/>
              </a:rPr>
              <a:t>；</a:t>
            </a:r>
            <a:endParaRPr lang="en-US" altLang="zh-CN" sz="2400" dirty="0" smtClean="0">
              <a:solidFill>
                <a:prstClr val="black"/>
              </a:solidFill>
              <a:latin typeface="方正姚体" pitchFamily="2" charset="-122"/>
              <a:ea typeface="方正姚体" pitchFamily="2" charset="-122"/>
            </a:endParaRPr>
          </a:p>
          <a:p>
            <a:pPr marL="457200" indent="-457200" fontAlgn="auto">
              <a:lnSpc>
                <a:spcPct val="150000"/>
              </a:lnSpc>
              <a:spcBef>
                <a:spcPts val="0"/>
              </a:spcBef>
              <a:spcAft>
                <a:spcPts val="0"/>
              </a:spcAft>
              <a:buFont typeface="+mj-ea"/>
              <a:buAutoNum type="circleNumDbPlain"/>
            </a:pPr>
            <a:r>
              <a:rPr lang="en-US" altLang="zh-CN" sz="2400" u="sng" dirty="0" smtClean="0">
                <a:solidFill>
                  <a:prstClr val="black"/>
                </a:solidFill>
                <a:latin typeface="方正姚体" pitchFamily="2" charset="-122"/>
                <a:ea typeface="方正姚体" pitchFamily="2" charset="-122"/>
              </a:rPr>
              <a:t>Value</a:t>
            </a:r>
            <a:r>
              <a:rPr lang="zh-CN" altLang="en-US" sz="2400" dirty="0" smtClean="0">
                <a:solidFill>
                  <a:prstClr val="black"/>
                </a:solidFill>
                <a:latin typeface="方正姚体" pitchFamily="2" charset="-122"/>
                <a:ea typeface="方正姚体" pitchFamily="2" charset="-122"/>
              </a:rPr>
              <a:t>，    高价值总量，</a:t>
            </a:r>
            <a:r>
              <a:rPr lang="zh-CN" altLang="en-US" sz="2400" dirty="0">
                <a:solidFill>
                  <a:prstClr val="black"/>
                </a:solidFill>
                <a:latin typeface="方正姚体" pitchFamily="2" charset="-122"/>
                <a:ea typeface="方正姚体" pitchFamily="2" charset="-122"/>
              </a:rPr>
              <a:t>但低价值密度；</a:t>
            </a:r>
            <a:endParaRPr lang="en-US" altLang="zh-CN" sz="2400" dirty="0" smtClean="0">
              <a:solidFill>
                <a:prstClr val="black"/>
              </a:solidFill>
              <a:latin typeface="方正姚体" pitchFamily="2" charset="-122"/>
              <a:ea typeface="方正姚体" pitchFamily="2" charset="-122"/>
            </a:endParaRPr>
          </a:p>
          <a:p>
            <a:pPr marL="457200" indent="-457200" fontAlgn="auto">
              <a:lnSpc>
                <a:spcPct val="150000"/>
              </a:lnSpc>
              <a:spcBef>
                <a:spcPts val="0"/>
              </a:spcBef>
              <a:spcAft>
                <a:spcPts val="0"/>
              </a:spcAft>
              <a:buFont typeface="+mj-ea"/>
              <a:buAutoNum type="circleNumDbPlain"/>
            </a:pPr>
            <a:r>
              <a:rPr lang="en-US" altLang="zh-CN" sz="2400" u="sng" dirty="0" smtClean="0">
                <a:solidFill>
                  <a:prstClr val="black"/>
                </a:solidFill>
                <a:latin typeface="方正姚体" pitchFamily="2" charset="-122"/>
                <a:ea typeface="方正姚体" pitchFamily="2" charset="-122"/>
              </a:rPr>
              <a:t>Velocity</a:t>
            </a:r>
            <a:r>
              <a:rPr lang="zh-CN" altLang="en-US" sz="2400" dirty="0" smtClean="0">
                <a:solidFill>
                  <a:prstClr val="black"/>
                </a:solidFill>
                <a:latin typeface="方正姚体" pitchFamily="2" charset="-122"/>
                <a:ea typeface="方正姚体" pitchFamily="2" charset="-122"/>
              </a:rPr>
              <a:t>，数据产生迅猛，需处理时效要求高（</a:t>
            </a:r>
            <a:r>
              <a:rPr lang="en-US" altLang="zh-CN" sz="2400" dirty="0">
                <a:solidFill>
                  <a:prstClr val="black"/>
                </a:solidFill>
                <a:latin typeface="方正姚体" pitchFamily="2" charset="-122"/>
                <a:ea typeface="方正姚体" pitchFamily="2" charset="-122"/>
              </a:rPr>
              <a:t>1</a:t>
            </a:r>
            <a:r>
              <a:rPr lang="zh-CN" altLang="en-US" sz="2400" dirty="0">
                <a:solidFill>
                  <a:prstClr val="black"/>
                </a:solidFill>
                <a:latin typeface="方正姚体" pitchFamily="2" charset="-122"/>
                <a:ea typeface="方正姚体" pitchFamily="2" charset="-122"/>
              </a:rPr>
              <a:t>秒定律）。</a:t>
            </a:r>
          </a:p>
        </p:txBody>
      </p:sp>
      <p:sp>
        <p:nvSpPr>
          <p:cNvPr id="8" name="矩形 7"/>
          <p:cNvSpPr/>
          <p:nvPr/>
        </p:nvSpPr>
        <p:spPr>
          <a:xfrm>
            <a:off x="1475656" y="3894147"/>
            <a:ext cx="6480720" cy="830997"/>
          </a:xfrm>
          <a:prstGeom prst="rect">
            <a:avLst/>
          </a:prstGeom>
        </p:spPr>
        <p:txBody>
          <a:bodyPr wrap="square">
            <a:spAutoFit/>
          </a:bodyPr>
          <a:lstStyle/>
          <a:p>
            <a:pPr algn="ctr" fontAlgn="auto">
              <a:lnSpc>
                <a:spcPct val="150000"/>
              </a:lnSpc>
              <a:spcBef>
                <a:spcPts val="0"/>
              </a:spcBef>
              <a:spcAft>
                <a:spcPts val="0"/>
              </a:spcAft>
            </a:pPr>
            <a:r>
              <a:rPr lang="zh-CN" altLang="en-US" sz="3200" b="1" dirty="0" smtClean="0">
                <a:solidFill>
                  <a:srgbClr val="4F81BD">
                    <a:lumMod val="50000"/>
                  </a:srgbClr>
                </a:solidFill>
                <a:effectLst>
                  <a:outerShdw blurRad="38100" dist="38100" dir="2700000" algn="tl">
                    <a:srgbClr val="000000">
                      <a:alpha val="43137"/>
                    </a:srgbClr>
                  </a:outerShdw>
                </a:effectLst>
                <a:latin typeface="黑体" pitchFamily="49" charset="-122"/>
                <a:ea typeface="黑体" pitchFamily="49" charset="-122"/>
              </a:rPr>
              <a:t>海量数据 </a:t>
            </a:r>
            <a:r>
              <a:rPr lang="en-US" altLang="zh-CN" sz="3200" b="1" dirty="0" smtClean="0">
                <a:solidFill>
                  <a:srgbClr val="4F81BD">
                    <a:lumMod val="50000"/>
                  </a:srgbClr>
                </a:solidFill>
                <a:effectLst>
                  <a:outerShdw blurRad="38100" dist="38100" dir="2700000" algn="tl">
                    <a:srgbClr val="000000">
                      <a:alpha val="43137"/>
                    </a:srgbClr>
                  </a:outerShdw>
                </a:effectLst>
                <a:latin typeface="黑体" pitchFamily="49" charset="-122"/>
                <a:ea typeface="黑体" pitchFamily="49" charset="-122"/>
              </a:rPr>
              <a:t>+ </a:t>
            </a:r>
            <a:r>
              <a:rPr lang="zh-CN" altLang="en-US" sz="3200" b="1" dirty="0" smtClean="0">
                <a:solidFill>
                  <a:srgbClr val="4F81BD">
                    <a:lumMod val="50000"/>
                  </a:srgbClr>
                </a:solidFill>
                <a:effectLst>
                  <a:outerShdw blurRad="38100" dist="38100" dir="2700000" algn="tl">
                    <a:srgbClr val="000000">
                      <a:alpha val="43137"/>
                    </a:srgbClr>
                  </a:outerShdw>
                </a:effectLst>
                <a:latin typeface="黑体" pitchFamily="49" charset="-122"/>
                <a:ea typeface="黑体" pitchFamily="49" charset="-122"/>
              </a:rPr>
              <a:t>复杂数据 </a:t>
            </a:r>
            <a:r>
              <a:rPr lang="en-US" altLang="zh-CN" sz="3200" b="1" dirty="0" smtClean="0">
                <a:solidFill>
                  <a:srgbClr val="4F81BD">
                    <a:lumMod val="50000"/>
                  </a:srgbClr>
                </a:solidFill>
                <a:effectLst>
                  <a:outerShdw blurRad="38100" dist="38100" dir="2700000" algn="tl">
                    <a:srgbClr val="000000">
                      <a:alpha val="43137"/>
                    </a:srgbClr>
                  </a:outerShdw>
                </a:effectLst>
                <a:latin typeface="黑体" pitchFamily="49" charset="-122"/>
                <a:ea typeface="黑体" pitchFamily="49" charset="-122"/>
              </a:rPr>
              <a:t>+ </a:t>
            </a:r>
            <a:r>
              <a:rPr lang="zh-CN" altLang="en-US" sz="3200" b="1" dirty="0" smtClean="0">
                <a:solidFill>
                  <a:srgbClr val="4F81BD">
                    <a:lumMod val="50000"/>
                  </a:srgbClr>
                </a:solidFill>
                <a:effectLst>
                  <a:outerShdw blurRad="38100" dist="38100" dir="2700000" algn="tl">
                    <a:srgbClr val="000000">
                      <a:alpha val="43137"/>
                    </a:srgbClr>
                  </a:outerShdw>
                </a:effectLst>
                <a:latin typeface="黑体" pitchFamily="49" charset="-122"/>
                <a:ea typeface="黑体" pitchFamily="49" charset="-122"/>
              </a:rPr>
              <a:t>实时数据</a:t>
            </a:r>
            <a:endParaRPr lang="en-US" altLang="zh-CN" sz="3200" b="1" dirty="0" smtClean="0">
              <a:solidFill>
                <a:srgbClr val="4F81BD">
                  <a:lumMod val="50000"/>
                </a:srgbClr>
              </a:solidFill>
              <a:effectLst>
                <a:outerShdw blurRad="38100" dist="38100" dir="2700000" algn="tl">
                  <a:srgbClr val="000000">
                    <a:alpha val="43137"/>
                  </a:srgbClr>
                </a:outerShdw>
              </a:effectLst>
              <a:latin typeface="黑体" pitchFamily="49" charset="-122"/>
              <a:ea typeface="黑体" pitchFamily="49" charset="-122"/>
            </a:endParaRPr>
          </a:p>
        </p:txBody>
      </p:sp>
      <p:sp>
        <p:nvSpPr>
          <p:cNvPr id="9" name="矩形 8"/>
          <p:cNvSpPr/>
          <p:nvPr/>
        </p:nvSpPr>
        <p:spPr>
          <a:xfrm>
            <a:off x="343389" y="961564"/>
            <a:ext cx="1287532" cy="523220"/>
          </a:xfrm>
          <a:prstGeom prst="rect">
            <a:avLst/>
          </a:prstGeom>
        </p:spPr>
        <p:txBody>
          <a:bodyPr wrap="none">
            <a:spAutoFit/>
          </a:bodyPr>
          <a:lstStyle/>
          <a:p>
            <a:pPr fontAlgn="auto">
              <a:spcBef>
                <a:spcPts val="0"/>
              </a:spcBef>
              <a:spcAft>
                <a:spcPts val="0"/>
              </a:spcAft>
            </a:pPr>
            <a:r>
              <a:rPr lang="en-US" altLang="zh-CN" sz="2800" b="1" u="sng" dirty="0" smtClean="0">
                <a:solidFill>
                  <a:srgbClr val="C00000"/>
                </a:solidFill>
                <a:latin typeface="方正姚体" pitchFamily="2" charset="-122"/>
                <a:ea typeface="方正姚体" pitchFamily="2" charset="-122"/>
              </a:rPr>
              <a:t>4V</a:t>
            </a:r>
            <a:r>
              <a:rPr lang="zh-CN" altLang="en-US" sz="2800" b="1" u="sng" dirty="0" smtClean="0">
                <a:solidFill>
                  <a:srgbClr val="C00000"/>
                </a:solidFill>
                <a:latin typeface="方正姚体" pitchFamily="2" charset="-122"/>
                <a:ea typeface="方正姚体" pitchFamily="2" charset="-122"/>
              </a:rPr>
              <a:t>特点</a:t>
            </a:r>
            <a:endParaRPr lang="en-US" altLang="zh-CN" sz="2400" b="1" dirty="0">
              <a:solidFill>
                <a:prstClr val="black"/>
              </a:solidFill>
              <a:latin typeface="方正姚体" pitchFamily="2" charset="-122"/>
              <a:ea typeface="方正姚体" pitchFamily="2" charset="-122"/>
            </a:endParaRPr>
          </a:p>
        </p:txBody>
      </p:sp>
      <p:sp>
        <p:nvSpPr>
          <p:cNvPr id="15" name="标题 1"/>
          <p:cNvSpPr>
            <a:spLocks noGrp="1"/>
          </p:cNvSpPr>
          <p:nvPr>
            <p:ph type="title"/>
          </p:nvPr>
        </p:nvSpPr>
        <p:spPr>
          <a:xfrm>
            <a:off x="173054" y="50348"/>
            <a:ext cx="8215370" cy="714356"/>
          </a:xfrm>
        </p:spPr>
        <p:txBody>
          <a:bodyPr>
            <a:normAutofit/>
          </a:bodyPr>
          <a:lstStyle/>
          <a:p>
            <a:r>
              <a:rPr lang="zh-CN" altLang="en-US" sz="3600" dirty="0" smtClean="0"/>
              <a:t>大数据（</a:t>
            </a:r>
            <a:r>
              <a:rPr lang="en-US" altLang="zh-CN" sz="3600" dirty="0" smtClean="0"/>
              <a:t>Big DATA</a:t>
            </a:r>
            <a:r>
              <a:rPr lang="zh-CN" altLang="en-US" sz="3600" dirty="0" smtClean="0"/>
              <a:t>）的特点</a:t>
            </a:r>
            <a:endParaRPr lang="zh-CN" altLang="en-US" sz="3600" dirty="0"/>
          </a:p>
        </p:txBody>
      </p:sp>
      <p:pic>
        <p:nvPicPr>
          <p:cNvPr id="1030" name="Picture 6" descr="http://2b.zol-img.com.cn/product/75/285/ceN8NU4cbJn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4725144"/>
            <a:ext cx="2880319" cy="184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www.it.com.cn/news/images/2009/11/03/16/news_091103mxq_tx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4725144"/>
            <a:ext cx="2520281" cy="1844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img1.gtimg.com/tech/pics/hv1/39/126/1061/690236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725145"/>
            <a:ext cx="2736304" cy="1844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506750"/>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oschina.net/uploads/img/201204/10215933_ESr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84" y="836711"/>
            <a:ext cx="4108446" cy="3359983"/>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1"/>
          <p:cNvSpPr>
            <a:spLocks noGrp="1"/>
          </p:cNvSpPr>
          <p:nvPr>
            <p:ph type="title"/>
          </p:nvPr>
        </p:nvSpPr>
        <p:spPr>
          <a:xfrm>
            <a:off x="173054" y="50348"/>
            <a:ext cx="5911114" cy="714356"/>
          </a:xfrm>
        </p:spPr>
        <p:txBody>
          <a:bodyPr>
            <a:normAutofit/>
          </a:bodyPr>
          <a:lstStyle/>
          <a:p>
            <a:r>
              <a:rPr lang="zh-CN" altLang="en-US" sz="3600" dirty="0" smtClean="0"/>
              <a:t>大数据（</a:t>
            </a:r>
            <a:r>
              <a:rPr lang="en-US" altLang="zh-CN" sz="3600" dirty="0" smtClean="0"/>
              <a:t>Big DATA</a:t>
            </a:r>
            <a:r>
              <a:rPr lang="zh-CN" altLang="en-US" sz="3600" dirty="0" smtClean="0"/>
              <a:t>）的形态</a:t>
            </a:r>
            <a:endParaRPr lang="zh-CN" altLang="en-US" sz="3600" dirty="0"/>
          </a:p>
        </p:txBody>
      </p:sp>
      <p:sp>
        <p:nvSpPr>
          <p:cNvPr id="4" name="矩形 3"/>
          <p:cNvSpPr/>
          <p:nvPr/>
        </p:nvSpPr>
        <p:spPr>
          <a:xfrm>
            <a:off x="4211960" y="1552724"/>
            <a:ext cx="4680520" cy="2308324"/>
          </a:xfrm>
          <a:prstGeom prst="rect">
            <a:avLst/>
          </a:prstGeom>
          <a:ln>
            <a:solidFill>
              <a:srgbClr val="FF0000"/>
            </a:solidFill>
          </a:ln>
        </p:spPr>
        <p:txBody>
          <a:bodyPr wrap="square">
            <a:spAutoFit/>
          </a:bodyPr>
          <a:lstStyle/>
          <a:p>
            <a:pPr fontAlgn="auto">
              <a:lnSpc>
                <a:spcPct val="150000"/>
              </a:lnSpc>
              <a:spcBef>
                <a:spcPts val="0"/>
              </a:spcBef>
              <a:spcAft>
                <a:spcPts val="0"/>
              </a:spcAft>
            </a:pPr>
            <a:r>
              <a:rPr lang="zh-CN" altLang="zh-CN" sz="2400" dirty="0">
                <a:solidFill>
                  <a:prstClr val="black"/>
                </a:solidFill>
                <a:latin typeface="黑体" pitchFamily="49" charset="-122"/>
                <a:ea typeface="黑体" pitchFamily="49" charset="-122"/>
              </a:rPr>
              <a:t>能够用有限</a:t>
            </a:r>
            <a:r>
              <a:rPr lang="zh-CN" altLang="zh-CN" sz="2400" dirty="0" smtClean="0">
                <a:solidFill>
                  <a:prstClr val="black"/>
                </a:solidFill>
                <a:latin typeface="黑体" pitchFamily="49" charset="-122"/>
                <a:ea typeface="黑体" pitchFamily="49" charset="-122"/>
              </a:rPr>
              <a:t>规则完全</a:t>
            </a:r>
            <a:r>
              <a:rPr lang="zh-CN" altLang="zh-CN" sz="2400" dirty="0">
                <a:solidFill>
                  <a:prstClr val="black"/>
                </a:solidFill>
                <a:latin typeface="黑体" pitchFamily="49" charset="-122"/>
                <a:ea typeface="黑体" pitchFamily="49" charset="-122"/>
              </a:rPr>
              <a:t>表征与刻画、且在可接受时间内可形式化处理的数据称之为</a:t>
            </a:r>
            <a:r>
              <a:rPr lang="zh-CN" altLang="zh-CN" sz="2400" b="1" u="sng" dirty="0">
                <a:solidFill>
                  <a:srgbClr val="C00000"/>
                </a:solidFill>
                <a:latin typeface="黑体" pitchFamily="49" charset="-122"/>
                <a:ea typeface="黑体" pitchFamily="49" charset="-122"/>
              </a:rPr>
              <a:t>结构化</a:t>
            </a:r>
            <a:r>
              <a:rPr lang="zh-CN" altLang="zh-CN" sz="2400" b="1" u="sng" dirty="0" smtClean="0">
                <a:solidFill>
                  <a:srgbClr val="C00000"/>
                </a:solidFill>
                <a:latin typeface="黑体" pitchFamily="49" charset="-122"/>
                <a:ea typeface="黑体" pitchFamily="49" charset="-122"/>
              </a:rPr>
              <a:t>数据</a:t>
            </a:r>
            <a:r>
              <a:rPr lang="zh-CN" altLang="zh-CN" sz="2400" dirty="0" smtClean="0">
                <a:solidFill>
                  <a:prstClr val="black"/>
                </a:solidFill>
                <a:latin typeface="黑体" pitchFamily="49" charset="-122"/>
                <a:ea typeface="黑体" pitchFamily="49" charset="-122"/>
              </a:rPr>
              <a:t>，</a:t>
            </a:r>
            <a:r>
              <a:rPr lang="zh-CN" altLang="zh-CN" sz="2400" dirty="0">
                <a:solidFill>
                  <a:prstClr val="black"/>
                </a:solidFill>
                <a:latin typeface="黑体" pitchFamily="49" charset="-122"/>
                <a:ea typeface="黑体" pitchFamily="49" charset="-122"/>
              </a:rPr>
              <a:t>反之则称之为</a:t>
            </a:r>
            <a:r>
              <a:rPr lang="zh-CN" altLang="zh-CN" sz="2400" b="1" u="sng" dirty="0" smtClean="0">
                <a:solidFill>
                  <a:srgbClr val="C00000"/>
                </a:solidFill>
                <a:latin typeface="黑体" pitchFamily="49" charset="-122"/>
                <a:ea typeface="黑体" pitchFamily="49" charset="-122"/>
              </a:rPr>
              <a:t>非</a:t>
            </a:r>
            <a:r>
              <a:rPr lang="zh-CN" altLang="en-US" sz="2400" b="1" u="sng" dirty="0" smtClean="0">
                <a:solidFill>
                  <a:srgbClr val="C00000"/>
                </a:solidFill>
                <a:latin typeface="黑体" pitchFamily="49" charset="-122"/>
                <a:ea typeface="黑体" pitchFamily="49" charset="-122"/>
              </a:rPr>
              <a:t>（半）</a:t>
            </a:r>
            <a:r>
              <a:rPr lang="zh-CN" altLang="zh-CN" sz="2400" b="1" u="sng" dirty="0" smtClean="0">
                <a:solidFill>
                  <a:srgbClr val="C00000"/>
                </a:solidFill>
                <a:latin typeface="黑体" pitchFamily="49" charset="-122"/>
                <a:ea typeface="黑体" pitchFamily="49" charset="-122"/>
              </a:rPr>
              <a:t>结构化</a:t>
            </a:r>
            <a:r>
              <a:rPr lang="zh-CN" altLang="zh-CN" sz="2400" b="1" u="sng" dirty="0">
                <a:solidFill>
                  <a:srgbClr val="C00000"/>
                </a:solidFill>
                <a:latin typeface="黑体" pitchFamily="49" charset="-122"/>
                <a:ea typeface="黑体" pitchFamily="49" charset="-122"/>
              </a:rPr>
              <a:t>数据</a:t>
            </a:r>
            <a:r>
              <a:rPr lang="zh-CN" altLang="zh-CN" sz="2400" dirty="0">
                <a:solidFill>
                  <a:prstClr val="black"/>
                </a:solidFill>
                <a:latin typeface="黑体" pitchFamily="49" charset="-122"/>
                <a:ea typeface="黑体" pitchFamily="49" charset="-122"/>
              </a:rPr>
              <a:t>。</a:t>
            </a:r>
            <a:endParaRPr lang="zh-CN" altLang="en-US" sz="2400" dirty="0">
              <a:solidFill>
                <a:prstClr val="black"/>
              </a:solidFill>
              <a:latin typeface="黑体" pitchFamily="49" charset="-122"/>
              <a:ea typeface="黑体" pitchFamily="49" charset="-122"/>
            </a:endParaRPr>
          </a:p>
        </p:txBody>
      </p:sp>
      <p:sp>
        <p:nvSpPr>
          <p:cNvPr id="5" name="矩形 4"/>
          <p:cNvSpPr/>
          <p:nvPr/>
        </p:nvSpPr>
        <p:spPr>
          <a:xfrm>
            <a:off x="4260830" y="1023119"/>
            <a:ext cx="4775666" cy="461665"/>
          </a:xfrm>
          <a:prstGeom prst="rect">
            <a:avLst/>
          </a:prstGeom>
        </p:spPr>
        <p:txBody>
          <a:bodyPr wrap="none">
            <a:spAutoFit/>
          </a:bodyPr>
          <a:lstStyle/>
          <a:p>
            <a:pPr algn="ctr" fontAlgn="auto">
              <a:spcBef>
                <a:spcPts val="0"/>
              </a:spcBef>
              <a:spcAft>
                <a:spcPts val="0"/>
              </a:spcAft>
            </a:pPr>
            <a:r>
              <a:rPr lang="en-US" altLang="zh-CN" sz="2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85%</a:t>
            </a:r>
            <a:r>
              <a:rPr lang="zh-CN" altLang="en-US" sz="2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以上为非</a:t>
            </a:r>
            <a:r>
              <a:rPr lang="zh-CN" altLang="en-US" sz="2400" b="1" dirty="0">
                <a:solidFill>
                  <a:srgbClr val="FF0000"/>
                </a:solidFill>
                <a:effectLst>
                  <a:outerShdw blurRad="38100" dist="38100" dir="2700000" algn="tl">
                    <a:srgbClr val="000000">
                      <a:alpha val="43137"/>
                    </a:srgbClr>
                  </a:outerShdw>
                </a:effectLst>
                <a:latin typeface="黑体" pitchFamily="49" charset="-122"/>
                <a:ea typeface="黑体" pitchFamily="49" charset="-122"/>
              </a:rPr>
              <a:t>（半）结构化</a:t>
            </a:r>
            <a:r>
              <a:rPr lang="zh-CN" altLang="en-US" sz="2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数据！</a:t>
            </a:r>
            <a:endParaRPr lang="en-US" altLang="zh-CN" sz="2400" b="1" dirty="0">
              <a:solidFill>
                <a:srgbClr val="FF0000"/>
              </a:solidFill>
              <a:effectLst>
                <a:outerShdw blurRad="38100" dist="38100" dir="2700000" algn="tl">
                  <a:srgbClr val="000000">
                    <a:alpha val="43137"/>
                  </a:srgbClr>
                </a:outerShdw>
              </a:effectLst>
              <a:latin typeface="黑体" pitchFamily="49" charset="-122"/>
              <a:ea typeface="黑体" pitchFamily="49" charset="-122"/>
            </a:endParaRPr>
          </a:p>
        </p:txBody>
      </p:sp>
      <p:sp>
        <p:nvSpPr>
          <p:cNvPr id="6" name="矩形 5"/>
          <p:cNvSpPr/>
          <p:nvPr/>
        </p:nvSpPr>
        <p:spPr>
          <a:xfrm>
            <a:off x="152384" y="4340711"/>
            <a:ext cx="8812104" cy="2400657"/>
          </a:xfrm>
          <a:prstGeom prst="rect">
            <a:avLst/>
          </a:prstGeom>
        </p:spPr>
        <p:txBody>
          <a:bodyPr wrap="square">
            <a:spAutoFit/>
          </a:bodyPr>
          <a:lstStyle/>
          <a:p>
            <a:pPr marL="444500" indent="-444500" fontAlgn="auto">
              <a:lnSpc>
                <a:spcPct val="150000"/>
              </a:lnSpc>
              <a:spcBef>
                <a:spcPts val="0"/>
              </a:spcBef>
              <a:spcAft>
                <a:spcPts val="0"/>
              </a:spcAft>
              <a:buFont typeface="方正姚体" pitchFamily="2" charset="-122"/>
              <a:buChar char="※"/>
            </a:pPr>
            <a:r>
              <a:rPr lang="zh-CN" altLang="en-US" sz="2000" u="sng" dirty="0">
                <a:solidFill>
                  <a:prstClr val="black"/>
                </a:solidFill>
                <a:latin typeface="方正姚体" pitchFamily="2" charset="-122"/>
                <a:ea typeface="方正姚体" pitchFamily="2" charset="-122"/>
              </a:rPr>
              <a:t>非结构化</a:t>
            </a:r>
            <a:r>
              <a:rPr lang="zh-CN" altLang="en-US" sz="2000" u="sng" dirty="0" smtClean="0">
                <a:solidFill>
                  <a:prstClr val="black"/>
                </a:solidFill>
                <a:latin typeface="方正姚体" pitchFamily="2" charset="-122"/>
                <a:ea typeface="方正姚体" pitchFamily="2" charset="-122"/>
              </a:rPr>
              <a:t>数据</a:t>
            </a:r>
            <a:r>
              <a:rPr lang="zh-CN" altLang="en-US" sz="2000" dirty="0" smtClean="0">
                <a:solidFill>
                  <a:prstClr val="black"/>
                </a:solidFill>
                <a:latin typeface="方正姚体" pitchFamily="2" charset="-122"/>
                <a:ea typeface="方正姚体" pitchFamily="2" charset="-122"/>
              </a:rPr>
              <a:t>，包括</a:t>
            </a:r>
            <a:r>
              <a:rPr lang="zh-CN" altLang="en-US" sz="2000" dirty="0">
                <a:solidFill>
                  <a:prstClr val="black"/>
                </a:solidFill>
                <a:latin typeface="方正姚体" pitchFamily="2" charset="-122"/>
                <a:ea typeface="方正姚体" pitchFamily="2" charset="-122"/>
              </a:rPr>
              <a:t>所有格式的办公文档、文本、图片、</a:t>
            </a:r>
            <a:r>
              <a:rPr lang="en-US" altLang="zh-CN" sz="2000" dirty="0">
                <a:solidFill>
                  <a:prstClr val="black"/>
                </a:solidFill>
                <a:latin typeface="方正姚体" pitchFamily="2" charset="-122"/>
                <a:ea typeface="方正姚体" pitchFamily="2" charset="-122"/>
              </a:rPr>
              <a:t>XML</a:t>
            </a:r>
            <a:r>
              <a:rPr lang="zh-CN" altLang="en-US" sz="2000" dirty="0">
                <a:solidFill>
                  <a:prstClr val="black"/>
                </a:solidFill>
                <a:latin typeface="方正姚体" pitchFamily="2" charset="-122"/>
                <a:ea typeface="方正姚体" pitchFamily="2" charset="-122"/>
              </a:rPr>
              <a:t>、</a:t>
            </a:r>
            <a:r>
              <a:rPr lang="en-US" altLang="zh-CN" sz="2000" dirty="0">
                <a:solidFill>
                  <a:prstClr val="black"/>
                </a:solidFill>
                <a:latin typeface="方正姚体" pitchFamily="2" charset="-122"/>
                <a:ea typeface="方正姚体" pitchFamily="2" charset="-122"/>
              </a:rPr>
              <a:t>HTML</a:t>
            </a:r>
            <a:r>
              <a:rPr lang="zh-CN" altLang="en-US" sz="2000" dirty="0">
                <a:solidFill>
                  <a:prstClr val="black"/>
                </a:solidFill>
                <a:latin typeface="方正姚体" pitchFamily="2" charset="-122"/>
                <a:ea typeface="方正姚体" pitchFamily="2" charset="-122"/>
              </a:rPr>
              <a:t>、各类报表、图像和音频</a:t>
            </a:r>
            <a:r>
              <a:rPr lang="en-US" altLang="zh-CN" sz="2000" dirty="0">
                <a:solidFill>
                  <a:prstClr val="black"/>
                </a:solidFill>
                <a:latin typeface="方正姚体" pitchFamily="2" charset="-122"/>
                <a:ea typeface="方正姚体" pitchFamily="2" charset="-122"/>
              </a:rPr>
              <a:t>/</a:t>
            </a:r>
            <a:r>
              <a:rPr lang="zh-CN" altLang="en-US" sz="2000" dirty="0">
                <a:solidFill>
                  <a:prstClr val="black"/>
                </a:solidFill>
                <a:latin typeface="方正姚体" pitchFamily="2" charset="-122"/>
                <a:ea typeface="方正姚体" pitchFamily="2" charset="-122"/>
              </a:rPr>
              <a:t>视频信息</a:t>
            </a:r>
            <a:r>
              <a:rPr lang="zh-CN" altLang="en-US" sz="2000" dirty="0" smtClean="0">
                <a:solidFill>
                  <a:prstClr val="black"/>
                </a:solidFill>
                <a:latin typeface="方正姚体" pitchFamily="2" charset="-122"/>
                <a:ea typeface="方正姚体" pitchFamily="2" charset="-122"/>
              </a:rPr>
              <a:t>等等；</a:t>
            </a:r>
            <a:endParaRPr lang="en-US" altLang="zh-CN" sz="2000" dirty="0" smtClean="0">
              <a:solidFill>
                <a:prstClr val="black"/>
              </a:solidFill>
              <a:latin typeface="方正姚体" pitchFamily="2" charset="-122"/>
              <a:ea typeface="方正姚体" pitchFamily="2" charset="-122"/>
            </a:endParaRPr>
          </a:p>
          <a:p>
            <a:pPr marL="444500" indent="-444500" fontAlgn="auto">
              <a:lnSpc>
                <a:spcPct val="150000"/>
              </a:lnSpc>
              <a:spcBef>
                <a:spcPts val="0"/>
              </a:spcBef>
              <a:spcAft>
                <a:spcPts val="0"/>
              </a:spcAft>
              <a:buFont typeface="方正姚体" pitchFamily="2" charset="-122"/>
              <a:buChar char="※"/>
            </a:pPr>
            <a:r>
              <a:rPr lang="zh-CN" altLang="en-US" sz="2000" u="sng" dirty="0" smtClean="0">
                <a:solidFill>
                  <a:prstClr val="black"/>
                </a:solidFill>
                <a:latin typeface="方正姚体" pitchFamily="2" charset="-122"/>
                <a:ea typeface="方正姚体" pitchFamily="2" charset="-122"/>
              </a:rPr>
              <a:t>半结构化数据</a:t>
            </a:r>
            <a:r>
              <a:rPr lang="zh-CN" altLang="en-US" sz="2000" dirty="0" smtClean="0">
                <a:solidFill>
                  <a:prstClr val="black"/>
                </a:solidFill>
                <a:latin typeface="方正姚体" pitchFamily="2" charset="-122"/>
                <a:ea typeface="方正姚体" pitchFamily="2" charset="-122"/>
              </a:rPr>
              <a:t>，</a:t>
            </a:r>
            <a:r>
              <a:rPr lang="zh-CN" altLang="en-US" sz="2000" dirty="0">
                <a:solidFill>
                  <a:prstClr val="black"/>
                </a:solidFill>
                <a:latin typeface="方正姚体" pitchFamily="2" charset="-122"/>
                <a:ea typeface="方正姚体" pitchFamily="2" charset="-122"/>
              </a:rPr>
              <a:t>先</a:t>
            </a:r>
            <a:r>
              <a:rPr lang="zh-CN" altLang="en-US" sz="2000" dirty="0" smtClean="0">
                <a:solidFill>
                  <a:prstClr val="black"/>
                </a:solidFill>
                <a:latin typeface="方正姚体" pitchFamily="2" charset="-122"/>
                <a:ea typeface="方正姚体" pitchFamily="2" charset="-122"/>
              </a:rPr>
              <a:t>有数据，再有结构，比如</a:t>
            </a:r>
            <a:r>
              <a:rPr lang="en-US" altLang="zh-CN" sz="2000" dirty="0" smtClean="0">
                <a:solidFill>
                  <a:prstClr val="black"/>
                </a:solidFill>
                <a:latin typeface="方正姚体" pitchFamily="2" charset="-122"/>
                <a:ea typeface="方正姚体" pitchFamily="2" charset="-122"/>
              </a:rPr>
              <a:t>3S</a:t>
            </a:r>
            <a:r>
              <a:rPr lang="zh-CN" altLang="en-US" sz="2000" dirty="0" smtClean="0">
                <a:solidFill>
                  <a:prstClr val="black"/>
                </a:solidFill>
                <a:latin typeface="方正姚体" pitchFamily="2" charset="-122"/>
                <a:ea typeface="方正姚体" pitchFamily="2" charset="-122"/>
              </a:rPr>
              <a:t>空间数据（位置</a:t>
            </a:r>
            <a:r>
              <a:rPr lang="en-US" altLang="zh-CN" sz="2000" dirty="0" smtClean="0">
                <a:solidFill>
                  <a:prstClr val="black"/>
                </a:solidFill>
                <a:latin typeface="方正姚体" pitchFamily="2" charset="-122"/>
                <a:ea typeface="方正姚体" pitchFamily="2" charset="-122"/>
              </a:rPr>
              <a:t>+</a:t>
            </a:r>
            <a:r>
              <a:rPr lang="zh-CN" altLang="en-US" sz="2000" dirty="0" smtClean="0">
                <a:solidFill>
                  <a:prstClr val="black"/>
                </a:solidFill>
                <a:latin typeface="方正姚体" pitchFamily="2" charset="-122"/>
                <a:ea typeface="方正姚体" pitchFamily="2" charset="-122"/>
              </a:rPr>
              <a:t>属性）等；</a:t>
            </a:r>
            <a:endParaRPr lang="en-US" altLang="zh-CN" sz="2000" dirty="0" smtClean="0">
              <a:solidFill>
                <a:prstClr val="black"/>
              </a:solidFill>
              <a:latin typeface="方正姚体" pitchFamily="2" charset="-122"/>
              <a:ea typeface="方正姚体" pitchFamily="2" charset="-122"/>
            </a:endParaRPr>
          </a:p>
          <a:p>
            <a:pPr marL="444500" indent="-444500" fontAlgn="auto">
              <a:lnSpc>
                <a:spcPct val="150000"/>
              </a:lnSpc>
              <a:spcBef>
                <a:spcPts val="0"/>
              </a:spcBef>
              <a:spcAft>
                <a:spcPts val="0"/>
              </a:spcAft>
              <a:buFont typeface="方正姚体" pitchFamily="2" charset="-122"/>
              <a:buChar char="※"/>
            </a:pPr>
            <a:r>
              <a:rPr lang="zh-CN" altLang="en-US" sz="2000" u="sng" dirty="0" smtClean="0">
                <a:solidFill>
                  <a:prstClr val="black"/>
                </a:solidFill>
                <a:latin typeface="方正姚体" pitchFamily="2" charset="-122"/>
                <a:ea typeface="方正姚体" pitchFamily="2" charset="-122"/>
              </a:rPr>
              <a:t>结构化</a:t>
            </a:r>
            <a:r>
              <a:rPr lang="zh-CN" altLang="en-US" sz="2000" u="sng" dirty="0">
                <a:solidFill>
                  <a:prstClr val="black"/>
                </a:solidFill>
                <a:latin typeface="方正姚体" pitchFamily="2" charset="-122"/>
                <a:ea typeface="方正姚体" pitchFamily="2" charset="-122"/>
              </a:rPr>
              <a:t>数据</a:t>
            </a:r>
            <a:r>
              <a:rPr lang="zh-CN" altLang="en-US" sz="2000" dirty="0">
                <a:solidFill>
                  <a:prstClr val="black"/>
                </a:solidFill>
                <a:latin typeface="方正姚体" pitchFamily="2" charset="-122"/>
                <a:ea typeface="方正姚体" pitchFamily="2" charset="-122"/>
              </a:rPr>
              <a:t>，先有结构、再有数据，包括二维表，语义规则，模型，程序，空间关系等等。</a:t>
            </a:r>
          </a:p>
        </p:txBody>
      </p:sp>
    </p:spTree>
    <p:extLst>
      <p:ext uri="{BB962C8B-B14F-4D97-AF65-F5344CB8AC3E}">
        <p14:creationId xmlns:p14="http://schemas.microsoft.com/office/powerpoint/2010/main" val="425825340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70462" y="4725144"/>
            <a:ext cx="8622018" cy="1872208"/>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zh-CN" altLang="en-US" dirty="0">
              <a:solidFill>
                <a:prstClr val="black"/>
              </a:solidFill>
              <a:latin typeface="黑体" pitchFamily="49" charset="-122"/>
              <a:ea typeface="黑体" pitchFamily="49" charset="-122"/>
            </a:endParaRPr>
          </a:p>
        </p:txBody>
      </p:sp>
      <p:sp>
        <p:nvSpPr>
          <p:cNvPr id="3" name="标题 1"/>
          <p:cNvSpPr>
            <a:spLocks noGrp="1"/>
          </p:cNvSpPr>
          <p:nvPr>
            <p:ph type="title"/>
          </p:nvPr>
        </p:nvSpPr>
        <p:spPr>
          <a:xfrm>
            <a:off x="173054" y="50348"/>
            <a:ext cx="8215370" cy="714356"/>
          </a:xfrm>
        </p:spPr>
        <p:txBody>
          <a:bodyPr>
            <a:normAutofit/>
          </a:bodyPr>
          <a:lstStyle/>
          <a:p>
            <a:r>
              <a:rPr lang="zh-CN" altLang="en-US" sz="3600" dirty="0" smtClean="0"/>
              <a:t>大数据（</a:t>
            </a:r>
            <a:r>
              <a:rPr lang="en-US" altLang="zh-CN" sz="3600" dirty="0" smtClean="0"/>
              <a:t>Big DATA</a:t>
            </a:r>
            <a:r>
              <a:rPr lang="zh-CN" altLang="en-US" sz="3600" dirty="0" smtClean="0"/>
              <a:t>）处理的方式</a:t>
            </a:r>
            <a:endParaRPr lang="zh-CN" altLang="en-US" sz="3600" dirty="0"/>
          </a:p>
        </p:txBody>
      </p:sp>
      <p:sp>
        <p:nvSpPr>
          <p:cNvPr id="5" name="TextBox 4"/>
          <p:cNvSpPr txBox="1"/>
          <p:nvPr/>
        </p:nvSpPr>
        <p:spPr>
          <a:xfrm>
            <a:off x="179512" y="836712"/>
            <a:ext cx="8784976" cy="1200329"/>
          </a:xfrm>
          <a:prstGeom prst="rect">
            <a:avLst/>
          </a:prstGeom>
          <a:noFill/>
        </p:spPr>
        <p:txBody>
          <a:bodyPr wrap="square" rtlCol="0">
            <a:spAutoFit/>
          </a:bodyPr>
          <a:lstStyle/>
          <a:p>
            <a:pPr fontAlgn="auto">
              <a:spcBef>
                <a:spcPts val="0"/>
              </a:spcBef>
              <a:spcAft>
                <a:spcPts val="0"/>
              </a:spcAft>
            </a:pPr>
            <a:r>
              <a:rPr lang="zh-CN" altLang="en-US" sz="2400" dirty="0" smtClean="0">
                <a:solidFill>
                  <a:prstClr val="black"/>
                </a:solidFill>
                <a:latin typeface="方正姚体" pitchFamily="2" charset="-122"/>
                <a:ea typeface="方正姚体" pitchFamily="2" charset="-122"/>
              </a:rPr>
              <a:t>大数据处理的实质是将</a:t>
            </a:r>
            <a:r>
              <a:rPr lang="zh-CN" altLang="en-US" sz="2400" u="sng" dirty="0" smtClean="0">
                <a:solidFill>
                  <a:prstClr val="black"/>
                </a:solidFill>
                <a:latin typeface="方正姚体" pitchFamily="2" charset="-122"/>
                <a:ea typeface="方正姚体" pitchFamily="2" charset="-122"/>
              </a:rPr>
              <a:t>多源</a:t>
            </a:r>
            <a:r>
              <a:rPr lang="zh-CN" altLang="en-US" sz="2400" dirty="0" smtClean="0">
                <a:solidFill>
                  <a:prstClr val="black"/>
                </a:solidFill>
                <a:latin typeface="方正姚体" pitchFamily="2" charset="-122"/>
                <a:ea typeface="方正姚体" pitchFamily="2" charset="-122"/>
              </a:rPr>
              <a:t>、</a:t>
            </a:r>
            <a:r>
              <a:rPr lang="zh-CN" altLang="en-US" sz="2400" u="sng" dirty="0" smtClean="0">
                <a:solidFill>
                  <a:prstClr val="black"/>
                </a:solidFill>
                <a:latin typeface="方正姚体" pitchFamily="2" charset="-122"/>
                <a:ea typeface="方正姚体" pitchFamily="2" charset="-122"/>
              </a:rPr>
              <a:t>异构</a:t>
            </a:r>
            <a:r>
              <a:rPr lang="zh-CN" altLang="en-US" sz="2400" dirty="0" smtClean="0">
                <a:solidFill>
                  <a:prstClr val="black"/>
                </a:solidFill>
                <a:latin typeface="方正姚体" pitchFamily="2" charset="-122"/>
                <a:ea typeface="方正姚体" pitchFamily="2" charset="-122"/>
              </a:rPr>
              <a:t>、</a:t>
            </a:r>
            <a:r>
              <a:rPr lang="zh-CN" altLang="en-US" sz="2400" u="sng" dirty="0" smtClean="0">
                <a:solidFill>
                  <a:prstClr val="black"/>
                </a:solidFill>
                <a:latin typeface="方正姚体" pitchFamily="2" charset="-122"/>
                <a:ea typeface="方正姚体" pitchFamily="2" charset="-122"/>
              </a:rPr>
              <a:t>动态</a:t>
            </a:r>
            <a:r>
              <a:rPr lang="zh-CN" altLang="en-US" sz="2400" dirty="0" smtClean="0">
                <a:solidFill>
                  <a:prstClr val="black"/>
                </a:solidFill>
                <a:latin typeface="方正姚体" pitchFamily="2" charset="-122"/>
                <a:ea typeface="方正姚体" pitchFamily="2" charset="-122"/>
              </a:rPr>
              <a:t>、</a:t>
            </a:r>
            <a:r>
              <a:rPr lang="zh-CN" altLang="en-US" sz="2400" u="sng" dirty="0" smtClean="0">
                <a:solidFill>
                  <a:prstClr val="black"/>
                </a:solidFill>
                <a:latin typeface="方正姚体" pitchFamily="2" charset="-122"/>
                <a:ea typeface="方正姚体" pitchFamily="2" charset="-122"/>
              </a:rPr>
              <a:t>海量</a:t>
            </a:r>
            <a:r>
              <a:rPr lang="zh-CN" altLang="en-US" sz="2400" dirty="0" smtClean="0">
                <a:solidFill>
                  <a:prstClr val="black"/>
                </a:solidFill>
                <a:latin typeface="方正姚体" pitchFamily="2" charset="-122"/>
                <a:ea typeface="方正姚体" pitchFamily="2" charset="-122"/>
              </a:rPr>
              <a:t>的非（半）结构化数据快速有效地转化为能被分析决策利用的结构化信息（知识）的计算过程。对应</a:t>
            </a:r>
            <a:r>
              <a:rPr lang="en-US" altLang="zh-CN" sz="2400" dirty="0" smtClean="0">
                <a:solidFill>
                  <a:prstClr val="black"/>
                </a:solidFill>
                <a:latin typeface="方正姚体" pitchFamily="2" charset="-122"/>
                <a:ea typeface="方正姚体" pitchFamily="2" charset="-122"/>
              </a:rPr>
              <a:t>4V</a:t>
            </a:r>
            <a:r>
              <a:rPr lang="zh-CN" altLang="en-US" sz="2400" dirty="0">
                <a:solidFill>
                  <a:prstClr val="black"/>
                </a:solidFill>
                <a:latin typeface="方正姚体" pitchFamily="2" charset="-122"/>
                <a:ea typeface="方正姚体" pitchFamily="2" charset="-122"/>
              </a:rPr>
              <a:t>特征</a:t>
            </a:r>
            <a:r>
              <a:rPr lang="zh-CN" altLang="en-US" sz="2400" dirty="0" smtClean="0">
                <a:solidFill>
                  <a:prstClr val="black"/>
                </a:solidFill>
                <a:latin typeface="方正姚体" pitchFamily="2" charset="-122"/>
                <a:ea typeface="方正姚体" pitchFamily="2" charset="-122"/>
              </a:rPr>
              <a:t>，大</a:t>
            </a:r>
            <a:r>
              <a:rPr lang="zh-CN" altLang="en-US" sz="2400" dirty="0">
                <a:solidFill>
                  <a:prstClr val="black"/>
                </a:solidFill>
                <a:latin typeface="方正姚体" pitchFamily="2" charset="-122"/>
                <a:ea typeface="方正姚体" pitchFamily="2" charset="-122"/>
              </a:rPr>
              <a:t>数据处理的四大问题</a:t>
            </a:r>
            <a:r>
              <a:rPr lang="zh-CN" altLang="en-US" sz="2400" dirty="0" smtClean="0">
                <a:solidFill>
                  <a:prstClr val="black"/>
                </a:solidFill>
                <a:latin typeface="方正姚体" pitchFamily="2" charset="-122"/>
                <a:ea typeface="方正姚体" pitchFamily="2" charset="-122"/>
              </a:rPr>
              <a:t>：</a:t>
            </a:r>
            <a:endParaRPr lang="en-US" altLang="zh-CN" sz="2400" dirty="0" smtClean="0">
              <a:solidFill>
                <a:prstClr val="black"/>
              </a:solidFill>
              <a:latin typeface="方正姚体" pitchFamily="2" charset="-122"/>
              <a:ea typeface="方正姚体" pitchFamily="2" charset="-122"/>
            </a:endParaRPr>
          </a:p>
        </p:txBody>
      </p:sp>
      <p:sp>
        <p:nvSpPr>
          <p:cNvPr id="7" name="TextBox 6"/>
          <p:cNvSpPr txBox="1"/>
          <p:nvPr/>
        </p:nvSpPr>
        <p:spPr>
          <a:xfrm>
            <a:off x="611560" y="2132856"/>
            <a:ext cx="7848872" cy="2308324"/>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fontAlgn="auto">
              <a:lnSpc>
                <a:spcPct val="150000"/>
              </a:lnSpc>
              <a:spcBef>
                <a:spcPts val="0"/>
              </a:spcBef>
              <a:spcAft>
                <a:spcPts val="0"/>
              </a:spcAft>
              <a:buFont typeface="方正姚体" pitchFamily="2" charset="-122"/>
              <a:buChar char="※"/>
            </a:pPr>
            <a:r>
              <a:rPr lang="en-US" altLang="zh-CN" sz="2400" u="sng"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Variety</a:t>
            </a:r>
            <a:r>
              <a:rPr lang="zh-CN" altLang="en-US" sz="2400" dirty="0" smtClean="0">
                <a:solidFill>
                  <a:prstClr val="black"/>
                </a:solidFill>
                <a:latin typeface="黑体" pitchFamily="49" charset="-122"/>
                <a:ea typeface="黑体" pitchFamily="49" charset="-122"/>
              </a:rPr>
              <a:t>： 如何有序</a:t>
            </a:r>
            <a:r>
              <a:rPr lang="zh-CN" altLang="en-US" sz="2400" b="1" u="sng" dirty="0" smtClean="0">
                <a:solidFill>
                  <a:srgbClr val="C00000"/>
                </a:solidFill>
                <a:latin typeface="黑体" pitchFamily="49" charset="-122"/>
                <a:ea typeface="黑体" pitchFamily="49" charset="-122"/>
              </a:rPr>
              <a:t>接纳</a:t>
            </a:r>
            <a:r>
              <a:rPr lang="zh-CN" altLang="en-US" sz="2400" u="sng" dirty="0" smtClean="0">
                <a:solidFill>
                  <a:prstClr val="black"/>
                </a:solidFill>
                <a:latin typeface="黑体" pitchFamily="49" charset="-122"/>
                <a:ea typeface="黑体" pitchFamily="49" charset="-122"/>
              </a:rPr>
              <a:t>多源异构</a:t>
            </a:r>
            <a:r>
              <a:rPr lang="zh-CN" altLang="en-US" sz="2400" dirty="0" smtClean="0">
                <a:solidFill>
                  <a:prstClr val="black"/>
                </a:solidFill>
                <a:latin typeface="黑体" pitchFamily="49" charset="-122"/>
                <a:ea typeface="黑体" pitchFamily="49" charset="-122"/>
              </a:rPr>
              <a:t>、</a:t>
            </a:r>
            <a:r>
              <a:rPr lang="zh-CN" altLang="en-US" sz="2400" u="sng" dirty="0" smtClean="0">
                <a:solidFill>
                  <a:prstClr val="black"/>
                </a:solidFill>
                <a:latin typeface="黑体" pitchFamily="49" charset="-122"/>
                <a:ea typeface="黑体" pitchFamily="49" charset="-122"/>
              </a:rPr>
              <a:t>类型繁多</a:t>
            </a:r>
            <a:r>
              <a:rPr lang="zh-CN" altLang="en-US" sz="2400" dirty="0" smtClean="0">
                <a:solidFill>
                  <a:prstClr val="black"/>
                </a:solidFill>
                <a:latin typeface="黑体" pitchFamily="49" charset="-122"/>
                <a:ea typeface="黑体" pitchFamily="49" charset="-122"/>
              </a:rPr>
              <a:t>的</a:t>
            </a:r>
            <a:r>
              <a:rPr lang="zh-CN" altLang="en-US" sz="2400" u="sng" dirty="0" smtClean="0">
                <a:solidFill>
                  <a:srgbClr val="C00000"/>
                </a:solidFill>
                <a:latin typeface="黑体" pitchFamily="49" charset="-122"/>
                <a:ea typeface="黑体" pitchFamily="49" charset="-122"/>
              </a:rPr>
              <a:t>资料</a:t>
            </a:r>
            <a:r>
              <a:rPr lang="zh-CN" altLang="en-US" sz="2400" dirty="0" smtClean="0">
                <a:solidFill>
                  <a:prstClr val="black"/>
                </a:solidFill>
                <a:latin typeface="黑体" pitchFamily="49" charset="-122"/>
                <a:ea typeface="黑体" pitchFamily="49" charset="-122"/>
              </a:rPr>
              <a:t>？</a:t>
            </a:r>
            <a:endParaRPr lang="en-US" altLang="zh-CN" sz="2400" dirty="0" smtClean="0">
              <a:solidFill>
                <a:prstClr val="black"/>
              </a:solidFill>
              <a:latin typeface="黑体" pitchFamily="49" charset="-122"/>
              <a:ea typeface="黑体" pitchFamily="49" charset="-122"/>
            </a:endParaRPr>
          </a:p>
          <a:p>
            <a:pPr marL="342900" indent="-342900" fontAlgn="auto">
              <a:lnSpc>
                <a:spcPct val="150000"/>
              </a:lnSpc>
              <a:spcBef>
                <a:spcPts val="0"/>
              </a:spcBef>
              <a:spcAft>
                <a:spcPts val="0"/>
              </a:spcAft>
              <a:buFont typeface="方正姚体" pitchFamily="2" charset="-122"/>
              <a:buChar char="※"/>
            </a:pPr>
            <a:r>
              <a:rPr lang="en-US" altLang="zh-CN" sz="2400" u="sng"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Volume</a:t>
            </a:r>
            <a:r>
              <a:rPr lang="zh-CN" altLang="en-US" sz="2400" dirty="0" smtClean="0">
                <a:solidFill>
                  <a:prstClr val="black"/>
                </a:solidFill>
                <a:latin typeface="黑体" pitchFamily="49" charset="-122"/>
                <a:ea typeface="黑体" pitchFamily="49" charset="-122"/>
              </a:rPr>
              <a:t>：  如何高效</a:t>
            </a:r>
            <a:r>
              <a:rPr lang="zh-CN" altLang="en-US" sz="2400" b="1" u="sng" dirty="0">
                <a:solidFill>
                  <a:srgbClr val="C00000"/>
                </a:solidFill>
                <a:latin typeface="黑体" pitchFamily="49" charset="-122"/>
                <a:ea typeface="黑体" pitchFamily="49" charset="-122"/>
              </a:rPr>
              <a:t>组织</a:t>
            </a:r>
            <a:r>
              <a:rPr lang="zh-CN" altLang="en-US" sz="2400" u="sng" dirty="0" smtClean="0">
                <a:solidFill>
                  <a:prstClr val="black"/>
                </a:solidFill>
                <a:latin typeface="黑体" pitchFamily="49" charset="-122"/>
                <a:ea typeface="黑体" pitchFamily="49" charset="-122"/>
              </a:rPr>
              <a:t>规模海量</a:t>
            </a:r>
            <a:r>
              <a:rPr lang="zh-CN" altLang="en-US" sz="2400" dirty="0" smtClean="0">
                <a:solidFill>
                  <a:prstClr val="black"/>
                </a:solidFill>
                <a:latin typeface="黑体" pitchFamily="49" charset="-122"/>
                <a:ea typeface="黑体" pitchFamily="49" charset="-122"/>
              </a:rPr>
              <a:t>、</a:t>
            </a:r>
            <a:r>
              <a:rPr lang="zh-CN" altLang="en-US" sz="2400" u="sng" dirty="0" smtClean="0">
                <a:solidFill>
                  <a:prstClr val="black"/>
                </a:solidFill>
                <a:latin typeface="黑体" pitchFamily="49" charset="-122"/>
                <a:ea typeface="黑体" pitchFamily="49" charset="-122"/>
              </a:rPr>
              <a:t>时空密集</a:t>
            </a:r>
            <a:r>
              <a:rPr lang="zh-CN" altLang="en-US" sz="2400" dirty="0" smtClean="0">
                <a:solidFill>
                  <a:prstClr val="black"/>
                </a:solidFill>
                <a:latin typeface="黑体" pitchFamily="49" charset="-122"/>
                <a:ea typeface="黑体" pitchFamily="49" charset="-122"/>
              </a:rPr>
              <a:t>的</a:t>
            </a:r>
            <a:r>
              <a:rPr lang="zh-CN" altLang="en-US" sz="2400" u="sng" dirty="0" smtClean="0">
                <a:solidFill>
                  <a:srgbClr val="C00000"/>
                </a:solidFill>
                <a:latin typeface="黑体" pitchFamily="49" charset="-122"/>
                <a:ea typeface="黑体" pitchFamily="49" charset="-122"/>
              </a:rPr>
              <a:t>数据</a:t>
            </a:r>
            <a:r>
              <a:rPr lang="zh-CN" altLang="en-US" sz="2400" dirty="0" smtClean="0">
                <a:solidFill>
                  <a:prstClr val="black"/>
                </a:solidFill>
                <a:latin typeface="黑体" pitchFamily="49" charset="-122"/>
                <a:ea typeface="黑体" pitchFamily="49" charset="-122"/>
              </a:rPr>
              <a:t>？</a:t>
            </a:r>
            <a:endParaRPr lang="en-US" altLang="zh-CN" sz="2400" dirty="0" smtClean="0">
              <a:solidFill>
                <a:prstClr val="black"/>
              </a:solidFill>
              <a:latin typeface="黑体" pitchFamily="49" charset="-122"/>
              <a:ea typeface="黑体" pitchFamily="49" charset="-122"/>
            </a:endParaRPr>
          </a:p>
          <a:p>
            <a:pPr marL="342900" indent="-342900" fontAlgn="auto">
              <a:lnSpc>
                <a:spcPct val="150000"/>
              </a:lnSpc>
              <a:spcBef>
                <a:spcPts val="0"/>
              </a:spcBef>
              <a:spcAft>
                <a:spcPts val="0"/>
              </a:spcAft>
              <a:buFont typeface="方正姚体" pitchFamily="2" charset="-122"/>
              <a:buChar char="※"/>
            </a:pPr>
            <a:r>
              <a:rPr lang="en-US" altLang="zh-CN" sz="2400" u="sng"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Value</a:t>
            </a:r>
            <a:r>
              <a:rPr lang="zh-CN" altLang="en-US" sz="2400" dirty="0" smtClean="0">
                <a:solidFill>
                  <a:prstClr val="black"/>
                </a:solidFill>
                <a:latin typeface="黑体" pitchFamily="49" charset="-122"/>
                <a:ea typeface="黑体" pitchFamily="49" charset="-122"/>
              </a:rPr>
              <a:t>：   如何智能</a:t>
            </a:r>
            <a:r>
              <a:rPr lang="zh-CN" altLang="en-US" sz="2400" b="1" u="sng" dirty="0">
                <a:solidFill>
                  <a:srgbClr val="C00000"/>
                </a:solidFill>
                <a:latin typeface="黑体" pitchFamily="49" charset="-122"/>
                <a:ea typeface="黑体" pitchFamily="49" charset="-122"/>
              </a:rPr>
              <a:t>提纯</a:t>
            </a:r>
            <a:r>
              <a:rPr lang="zh-CN" altLang="en-US" sz="2400" u="sng" dirty="0" smtClean="0">
                <a:solidFill>
                  <a:prstClr val="black"/>
                </a:solidFill>
                <a:latin typeface="黑体" pitchFamily="49" charset="-122"/>
                <a:ea typeface="黑体" pitchFamily="49" charset="-122"/>
              </a:rPr>
              <a:t>结构</a:t>
            </a:r>
            <a:r>
              <a:rPr lang="zh-CN" altLang="en-US" sz="2400" u="sng" dirty="0">
                <a:solidFill>
                  <a:prstClr val="black"/>
                </a:solidFill>
                <a:latin typeface="黑体" pitchFamily="49" charset="-122"/>
                <a:ea typeface="黑体" pitchFamily="49" charset="-122"/>
              </a:rPr>
              <a:t>清晰</a:t>
            </a:r>
            <a:r>
              <a:rPr lang="zh-CN" altLang="en-US" sz="2400" dirty="0" smtClean="0">
                <a:solidFill>
                  <a:prstClr val="black"/>
                </a:solidFill>
                <a:latin typeface="黑体" pitchFamily="49" charset="-122"/>
                <a:ea typeface="黑体" pitchFamily="49" charset="-122"/>
              </a:rPr>
              <a:t>、</a:t>
            </a:r>
            <a:r>
              <a:rPr lang="zh-CN" altLang="en-US" sz="2400" u="sng" dirty="0">
                <a:solidFill>
                  <a:prstClr val="black"/>
                </a:solidFill>
                <a:latin typeface="黑体" pitchFamily="49" charset="-122"/>
                <a:ea typeface="黑体" pitchFamily="49" charset="-122"/>
              </a:rPr>
              <a:t>关系明确</a:t>
            </a:r>
            <a:r>
              <a:rPr lang="zh-CN" altLang="en-US" sz="2400" dirty="0" smtClean="0">
                <a:solidFill>
                  <a:prstClr val="black"/>
                </a:solidFill>
                <a:latin typeface="黑体" pitchFamily="49" charset="-122"/>
                <a:ea typeface="黑体" pitchFamily="49" charset="-122"/>
              </a:rPr>
              <a:t>的</a:t>
            </a:r>
            <a:r>
              <a:rPr lang="zh-CN" altLang="en-US" sz="2400" u="sng" dirty="0" smtClean="0">
                <a:solidFill>
                  <a:srgbClr val="C00000"/>
                </a:solidFill>
                <a:latin typeface="黑体" pitchFamily="49" charset="-122"/>
                <a:ea typeface="黑体" pitchFamily="49" charset="-122"/>
              </a:rPr>
              <a:t>信息</a:t>
            </a:r>
            <a:r>
              <a:rPr lang="zh-CN" altLang="en-US" sz="2400" dirty="0" smtClean="0">
                <a:solidFill>
                  <a:prstClr val="black"/>
                </a:solidFill>
                <a:latin typeface="黑体" pitchFamily="49" charset="-122"/>
                <a:ea typeface="黑体" pitchFamily="49" charset="-122"/>
              </a:rPr>
              <a:t>？</a:t>
            </a:r>
            <a:endParaRPr lang="en-US" altLang="zh-CN" sz="2400" dirty="0" smtClean="0">
              <a:solidFill>
                <a:prstClr val="black"/>
              </a:solidFill>
              <a:latin typeface="黑体" pitchFamily="49" charset="-122"/>
              <a:ea typeface="黑体" pitchFamily="49" charset="-122"/>
            </a:endParaRPr>
          </a:p>
          <a:p>
            <a:pPr marL="342900" indent="-342900" fontAlgn="auto">
              <a:lnSpc>
                <a:spcPct val="150000"/>
              </a:lnSpc>
              <a:spcBef>
                <a:spcPts val="0"/>
              </a:spcBef>
              <a:spcAft>
                <a:spcPts val="0"/>
              </a:spcAft>
              <a:buFont typeface="方正姚体" pitchFamily="2" charset="-122"/>
              <a:buChar char="※"/>
            </a:pPr>
            <a:r>
              <a:rPr lang="en-US" altLang="zh-CN" sz="2400" u="sng"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Velocity</a:t>
            </a:r>
            <a:r>
              <a:rPr lang="zh-CN" altLang="en-US" sz="2400" dirty="0" smtClean="0">
                <a:solidFill>
                  <a:prstClr val="black"/>
                </a:solidFill>
                <a:latin typeface="黑体" pitchFamily="49" charset="-122"/>
                <a:ea typeface="黑体" pitchFamily="49" charset="-122"/>
              </a:rPr>
              <a:t>：如何快速</a:t>
            </a:r>
            <a:r>
              <a:rPr lang="zh-CN" altLang="en-US" sz="2400" b="1" u="sng" dirty="0">
                <a:solidFill>
                  <a:srgbClr val="C00000"/>
                </a:solidFill>
                <a:latin typeface="黑体" pitchFamily="49" charset="-122"/>
                <a:ea typeface="黑体" pitchFamily="49" charset="-122"/>
              </a:rPr>
              <a:t>驾驭</a:t>
            </a:r>
            <a:r>
              <a:rPr lang="zh-CN" altLang="en-US" sz="2400" u="sng" dirty="0" smtClean="0">
                <a:solidFill>
                  <a:prstClr val="black"/>
                </a:solidFill>
                <a:latin typeface="黑体" pitchFamily="49" charset="-122"/>
                <a:ea typeface="黑体" pitchFamily="49" charset="-122"/>
              </a:rPr>
              <a:t>在线实时</a:t>
            </a:r>
            <a:r>
              <a:rPr lang="zh-CN" altLang="en-US" sz="2400" dirty="0" smtClean="0">
                <a:solidFill>
                  <a:prstClr val="black"/>
                </a:solidFill>
                <a:latin typeface="黑体" pitchFamily="49" charset="-122"/>
                <a:ea typeface="黑体" pitchFamily="49" charset="-122"/>
              </a:rPr>
              <a:t>、</a:t>
            </a:r>
            <a:r>
              <a:rPr lang="zh-CN" altLang="en-US" sz="2400" u="sng" dirty="0">
                <a:solidFill>
                  <a:prstClr val="black"/>
                </a:solidFill>
                <a:latin typeface="黑体" pitchFamily="49" charset="-122"/>
                <a:ea typeface="黑体" pitchFamily="49" charset="-122"/>
              </a:rPr>
              <a:t>自适应强</a:t>
            </a:r>
            <a:r>
              <a:rPr lang="zh-CN" altLang="en-US" sz="2400" dirty="0" smtClean="0">
                <a:solidFill>
                  <a:prstClr val="black"/>
                </a:solidFill>
                <a:latin typeface="黑体" pitchFamily="49" charset="-122"/>
                <a:ea typeface="黑体" pitchFamily="49" charset="-122"/>
              </a:rPr>
              <a:t>的</a:t>
            </a:r>
            <a:r>
              <a:rPr lang="zh-CN" altLang="en-US" sz="2400" u="sng" dirty="0" smtClean="0">
                <a:solidFill>
                  <a:srgbClr val="C00000"/>
                </a:solidFill>
                <a:latin typeface="黑体" pitchFamily="49" charset="-122"/>
                <a:ea typeface="黑体" pitchFamily="49" charset="-122"/>
              </a:rPr>
              <a:t>计算</a:t>
            </a:r>
            <a:r>
              <a:rPr lang="zh-CN" altLang="en-US" sz="2400" dirty="0" smtClean="0">
                <a:solidFill>
                  <a:prstClr val="black"/>
                </a:solidFill>
                <a:latin typeface="黑体" pitchFamily="49" charset="-122"/>
                <a:ea typeface="黑体" pitchFamily="49" charset="-122"/>
              </a:rPr>
              <a:t>？</a:t>
            </a:r>
            <a:endParaRPr lang="en-US" altLang="zh-CN" sz="2400" dirty="0" smtClean="0">
              <a:solidFill>
                <a:prstClr val="black"/>
              </a:solidFill>
              <a:latin typeface="黑体" pitchFamily="49" charset="-122"/>
              <a:ea typeface="黑体" pitchFamily="49" charset="-122"/>
            </a:endParaRPr>
          </a:p>
        </p:txBody>
      </p:sp>
      <p:sp>
        <p:nvSpPr>
          <p:cNvPr id="4" name="矩形 3"/>
          <p:cNvSpPr/>
          <p:nvPr/>
        </p:nvSpPr>
        <p:spPr>
          <a:xfrm>
            <a:off x="395536" y="4809852"/>
            <a:ext cx="8352928" cy="1731243"/>
          </a:xfrm>
          <a:prstGeom prst="rect">
            <a:avLst/>
          </a:prstGeom>
        </p:spPr>
        <p:txBody>
          <a:bodyPr wrap="square">
            <a:spAutoFit/>
          </a:bodyPr>
          <a:lstStyle/>
          <a:p>
            <a:pPr fontAlgn="auto">
              <a:spcBef>
                <a:spcPts val="0"/>
              </a:spcBef>
              <a:spcAft>
                <a:spcPts val="0"/>
              </a:spcAft>
            </a:pPr>
            <a:r>
              <a:rPr lang="zh-CN" altLang="en-US" sz="2400" u="sng" dirty="0">
                <a:solidFill>
                  <a:prstClr val="black"/>
                </a:solidFill>
                <a:latin typeface="黑体" pitchFamily="49" charset="-122"/>
                <a:ea typeface="黑体" pitchFamily="49" charset="-122"/>
              </a:rPr>
              <a:t>大数据时代的数据处理三个思维转变</a:t>
            </a:r>
            <a:r>
              <a:rPr lang="zh-CN" altLang="en-US" sz="2400" dirty="0">
                <a:solidFill>
                  <a:prstClr val="black"/>
                </a:solidFill>
                <a:latin typeface="黑体" pitchFamily="49" charset="-122"/>
                <a:ea typeface="黑体" pitchFamily="49" charset="-122"/>
              </a:rPr>
              <a:t>：</a:t>
            </a:r>
            <a:endParaRPr lang="en-US" altLang="zh-CN" sz="2400" dirty="0">
              <a:solidFill>
                <a:prstClr val="black"/>
              </a:solidFill>
              <a:latin typeface="黑体" pitchFamily="49" charset="-122"/>
              <a:ea typeface="黑体" pitchFamily="49" charset="-122"/>
            </a:endParaRPr>
          </a:p>
          <a:p>
            <a:pPr lvl="1" fontAlgn="auto">
              <a:spcBef>
                <a:spcPts val="0"/>
              </a:spcBef>
              <a:spcAft>
                <a:spcPts val="0"/>
              </a:spcAft>
            </a:pPr>
            <a:endParaRPr lang="en-US" altLang="zh-CN" sz="1050" dirty="0">
              <a:solidFill>
                <a:prstClr val="black"/>
              </a:solidFill>
              <a:latin typeface="黑体" pitchFamily="49" charset="-122"/>
              <a:ea typeface="黑体" pitchFamily="49" charset="-122"/>
            </a:endParaRPr>
          </a:p>
          <a:p>
            <a:pPr lvl="1" fontAlgn="auto">
              <a:spcBef>
                <a:spcPts val="0"/>
              </a:spcBef>
              <a:spcAft>
                <a:spcPts val="0"/>
              </a:spcAft>
            </a:pPr>
            <a:r>
              <a:rPr lang="en-US" altLang="zh-CN" sz="2400" dirty="0">
                <a:solidFill>
                  <a:prstClr val="black"/>
                </a:solidFill>
                <a:latin typeface="黑体" pitchFamily="49" charset="-122"/>
                <a:ea typeface="黑体" pitchFamily="49" charset="-122"/>
              </a:rPr>
              <a:t>1</a:t>
            </a:r>
            <a:r>
              <a:rPr lang="zh-CN" altLang="en-US" sz="2400" dirty="0">
                <a:solidFill>
                  <a:prstClr val="black"/>
                </a:solidFill>
                <a:latin typeface="黑体" pitchFamily="49" charset="-122"/>
                <a:ea typeface="黑体" pitchFamily="49" charset="-122"/>
              </a:rPr>
              <a:t>）</a:t>
            </a:r>
            <a:r>
              <a:rPr lang="en-US" altLang="zh-CN" sz="2400" u="sng" dirty="0">
                <a:solidFill>
                  <a:prstClr val="black"/>
                </a:solidFill>
                <a:latin typeface="黑体" pitchFamily="49" charset="-122"/>
                <a:ea typeface="黑体" pitchFamily="49" charset="-122"/>
              </a:rPr>
              <a:t>More</a:t>
            </a:r>
            <a:r>
              <a:rPr lang="zh-CN" altLang="en-US" sz="2400" dirty="0">
                <a:solidFill>
                  <a:prstClr val="black"/>
                </a:solidFill>
                <a:latin typeface="黑体" pitchFamily="49" charset="-122"/>
                <a:ea typeface="黑体" pitchFamily="49" charset="-122"/>
              </a:rPr>
              <a:t>：     </a:t>
            </a:r>
            <a:r>
              <a:rPr lang="zh-CN" altLang="en-US" sz="2400" dirty="0" smtClean="0">
                <a:solidFill>
                  <a:prstClr val="black"/>
                </a:solidFill>
                <a:latin typeface="黑体" pitchFamily="49" charset="-122"/>
                <a:ea typeface="黑体" pitchFamily="49" charset="-122"/>
              </a:rPr>
              <a:t>  </a:t>
            </a:r>
            <a:r>
              <a:rPr lang="zh-CN" altLang="en-US" sz="2400" dirty="0">
                <a:solidFill>
                  <a:prstClr val="black"/>
                </a:solidFill>
                <a:latin typeface="黑体" pitchFamily="49" charset="-122"/>
                <a:ea typeface="黑体" pitchFamily="49" charset="-122"/>
              </a:rPr>
              <a:t>不采集随机样本，而是利用全体数据；</a:t>
            </a:r>
            <a:endParaRPr lang="en-US" altLang="zh-CN" sz="2400" dirty="0">
              <a:solidFill>
                <a:prstClr val="black"/>
              </a:solidFill>
              <a:latin typeface="黑体" pitchFamily="49" charset="-122"/>
              <a:ea typeface="黑体" pitchFamily="49" charset="-122"/>
            </a:endParaRPr>
          </a:p>
          <a:p>
            <a:pPr lvl="1" fontAlgn="auto">
              <a:spcBef>
                <a:spcPts val="0"/>
              </a:spcBef>
              <a:spcAft>
                <a:spcPts val="0"/>
              </a:spcAft>
            </a:pPr>
            <a:r>
              <a:rPr lang="en-US" altLang="zh-CN" sz="2400" dirty="0">
                <a:solidFill>
                  <a:prstClr val="black"/>
                </a:solidFill>
                <a:latin typeface="黑体" pitchFamily="49" charset="-122"/>
                <a:ea typeface="黑体" pitchFamily="49" charset="-122"/>
              </a:rPr>
              <a:t>2</a:t>
            </a:r>
            <a:r>
              <a:rPr lang="zh-CN" altLang="en-US" sz="2400" dirty="0">
                <a:solidFill>
                  <a:prstClr val="black"/>
                </a:solidFill>
                <a:latin typeface="黑体" pitchFamily="49" charset="-122"/>
                <a:ea typeface="黑体" pitchFamily="49" charset="-122"/>
              </a:rPr>
              <a:t>）</a:t>
            </a:r>
            <a:r>
              <a:rPr lang="en-US" altLang="zh-CN" sz="2400" u="sng" dirty="0">
                <a:solidFill>
                  <a:prstClr val="black"/>
                </a:solidFill>
                <a:latin typeface="黑体" pitchFamily="49" charset="-122"/>
                <a:ea typeface="黑体" pitchFamily="49" charset="-122"/>
              </a:rPr>
              <a:t>Messy</a:t>
            </a:r>
            <a:r>
              <a:rPr lang="zh-CN" altLang="en-US" sz="2400" dirty="0">
                <a:solidFill>
                  <a:prstClr val="black"/>
                </a:solidFill>
                <a:latin typeface="黑体" pitchFamily="49" charset="-122"/>
                <a:ea typeface="黑体" pitchFamily="49" charset="-122"/>
              </a:rPr>
              <a:t>：    </a:t>
            </a:r>
            <a:r>
              <a:rPr lang="zh-CN" altLang="en-US" sz="2400" dirty="0" smtClean="0">
                <a:solidFill>
                  <a:prstClr val="black"/>
                </a:solidFill>
                <a:latin typeface="黑体" pitchFamily="49" charset="-122"/>
                <a:ea typeface="黑体" pitchFamily="49" charset="-122"/>
              </a:rPr>
              <a:t>  </a:t>
            </a:r>
            <a:r>
              <a:rPr lang="zh-CN" altLang="en-US" sz="2400" dirty="0">
                <a:solidFill>
                  <a:prstClr val="black"/>
                </a:solidFill>
                <a:latin typeface="黑体" pitchFamily="49" charset="-122"/>
                <a:ea typeface="黑体" pitchFamily="49" charset="-122"/>
              </a:rPr>
              <a:t>不追求精确性， </a:t>
            </a:r>
            <a:r>
              <a:rPr lang="zh-CN" altLang="en-US" sz="2400" dirty="0" smtClean="0">
                <a:solidFill>
                  <a:prstClr val="black"/>
                </a:solidFill>
                <a:latin typeface="黑体" pitchFamily="49" charset="-122"/>
                <a:ea typeface="黑体" pitchFamily="49" charset="-122"/>
              </a:rPr>
              <a:t> </a:t>
            </a:r>
            <a:r>
              <a:rPr lang="zh-CN" altLang="en-US" sz="2400" dirty="0">
                <a:solidFill>
                  <a:prstClr val="black"/>
                </a:solidFill>
                <a:latin typeface="黑体" pitchFamily="49" charset="-122"/>
                <a:ea typeface="黑体" pitchFamily="49" charset="-122"/>
              </a:rPr>
              <a:t>而是致力混杂性；</a:t>
            </a:r>
            <a:endParaRPr lang="en-US" altLang="zh-CN" sz="2400" dirty="0">
              <a:solidFill>
                <a:prstClr val="black"/>
              </a:solidFill>
              <a:latin typeface="黑体" pitchFamily="49" charset="-122"/>
              <a:ea typeface="黑体" pitchFamily="49" charset="-122"/>
            </a:endParaRPr>
          </a:p>
          <a:p>
            <a:pPr lvl="1" fontAlgn="auto">
              <a:spcBef>
                <a:spcPts val="0"/>
              </a:spcBef>
              <a:spcAft>
                <a:spcPts val="0"/>
              </a:spcAft>
            </a:pPr>
            <a:r>
              <a:rPr lang="en-US" altLang="zh-CN" sz="2400" dirty="0">
                <a:solidFill>
                  <a:prstClr val="black"/>
                </a:solidFill>
                <a:latin typeface="黑体" pitchFamily="49" charset="-122"/>
                <a:ea typeface="黑体" pitchFamily="49" charset="-122"/>
              </a:rPr>
              <a:t>3</a:t>
            </a:r>
            <a:r>
              <a:rPr lang="zh-CN" altLang="en-US" sz="2400" dirty="0">
                <a:solidFill>
                  <a:prstClr val="black"/>
                </a:solidFill>
                <a:latin typeface="黑体" pitchFamily="49" charset="-122"/>
                <a:ea typeface="黑体" pitchFamily="49" charset="-122"/>
              </a:rPr>
              <a:t>）</a:t>
            </a:r>
            <a:r>
              <a:rPr lang="en-US" altLang="zh-CN" sz="2400" u="sng" dirty="0">
                <a:solidFill>
                  <a:prstClr val="black"/>
                </a:solidFill>
                <a:latin typeface="黑体" pitchFamily="49" charset="-122"/>
                <a:ea typeface="黑体" pitchFamily="49" charset="-122"/>
              </a:rPr>
              <a:t>Correlation</a:t>
            </a:r>
            <a:r>
              <a:rPr lang="zh-CN" altLang="en-US" sz="2400" dirty="0">
                <a:solidFill>
                  <a:prstClr val="black"/>
                </a:solidFill>
                <a:latin typeface="黑体" pitchFamily="49" charset="-122"/>
                <a:ea typeface="黑体" pitchFamily="49" charset="-122"/>
              </a:rPr>
              <a:t>：不探求因果关系，而是发现相关关系！</a:t>
            </a:r>
            <a:endParaRPr lang="en-US" altLang="zh-CN" sz="2400" dirty="0">
              <a:solidFill>
                <a:prstClr val="black"/>
              </a:solidFill>
              <a:latin typeface="黑体" pitchFamily="49" charset="-122"/>
              <a:ea typeface="黑体" pitchFamily="49" charset="-122"/>
            </a:endParaRPr>
          </a:p>
        </p:txBody>
      </p:sp>
    </p:spTree>
    <p:extLst>
      <p:ext uri="{BB962C8B-B14F-4D97-AF65-F5344CB8AC3E}">
        <p14:creationId xmlns:p14="http://schemas.microsoft.com/office/powerpoint/2010/main" val="371597164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4B501DA0-42B2-4259-8274-AB10BF188B8E}" type="slidenum">
              <a:rPr lang="zh-CN" altLang="en-US" smtClean="0"/>
              <a:pPr>
                <a:defRPr/>
              </a:pPr>
              <a:t>8</a:t>
            </a:fld>
            <a:endParaRPr lang="zh-CN" altLang="en-US"/>
          </a:p>
        </p:txBody>
      </p:sp>
      <p:pic>
        <p:nvPicPr>
          <p:cNvPr id="3" name="Picture 2" descr="http://www.iugo.cn/include/image.asp?img=2006033121305020991.jpg"/>
          <p:cNvPicPr>
            <a:picLocks noChangeAspect="1" noChangeArrowheads="1"/>
          </p:cNvPicPr>
          <p:nvPr/>
        </p:nvPicPr>
        <p:blipFill>
          <a:blip r:embed="rId2" cstate="print"/>
          <a:srcRect/>
          <a:stretch>
            <a:fillRect/>
          </a:stretch>
        </p:blipFill>
        <p:spPr bwMode="auto">
          <a:xfrm>
            <a:off x="1" y="2949308"/>
            <a:ext cx="4067944" cy="3743810"/>
          </a:xfrm>
          <a:prstGeom prst="rect">
            <a:avLst/>
          </a:prstGeom>
          <a:ln>
            <a:noFill/>
          </a:ln>
          <a:effectLst>
            <a:outerShdw blurRad="190500" algn="tl" rotWithShape="0">
              <a:srgbClr val="000000">
                <a:alpha val="70000"/>
              </a:srgbClr>
            </a:outerShdw>
          </a:effectLst>
        </p:spPr>
      </p:pic>
      <p:sp>
        <p:nvSpPr>
          <p:cNvPr id="15364" name="TextBox 3"/>
          <p:cNvSpPr txBox="1">
            <a:spLocks noChangeArrowheads="1"/>
          </p:cNvSpPr>
          <p:nvPr/>
        </p:nvSpPr>
        <p:spPr bwMode="auto">
          <a:xfrm>
            <a:off x="1629735" y="1124744"/>
            <a:ext cx="5977086" cy="1133195"/>
          </a:xfrm>
          <a:prstGeom prst="rect">
            <a:avLst/>
          </a:prstGeom>
          <a:noFill/>
          <a:ln w="9525">
            <a:noFill/>
            <a:miter lim="800000"/>
            <a:headEnd/>
            <a:tailEnd/>
          </a:ln>
        </p:spPr>
        <p:txBody>
          <a:bodyPr wrap="square">
            <a:spAutoFit/>
          </a:bodyPr>
          <a:lstStyle/>
          <a:p>
            <a:pPr algn="ctr">
              <a:lnSpc>
                <a:spcPct val="130000"/>
              </a:lnSpc>
            </a:pPr>
            <a:r>
              <a:rPr lang="zh-CN" altLang="en-US" sz="2800" b="1" dirty="0">
                <a:solidFill>
                  <a:srgbClr val="C00000"/>
                </a:solidFill>
                <a:latin typeface="黑体" pitchFamily="49" charset="-122"/>
                <a:ea typeface="黑体" pitchFamily="49" charset="-122"/>
              </a:rPr>
              <a:t>人们乐于将所见汇总描绘</a:t>
            </a:r>
            <a:r>
              <a:rPr lang="zh-CN" altLang="en-US" sz="2800" b="1" dirty="0" smtClean="0">
                <a:solidFill>
                  <a:srgbClr val="C00000"/>
                </a:solidFill>
                <a:latin typeface="黑体" pitchFamily="49" charset="-122"/>
                <a:ea typeface="黑体" pitchFamily="49" charset="-122"/>
              </a:rPr>
              <a:t>成写真地图</a:t>
            </a:r>
            <a:endParaRPr lang="en-US" altLang="zh-CN" sz="2800" b="1" dirty="0" smtClean="0">
              <a:solidFill>
                <a:srgbClr val="C00000"/>
              </a:solidFill>
              <a:latin typeface="黑体" pitchFamily="49" charset="-122"/>
              <a:ea typeface="黑体" pitchFamily="49" charset="-122"/>
            </a:endParaRPr>
          </a:p>
          <a:p>
            <a:pPr algn="ctr">
              <a:lnSpc>
                <a:spcPct val="130000"/>
              </a:lnSpc>
            </a:pPr>
            <a:r>
              <a:rPr lang="zh-CN" altLang="en-US" sz="2800" b="1" dirty="0" smtClean="0">
                <a:solidFill>
                  <a:srgbClr val="C00000"/>
                </a:solidFill>
                <a:latin typeface="黑体" pitchFamily="49" charset="-122"/>
                <a:ea typeface="黑体" pitchFamily="49" charset="-122"/>
              </a:rPr>
              <a:t>地图是科学与艺术的结晶</a:t>
            </a:r>
            <a:endParaRPr lang="zh-CN" altLang="en-US" sz="2800" b="1" dirty="0">
              <a:solidFill>
                <a:srgbClr val="C00000"/>
              </a:solidFill>
              <a:latin typeface="黑体" pitchFamily="49" charset="-122"/>
              <a:ea typeface="黑体" pitchFamily="49"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509" y="2949308"/>
            <a:ext cx="4793491" cy="374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173054" y="50348"/>
            <a:ext cx="8215370" cy="714356"/>
          </a:xfrm>
        </p:spPr>
        <p:txBody>
          <a:bodyPr>
            <a:normAutofit/>
          </a:bodyPr>
          <a:lstStyle/>
          <a:p>
            <a:r>
              <a:rPr lang="zh-CN" altLang="en-US" sz="3600" dirty="0" smtClean="0"/>
              <a:t>大数据（</a:t>
            </a:r>
            <a:r>
              <a:rPr lang="en-US" altLang="zh-CN" sz="3600" dirty="0" smtClean="0"/>
              <a:t>Big DATA</a:t>
            </a:r>
            <a:r>
              <a:rPr lang="zh-CN" altLang="en-US" sz="3600" dirty="0" smtClean="0"/>
              <a:t>）的处理技术</a:t>
            </a:r>
            <a:endParaRPr lang="zh-CN" altLang="en-US" sz="3600" dirty="0"/>
          </a:p>
        </p:txBody>
      </p:sp>
      <p:sp>
        <p:nvSpPr>
          <p:cNvPr id="4" name="TextBox 3"/>
          <p:cNvSpPr txBox="1"/>
          <p:nvPr/>
        </p:nvSpPr>
        <p:spPr>
          <a:xfrm>
            <a:off x="251520" y="897101"/>
            <a:ext cx="8568952" cy="3247043"/>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fontAlgn="auto">
              <a:lnSpc>
                <a:spcPct val="125000"/>
              </a:lnSpc>
              <a:spcBef>
                <a:spcPts val="0"/>
              </a:spcBef>
              <a:spcAft>
                <a:spcPts val="0"/>
              </a:spcAft>
              <a:buFont typeface="方正姚体" pitchFamily="2" charset="-122"/>
              <a:buChar char="※"/>
            </a:pPr>
            <a:r>
              <a:rPr lang="zh-CN" altLang="en-US" sz="2400" dirty="0" smtClean="0">
                <a:solidFill>
                  <a:prstClr val="black"/>
                </a:solidFill>
                <a:latin typeface="华文琥珀" pitchFamily="2" charset="-122"/>
                <a:ea typeface="华文琥珀" pitchFamily="2" charset="-122"/>
              </a:rPr>
              <a:t>大数据预处理</a:t>
            </a:r>
            <a:r>
              <a:rPr lang="zh-CN" altLang="en-US" sz="2400" dirty="0" smtClean="0">
                <a:solidFill>
                  <a:prstClr val="black"/>
                </a:solidFill>
                <a:latin typeface="方正姚体" pitchFamily="2" charset="-122"/>
                <a:ea typeface="方正姚体" pitchFamily="2" charset="-122"/>
              </a:rPr>
              <a:t>（</a:t>
            </a:r>
            <a:r>
              <a:rPr lang="en-US" altLang="zh-CN" sz="2400" u="sng" dirty="0">
                <a:solidFill>
                  <a:srgbClr val="C00000"/>
                </a:solidFill>
                <a:effectLst>
                  <a:outerShdw blurRad="38100" dist="38100" dir="2700000" algn="tl">
                    <a:srgbClr val="000000">
                      <a:alpha val="43137"/>
                    </a:srgbClr>
                  </a:outerShdw>
                </a:effectLst>
                <a:latin typeface="方正姚体" pitchFamily="2" charset="-122"/>
                <a:ea typeface="方正姚体" pitchFamily="2" charset="-122"/>
              </a:rPr>
              <a:t> Variety </a:t>
            </a:r>
            <a:r>
              <a:rPr lang="zh-CN" altLang="en-US" sz="2400" dirty="0">
                <a:solidFill>
                  <a:prstClr val="black"/>
                </a:solidFill>
                <a:latin typeface="方正姚体" pitchFamily="2" charset="-122"/>
                <a:ea typeface="方正姚体" pitchFamily="2" charset="-122"/>
              </a:rPr>
              <a:t>）：</a:t>
            </a:r>
            <a:r>
              <a:rPr lang="en-US" altLang="zh-CN" sz="2400" dirty="0" smtClean="0">
                <a:solidFill>
                  <a:prstClr val="black"/>
                </a:solidFill>
                <a:latin typeface="方正姚体" pitchFamily="2" charset="-122"/>
                <a:ea typeface="方正姚体" pitchFamily="2" charset="-122"/>
              </a:rPr>
              <a:t>ETL</a:t>
            </a:r>
            <a:r>
              <a:rPr lang="zh-CN" altLang="en-US" sz="2400" dirty="0" smtClean="0">
                <a:solidFill>
                  <a:prstClr val="black"/>
                </a:solidFill>
                <a:latin typeface="方正姚体" pitchFamily="2" charset="-122"/>
                <a:ea typeface="方正姚体" pitchFamily="2" charset="-122"/>
              </a:rPr>
              <a:t>（提取、转换、加载）；</a:t>
            </a:r>
            <a:endParaRPr lang="en-US" altLang="zh-CN" sz="2400" dirty="0" smtClean="0">
              <a:solidFill>
                <a:prstClr val="black"/>
              </a:solidFill>
              <a:latin typeface="方正姚体" pitchFamily="2" charset="-122"/>
              <a:ea typeface="方正姚体" pitchFamily="2" charset="-122"/>
            </a:endParaRPr>
          </a:p>
          <a:p>
            <a:pPr marL="342900" indent="-342900" fontAlgn="auto">
              <a:lnSpc>
                <a:spcPct val="125000"/>
              </a:lnSpc>
              <a:spcBef>
                <a:spcPts val="0"/>
              </a:spcBef>
              <a:spcAft>
                <a:spcPts val="0"/>
              </a:spcAft>
              <a:buFont typeface="方正姚体" pitchFamily="2" charset="-122"/>
              <a:buChar char="※"/>
            </a:pPr>
            <a:r>
              <a:rPr lang="zh-CN" altLang="en-US" sz="2400" dirty="0">
                <a:solidFill>
                  <a:prstClr val="black"/>
                </a:solidFill>
                <a:latin typeface="华文琥珀" pitchFamily="2" charset="-122"/>
                <a:ea typeface="华文琥珀" pitchFamily="2" charset="-122"/>
              </a:rPr>
              <a:t>大数据存储与管理</a:t>
            </a:r>
            <a:r>
              <a:rPr lang="zh-CN" altLang="en-US" sz="2400" dirty="0" smtClean="0">
                <a:solidFill>
                  <a:prstClr val="black"/>
                </a:solidFill>
                <a:latin typeface="方正姚体" pitchFamily="2" charset="-122"/>
                <a:ea typeface="方正姚体" pitchFamily="2" charset="-122"/>
              </a:rPr>
              <a:t>（</a:t>
            </a:r>
            <a:r>
              <a:rPr lang="en-US" altLang="zh-CN" sz="2400" u="sng" dirty="0">
                <a:solidFill>
                  <a:srgbClr val="C00000"/>
                </a:solidFill>
                <a:effectLst>
                  <a:outerShdw blurRad="38100" dist="38100" dir="2700000" algn="tl">
                    <a:srgbClr val="000000">
                      <a:alpha val="43137"/>
                    </a:srgbClr>
                  </a:outerShdw>
                </a:effectLst>
                <a:latin typeface="方正姚体" pitchFamily="2" charset="-122"/>
                <a:ea typeface="方正姚体" pitchFamily="2" charset="-122"/>
              </a:rPr>
              <a:t>Volume</a:t>
            </a:r>
            <a:r>
              <a:rPr lang="zh-CN" altLang="en-US" sz="2400" dirty="0" smtClean="0">
                <a:solidFill>
                  <a:prstClr val="black"/>
                </a:solidFill>
                <a:latin typeface="方正姚体" pitchFamily="2" charset="-122"/>
                <a:ea typeface="方正姚体" pitchFamily="2" charset="-122"/>
              </a:rPr>
              <a:t>）：分布式并行文件系统，</a:t>
            </a:r>
            <a:r>
              <a:rPr lang="en-US" altLang="zh-CN" sz="2000" dirty="0" smtClean="0">
                <a:solidFill>
                  <a:prstClr val="black"/>
                </a:solidFill>
                <a:latin typeface="方正姚体" pitchFamily="2" charset="-122"/>
                <a:ea typeface="方正姚体" pitchFamily="2" charset="-122"/>
              </a:rPr>
              <a:t>GFS</a:t>
            </a:r>
            <a:r>
              <a:rPr lang="zh-CN" altLang="en-US" sz="2000" dirty="0" smtClean="0">
                <a:solidFill>
                  <a:prstClr val="black"/>
                </a:solidFill>
                <a:latin typeface="方正姚体" pitchFamily="2" charset="-122"/>
                <a:ea typeface="方正姚体" pitchFamily="2" charset="-122"/>
              </a:rPr>
              <a:t>（</a:t>
            </a:r>
            <a:r>
              <a:rPr lang="en-US" altLang="zh-CN" sz="2000" dirty="0" smtClean="0">
                <a:solidFill>
                  <a:prstClr val="black"/>
                </a:solidFill>
                <a:latin typeface="方正姚体" pitchFamily="2" charset="-122"/>
                <a:ea typeface="方正姚体" pitchFamily="2" charset="-122"/>
              </a:rPr>
              <a:t>Google</a:t>
            </a:r>
            <a:r>
              <a:rPr lang="zh-CN" altLang="en-US" sz="2000" dirty="0" smtClean="0">
                <a:solidFill>
                  <a:prstClr val="black"/>
                </a:solidFill>
                <a:latin typeface="方正姚体" pitchFamily="2" charset="-122"/>
                <a:ea typeface="方正姚体" pitchFamily="2" charset="-122"/>
              </a:rPr>
              <a:t>），</a:t>
            </a:r>
            <a:r>
              <a:rPr lang="en-US" altLang="zh-CN" sz="2000" dirty="0" smtClean="0">
                <a:solidFill>
                  <a:prstClr val="black"/>
                </a:solidFill>
                <a:latin typeface="方正姚体" pitchFamily="2" charset="-122"/>
                <a:ea typeface="方正姚体" pitchFamily="2" charset="-122"/>
              </a:rPr>
              <a:t>HDFS</a:t>
            </a:r>
            <a:r>
              <a:rPr lang="zh-CN" altLang="en-US" sz="2000" dirty="0" smtClean="0">
                <a:solidFill>
                  <a:prstClr val="black"/>
                </a:solidFill>
                <a:latin typeface="方正姚体" pitchFamily="2" charset="-122"/>
                <a:ea typeface="方正姚体" pitchFamily="2" charset="-122"/>
              </a:rPr>
              <a:t>（</a:t>
            </a:r>
            <a:r>
              <a:rPr lang="en-US" altLang="zh-CN" sz="2000" dirty="0" err="1" smtClean="0">
                <a:solidFill>
                  <a:prstClr val="black"/>
                </a:solidFill>
                <a:latin typeface="方正姚体" pitchFamily="2" charset="-122"/>
                <a:ea typeface="方正姚体" pitchFamily="2" charset="-122"/>
              </a:rPr>
              <a:t>Hadoop</a:t>
            </a:r>
            <a:r>
              <a:rPr lang="zh-CN" altLang="en-US" sz="2000" dirty="0" smtClean="0">
                <a:solidFill>
                  <a:prstClr val="black"/>
                </a:solidFill>
                <a:latin typeface="方正姚体" pitchFamily="2" charset="-122"/>
                <a:ea typeface="方正姚体" pitchFamily="2" charset="-122"/>
              </a:rPr>
              <a:t>），</a:t>
            </a:r>
            <a:r>
              <a:rPr lang="en-US" altLang="zh-CN" sz="2000" dirty="0" err="1" smtClean="0">
                <a:solidFill>
                  <a:prstClr val="black"/>
                </a:solidFill>
                <a:latin typeface="方正姚体" pitchFamily="2" charset="-122"/>
                <a:ea typeface="方正姚体" pitchFamily="2" charset="-122"/>
              </a:rPr>
              <a:t>NoSQL</a:t>
            </a:r>
            <a:r>
              <a:rPr lang="zh-CN" altLang="en-US" sz="2000" dirty="0" smtClean="0">
                <a:solidFill>
                  <a:prstClr val="black"/>
                </a:solidFill>
                <a:latin typeface="方正姚体" pitchFamily="2" charset="-122"/>
                <a:ea typeface="方正姚体" pitchFamily="2" charset="-122"/>
              </a:rPr>
              <a:t>（</a:t>
            </a:r>
            <a:r>
              <a:rPr lang="en-US" altLang="zh-CN" sz="2000" dirty="0" smtClean="0">
                <a:solidFill>
                  <a:prstClr val="black"/>
                </a:solidFill>
                <a:latin typeface="方正姚体" pitchFamily="2" charset="-122"/>
                <a:ea typeface="方正姚体" pitchFamily="2" charset="-122"/>
              </a:rPr>
              <a:t>Not Only SQL</a:t>
            </a:r>
            <a:r>
              <a:rPr lang="zh-CN" altLang="en-US" sz="2000" dirty="0" smtClean="0">
                <a:solidFill>
                  <a:prstClr val="black"/>
                </a:solidFill>
                <a:latin typeface="方正姚体" pitchFamily="2" charset="-122"/>
                <a:ea typeface="方正姚体" pitchFamily="2" charset="-122"/>
              </a:rPr>
              <a:t>），</a:t>
            </a:r>
            <a:r>
              <a:rPr lang="en-US" altLang="zh-CN" sz="2000" dirty="0" err="1" smtClean="0">
                <a:solidFill>
                  <a:prstClr val="black"/>
                </a:solidFill>
                <a:latin typeface="方正姚体" pitchFamily="2" charset="-122"/>
                <a:ea typeface="方正姚体" pitchFamily="2" charset="-122"/>
              </a:rPr>
              <a:t>NewSQL</a:t>
            </a:r>
            <a:r>
              <a:rPr lang="zh-CN" altLang="en-US" sz="2000" dirty="0" smtClean="0">
                <a:solidFill>
                  <a:prstClr val="black"/>
                </a:solidFill>
                <a:latin typeface="方正姚体" pitchFamily="2" charset="-122"/>
                <a:ea typeface="方正姚体" pitchFamily="2" charset="-122"/>
              </a:rPr>
              <a:t>；</a:t>
            </a:r>
            <a:endParaRPr lang="en-US" altLang="zh-CN" sz="2400" dirty="0" smtClean="0">
              <a:solidFill>
                <a:prstClr val="black"/>
              </a:solidFill>
              <a:latin typeface="方正姚体" pitchFamily="2" charset="-122"/>
              <a:ea typeface="方正姚体" pitchFamily="2" charset="-122"/>
            </a:endParaRPr>
          </a:p>
          <a:p>
            <a:pPr marL="342900" indent="-342900" fontAlgn="auto">
              <a:lnSpc>
                <a:spcPct val="125000"/>
              </a:lnSpc>
              <a:spcBef>
                <a:spcPts val="0"/>
              </a:spcBef>
              <a:spcAft>
                <a:spcPts val="0"/>
              </a:spcAft>
              <a:buFont typeface="方正姚体" pitchFamily="2" charset="-122"/>
              <a:buChar char="※"/>
            </a:pPr>
            <a:r>
              <a:rPr lang="zh-CN" altLang="en-US" sz="2400" dirty="0">
                <a:solidFill>
                  <a:prstClr val="black"/>
                </a:solidFill>
                <a:latin typeface="华文琥珀" pitchFamily="2" charset="-122"/>
                <a:ea typeface="华文琥珀" pitchFamily="2" charset="-122"/>
              </a:rPr>
              <a:t>大数据分析与挖掘</a:t>
            </a:r>
            <a:r>
              <a:rPr lang="zh-CN" altLang="en-US" sz="2400" dirty="0" smtClean="0">
                <a:solidFill>
                  <a:prstClr val="black"/>
                </a:solidFill>
                <a:latin typeface="方正姚体" pitchFamily="2" charset="-122"/>
                <a:ea typeface="方正姚体" pitchFamily="2" charset="-122"/>
              </a:rPr>
              <a:t>（</a:t>
            </a:r>
            <a:r>
              <a:rPr lang="en-US" altLang="zh-CN" sz="2400" u="sng" dirty="0">
                <a:solidFill>
                  <a:srgbClr val="C00000"/>
                </a:solidFill>
                <a:effectLst>
                  <a:outerShdw blurRad="38100" dist="38100" dir="2700000" algn="tl">
                    <a:srgbClr val="000000">
                      <a:alpha val="43137"/>
                    </a:srgbClr>
                  </a:outerShdw>
                </a:effectLst>
                <a:latin typeface="方正姚体" pitchFamily="2" charset="-122"/>
                <a:ea typeface="方正姚体" pitchFamily="2" charset="-122"/>
              </a:rPr>
              <a:t>Value</a:t>
            </a:r>
            <a:r>
              <a:rPr lang="zh-CN" altLang="en-US" sz="2400" dirty="0" smtClean="0">
                <a:solidFill>
                  <a:prstClr val="black"/>
                </a:solidFill>
                <a:latin typeface="方正姚体" pitchFamily="2" charset="-122"/>
                <a:ea typeface="方正姚体" pitchFamily="2" charset="-122"/>
              </a:rPr>
              <a:t>）：非结构化数据挖掘问题，在线分析，机器学习，大数据场景下的可视化分析；</a:t>
            </a:r>
            <a:endParaRPr lang="en-US" altLang="zh-CN" sz="2400" dirty="0" smtClean="0">
              <a:solidFill>
                <a:prstClr val="black"/>
              </a:solidFill>
              <a:latin typeface="方正姚体" pitchFamily="2" charset="-122"/>
              <a:ea typeface="方正姚体" pitchFamily="2" charset="-122"/>
            </a:endParaRPr>
          </a:p>
          <a:p>
            <a:pPr marL="342900" indent="-342900" fontAlgn="auto">
              <a:lnSpc>
                <a:spcPct val="125000"/>
              </a:lnSpc>
              <a:spcBef>
                <a:spcPts val="0"/>
              </a:spcBef>
              <a:spcAft>
                <a:spcPts val="0"/>
              </a:spcAft>
              <a:buFont typeface="方正姚体" pitchFamily="2" charset="-122"/>
              <a:buChar char="※"/>
            </a:pPr>
            <a:r>
              <a:rPr lang="zh-CN" altLang="en-US" sz="2400" dirty="0">
                <a:solidFill>
                  <a:prstClr val="black"/>
                </a:solidFill>
                <a:latin typeface="华文琥珀" pitchFamily="2" charset="-122"/>
                <a:ea typeface="华文琥珀" pitchFamily="2" charset="-122"/>
              </a:rPr>
              <a:t>大数据计算</a:t>
            </a:r>
            <a:r>
              <a:rPr lang="zh-CN" altLang="en-US" sz="2400" dirty="0" smtClean="0">
                <a:solidFill>
                  <a:prstClr val="black"/>
                </a:solidFill>
                <a:latin typeface="方正姚体" pitchFamily="2" charset="-122"/>
                <a:ea typeface="方正姚体" pitchFamily="2" charset="-122"/>
              </a:rPr>
              <a:t>（</a:t>
            </a:r>
            <a:r>
              <a:rPr lang="en-US" altLang="zh-CN" sz="2400" u="sng" dirty="0">
                <a:solidFill>
                  <a:srgbClr val="C00000"/>
                </a:solidFill>
                <a:effectLst>
                  <a:outerShdw blurRad="38100" dist="38100" dir="2700000" algn="tl">
                    <a:srgbClr val="000000">
                      <a:alpha val="43137"/>
                    </a:srgbClr>
                  </a:outerShdw>
                </a:effectLst>
                <a:latin typeface="方正姚体" pitchFamily="2" charset="-122"/>
                <a:ea typeface="方正姚体" pitchFamily="2" charset="-122"/>
              </a:rPr>
              <a:t>Velocity</a:t>
            </a:r>
            <a:r>
              <a:rPr lang="zh-CN" altLang="en-US" sz="2400" dirty="0" smtClean="0">
                <a:solidFill>
                  <a:prstClr val="black"/>
                </a:solidFill>
                <a:latin typeface="方正姚体" pitchFamily="2" charset="-122"/>
                <a:ea typeface="方正姚体" pitchFamily="2" charset="-122"/>
              </a:rPr>
              <a:t>）：库内计算，内存计算，</a:t>
            </a:r>
            <a:r>
              <a:rPr lang="en-US" altLang="zh-CN" sz="2400" dirty="0" smtClean="0">
                <a:solidFill>
                  <a:prstClr val="black"/>
                </a:solidFill>
                <a:latin typeface="方正姚体" pitchFamily="2" charset="-122"/>
                <a:ea typeface="方正姚体" pitchFamily="2" charset="-122"/>
              </a:rPr>
              <a:t>GPU</a:t>
            </a:r>
            <a:r>
              <a:rPr lang="zh-CN" altLang="en-US" sz="2400" dirty="0" smtClean="0">
                <a:solidFill>
                  <a:prstClr val="black"/>
                </a:solidFill>
                <a:latin typeface="方正姚体" pitchFamily="2" charset="-122"/>
                <a:ea typeface="方正姚体" pitchFamily="2" charset="-122"/>
              </a:rPr>
              <a:t>计算，数据流计算，分布式编程模型（</a:t>
            </a:r>
            <a:r>
              <a:rPr lang="en-US" altLang="zh-CN" sz="2400" dirty="0" err="1" smtClean="0">
                <a:solidFill>
                  <a:prstClr val="black"/>
                </a:solidFill>
                <a:latin typeface="方正姚体" pitchFamily="2" charset="-122"/>
                <a:ea typeface="方正姚体" pitchFamily="2" charset="-122"/>
              </a:rPr>
              <a:t>MapReduce</a:t>
            </a:r>
            <a:r>
              <a:rPr lang="zh-CN" altLang="en-US" sz="2400" dirty="0" smtClean="0">
                <a:solidFill>
                  <a:prstClr val="black"/>
                </a:solidFill>
                <a:latin typeface="方正姚体" pitchFamily="2" charset="-122"/>
                <a:ea typeface="方正姚体" pitchFamily="2" charset="-122"/>
              </a:rPr>
              <a:t>）</a:t>
            </a:r>
            <a:endParaRPr lang="en-US" altLang="zh-CN" sz="2400" dirty="0" smtClean="0">
              <a:solidFill>
                <a:prstClr val="black"/>
              </a:solidFill>
              <a:latin typeface="方正姚体" pitchFamily="2" charset="-122"/>
              <a:ea typeface="方正姚体" pitchFamily="2" charset="-122"/>
            </a:endParaRPr>
          </a:p>
        </p:txBody>
      </p:sp>
      <p:sp>
        <p:nvSpPr>
          <p:cNvPr id="6" name="矩形 5"/>
          <p:cNvSpPr/>
          <p:nvPr/>
        </p:nvSpPr>
        <p:spPr>
          <a:xfrm>
            <a:off x="2555776" y="4278575"/>
            <a:ext cx="6408712" cy="2462213"/>
          </a:xfrm>
          <a:prstGeom prst="rect">
            <a:avLst/>
          </a:prstGeom>
        </p:spPr>
        <p:txBody>
          <a:bodyPr wrap="square">
            <a:spAutoFit/>
          </a:bodyPr>
          <a:lstStyle/>
          <a:p>
            <a:pPr fontAlgn="auto">
              <a:lnSpc>
                <a:spcPct val="110000"/>
              </a:lnSpc>
              <a:spcBef>
                <a:spcPts val="0"/>
              </a:spcBef>
              <a:spcAft>
                <a:spcPts val="0"/>
              </a:spcAft>
            </a:pPr>
            <a:r>
              <a:rPr lang="zh-CN" altLang="en-US" sz="2800" dirty="0" smtClean="0">
                <a:solidFill>
                  <a:prstClr val="black"/>
                </a:solidFill>
                <a:latin typeface="黑体" pitchFamily="49" charset="-122"/>
                <a:ea typeface="黑体" pitchFamily="49" charset="-122"/>
              </a:rPr>
              <a:t>“大数据”</a:t>
            </a:r>
            <a:r>
              <a:rPr lang="zh-CN" altLang="en-US" sz="2800" dirty="0">
                <a:solidFill>
                  <a:prstClr val="black"/>
                </a:solidFill>
                <a:latin typeface="黑体" pitchFamily="49" charset="-122"/>
                <a:ea typeface="黑体" pitchFamily="49" charset="-122"/>
              </a:rPr>
              <a:t>是</a:t>
            </a:r>
            <a:r>
              <a:rPr lang="zh-CN" altLang="en-US" sz="2800" dirty="0" smtClean="0">
                <a:solidFill>
                  <a:prstClr val="black"/>
                </a:solidFill>
                <a:latin typeface="黑体" pitchFamily="49" charset="-122"/>
                <a:ea typeface="黑体" pitchFamily="49" charset="-122"/>
              </a:rPr>
              <a:t>“物联网”、“移动互联网”与“云计算”等交织下的时代新理念：</a:t>
            </a:r>
            <a:r>
              <a:rPr lang="zh-CN" altLang="en-US" sz="2800" u="sng" dirty="0" smtClean="0">
                <a:solidFill>
                  <a:prstClr val="black"/>
                </a:solidFill>
                <a:latin typeface="黑体" pitchFamily="49" charset="-122"/>
                <a:ea typeface="黑体" pitchFamily="49" charset="-122"/>
              </a:rPr>
              <a:t>物联网</a:t>
            </a:r>
            <a:r>
              <a:rPr lang="zh-CN" altLang="en-US" sz="2800" dirty="0" smtClean="0">
                <a:solidFill>
                  <a:prstClr val="black"/>
                </a:solidFill>
                <a:latin typeface="黑体" pitchFamily="49" charset="-122"/>
                <a:ea typeface="黑体" pitchFamily="49" charset="-122"/>
              </a:rPr>
              <a:t>产生</a:t>
            </a:r>
            <a:r>
              <a:rPr lang="zh-CN" altLang="en-US" sz="2800" u="sng" dirty="0" smtClean="0">
                <a:solidFill>
                  <a:prstClr val="black"/>
                </a:solidFill>
                <a:latin typeface="黑体" pitchFamily="49" charset="-122"/>
                <a:ea typeface="黑体" pitchFamily="49" charset="-122"/>
              </a:rPr>
              <a:t>大</a:t>
            </a:r>
            <a:r>
              <a:rPr lang="zh-CN" altLang="en-US" sz="2800" u="sng" dirty="0">
                <a:solidFill>
                  <a:prstClr val="black"/>
                </a:solidFill>
                <a:latin typeface="黑体" pitchFamily="49" charset="-122"/>
                <a:ea typeface="黑体" pitchFamily="49" charset="-122"/>
              </a:rPr>
              <a:t>数据</a:t>
            </a:r>
            <a:r>
              <a:rPr lang="zh-CN" altLang="en-US" sz="2800" dirty="0">
                <a:solidFill>
                  <a:prstClr val="black"/>
                </a:solidFill>
                <a:latin typeface="黑体" pitchFamily="49" charset="-122"/>
                <a:ea typeface="黑体" pitchFamily="49" charset="-122"/>
              </a:rPr>
              <a:t>，大</a:t>
            </a:r>
            <a:r>
              <a:rPr lang="zh-CN" altLang="en-US" sz="2800" dirty="0" smtClean="0">
                <a:solidFill>
                  <a:prstClr val="black"/>
                </a:solidFill>
                <a:latin typeface="黑体" pitchFamily="49" charset="-122"/>
                <a:ea typeface="黑体" pitchFamily="49" charset="-122"/>
              </a:rPr>
              <a:t>数据处理需要</a:t>
            </a:r>
            <a:r>
              <a:rPr lang="zh-CN" altLang="en-US" sz="2800" u="sng" dirty="0">
                <a:solidFill>
                  <a:prstClr val="black"/>
                </a:solidFill>
                <a:latin typeface="黑体" pitchFamily="49" charset="-122"/>
                <a:ea typeface="黑体" pitchFamily="49" charset="-122"/>
              </a:rPr>
              <a:t>云</a:t>
            </a:r>
            <a:r>
              <a:rPr lang="zh-CN" altLang="en-US" sz="2800" u="sng" dirty="0" smtClean="0">
                <a:solidFill>
                  <a:prstClr val="black"/>
                </a:solidFill>
                <a:latin typeface="黑体" pitchFamily="49" charset="-122"/>
                <a:ea typeface="黑体" pitchFamily="49" charset="-122"/>
              </a:rPr>
              <a:t>计算</a:t>
            </a:r>
            <a:r>
              <a:rPr lang="zh-CN" altLang="en-US" sz="2800" dirty="0" smtClean="0">
                <a:solidFill>
                  <a:prstClr val="black"/>
                </a:solidFill>
                <a:latin typeface="黑体" pitchFamily="49" charset="-122"/>
                <a:ea typeface="黑体" pitchFamily="49" charset="-122"/>
              </a:rPr>
              <a:t>支撑，</a:t>
            </a:r>
            <a:r>
              <a:rPr lang="zh-CN" altLang="en-US" sz="2800" u="sng" dirty="0" smtClean="0">
                <a:solidFill>
                  <a:prstClr val="black"/>
                </a:solidFill>
                <a:latin typeface="黑体" pitchFamily="49" charset="-122"/>
                <a:ea typeface="黑体" pitchFamily="49" charset="-122"/>
              </a:rPr>
              <a:t>大数据</a:t>
            </a:r>
            <a:r>
              <a:rPr lang="zh-CN" altLang="en-US" sz="2800" dirty="0">
                <a:solidFill>
                  <a:prstClr val="black"/>
                </a:solidFill>
                <a:latin typeface="黑体" pitchFamily="49" charset="-122"/>
                <a:ea typeface="黑体" pitchFamily="49" charset="-122"/>
              </a:rPr>
              <a:t>最终产生大价值</a:t>
            </a:r>
            <a:r>
              <a:rPr lang="en-US" altLang="zh-CN" sz="2800" dirty="0" smtClean="0">
                <a:solidFill>
                  <a:prstClr val="black"/>
                </a:solidFill>
                <a:latin typeface="黑体" pitchFamily="49" charset="-122"/>
                <a:ea typeface="黑体" pitchFamily="49" charset="-122"/>
              </a:rPr>
              <a:t>,</a:t>
            </a:r>
            <a:r>
              <a:rPr lang="zh-CN" altLang="en-US" sz="2800" dirty="0" smtClean="0">
                <a:solidFill>
                  <a:prstClr val="black"/>
                </a:solidFill>
                <a:latin typeface="黑体" pitchFamily="49" charset="-122"/>
                <a:ea typeface="黑体" pitchFamily="49" charset="-122"/>
              </a:rPr>
              <a:t>并通过</a:t>
            </a:r>
            <a:r>
              <a:rPr lang="zh-CN" altLang="en-US" sz="2800" u="sng" dirty="0" smtClean="0">
                <a:solidFill>
                  <a:prstClr val="black"/>
                </a:solidFill>
                <a:latin typeface="黑体" pitchFamily="49" charset="-122"/>
                <a:ea typeface="黑体" pitchFamily="49" charset="-122"/>
              </a:rPr>
              <a:t>移动互联网</a:t>
            </a:r>
            <a:r>
              <a:rPr lang="zh-CN" altLang="en-US" sz="2800" dirty="0">
                <a:solidFill>
                  <a:prstClr val="black"/>
                </a:solidFill>
                <a:latin typeface="黑体" pitchFamily="49" charset="-122"/>
                <a:ea typeface="黑体" pitchFamily="49" charset="-122"/>
              </a:rPr>
              <a:t>服务于广大用户</a:t>
            </a:r>
            <a:r>
              <a:rPr lang="zh-CN" altLang="en-US" sz="2800" dirty="0" smtClean="0">
                <a:solidFill>
                  <a:prstClr val="black"/>
                </a:solidFill>
                <a:latin typeface="黑体" pitchFamily="49" charset="-122"/>
                <a:ea typeface="黑体" pitchFamily="49" charset="-122"/>
              </a:rPr>
              <a:t>！</a:t>
            </a:r>
            <a:endParaRPr lang="zh-CN" altLang="en-US" sz="2800" dirty="0">
              <a:solidFill>
                <a:prstClr val="black"/>
              </a:solidFill>
              <a:latin typeface="黑体" pitchFamily="49" charset="-122"/>
              <a:ea typeface="黑体" pitchFamily="49" charset="-122"/>
            </a:endParaRPr>
          </a:p>
        </p:txBody>
      </p:sp>
      <p:pic>
        <p:nvPicPr>
          <p:cNvPr id="8" name="Picture 2" descr="http://www.enet.com.cn/cio/zhuanti/2012/bigdata/images/pic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316903"/>
            <a:ext cx="2376264" cy="235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12660"/>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270462" y="5517232"/>
            <a:ext cx="8622018" cy="1080120"/>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zh-CN" altLang="en-US">
              <a:solidFill>
                <a:prstClr val="black"/>
              </a:solidFill>
            </a:endParaRPr>
          </a:p>
        </p:txBody>
      </p:sp>
      <p:sp>
        <p:nvSpPr>
          <p:cNvPr id="3" name="标题 1"/>
          <p:cNvSpPr>
            <a:spLocks noGrp="1"/>
          </p:cNvSpPr>
          <p:nvPr>
            <p:ph type="title"/>
          </p:nvPr>
        </p:nvSpPr>
        <p:spPr>
          <a:xfrm>
            <a:off x="173054" y="50348"/>
            <a:ext cx="8215370" cy="714356"/>
          </a:xfrm>
        </p:spPr>
        <p:txBody>
          <a:bodyPr>
            <a:normAutofit/>
          </a:bodyPr>
          <a:lstStyle/>
          <a:p>
            <a:r>
              <a:rPr lang="zh-CN" altLang="en-US" sz="3600" dirty="0" smtClean="0"/>
              <a:t>大数据（</a:t>
            </a:r>
            <a:r>
              <a:rPr lang="en-US" altLang="zh-CN" sz="3600" dirty="0" smtClean="0"/>
              <a:t>Big DATA</a:t>
            </a:r>
            <a:r>
              <a:rPr lang="zh-CN" altLang="en-US" sz="3600" dirty="0" smtClean="0"/>
              <a:t>）时代 </a:t>
            </a:r>
            <a:endParaRPr lang="zh-CN" altLang="en-US" sz="3600" dirty="0"/>
          </a:p>
        </p:txBody>
      </p:sp>
      <p:grpSp>
        <p:nvGrpSpPr>
          <p:cNvPr id="29" name="组合 28"/>
          <p:cNvGrpSpPr/>
          <p:nvPr/>
        </p:nvGrpSpPr>
        <p:grpSpPr>
          <a:xfrm>
            <a:off x="179512" y="876553"/>
            <a:ext cx="8640960" cy="4352647"/>
            <a:chOff x="323528" y="1270501"/>
            <a:chExt cx="8640960" cy="4352647"/>
          </a:xfrm>
        </p:grpSpPr>
        <p:grpSp>
          <p:nvGrpSpPr>
            <p:cNvPr id="9" name="组合 8"/>
            <p:cNvGrpSpPr/>
            <p:nvPr/>
          </p:nvGrpSpPr>
          <p:grpSpPr>
            <a:xfrm>
              <a:off x="323528" y="4077072"/>
              <a:ext cx="2160240" cy="1546076"/>
              <a:chOff x="323528" y="4077072"/>
              <a:chExt cx="2160240" cy="1546076"/>
            </a:xfrm>
          </p:grpSpPr>
          <p:grpSp>
            <p:nvGrpSpPr>
              <p:cNvPr id="6" name="组合 5"/>
              <p:cNvGrpSpPr/>
              <p:nvPr/>
            </p:nvGrpSpPr>
            <p:grpSpPr>
              <a:xfrm>
                <a:off x="467544" y="4077072"/>
                <a:ext cx="1872208" cy="1546076"/>
                <a:chOff x="467544" y="4077072"/>
                <a:chExt cx="1872208" cy="1546076"/>
              </a:xfrm>
            </p:grpSpPr>
            <p:sp>
              <p:nvSpPr>
                <p:cNvPr id="4" name="TextBox 3"/>
                <p:cNvSpPr txBox="1"/>
                <p:nvPr/>
              </p:nvSpPr>
              <p:spPr>
                <a:xfrm>
                  <a:off x="467544" y="4077072"/>
                  <a:ext cx="1872208" cy="707886"/>
                </a:xfrm>
                <a:prstGeom prst="rect">
                  <a:avLst/>
                </a:prstGeom>
                <a:noFill/>
              </p:spPr>
              <p:txBody>
                <a:bodyPr wrap="square" rtlCol="0">
                  <a:spAutoFit/>
                </a:bodyPr>
                <a:lstStyle/>
                <a:p>
                  <a:pPr fontAlgn="auto">
                    <a:spcBef>
                      <a:spcPts val="0"/>
                    </a:spcBef>
                    <a:spcAft>
                      <a:spcPts val="0"/>
                    </a:spcAft>
                  </a:pPr>
                  <a:r>
                    <a:rPr lang="zh-CN" altLang="en-US" sz="2000" dirty="0" smtClean="0">
                      <a:solidFill>
                        <a:prstClr val="black"/>
                      </a:solidFill>
                      <a:latin typeface="方正姚体" pitchFamily="2" charset="-122"/>
                      <a:ea typeface="方正姚体" pitchFamily="2" charset="-122"/>
                    </a:rPr>
                    <a:t>实验科学，</a:t>
                  </a:r>
                  <a:endParaRPr lang="en-US" altLang="zh-CN" sz="2000" dirty="0" smtClean="0">
                    <a:solidFill>
                      <a:prstClr val="black"/>
                    </a:solidFill>
                    <a:latin typeface="方正姚体" pitchFamily="2" charset="-122"/>
                    <a:ea typeface="方正姚体" pitchFamily="2" charset="-122"/>
                  </a:endParaRPr>
                </a:p>
                <a:p>
                  <a:pPr fontAlgn="auto">
                    <a:spcBef>
                      <a:spcPts val="0"/>
                    </a:spcBef>
                    <a:spcAft>
                      <a:spcPts val="0"/>
                    </a:spcAft>
                  </a:pPr>
                  <a:r>
                    <a:rPr lang="zh-CN" altLang="en-US" sz="2000" dirty="0" smtClean="0">
                      <a:solidFill>
                        <a:prstClr val="black"/>
                      </a:solidFill>
                      <a:latin typeface="方正姚体" pitchFamily="2" charset="-122"/>
                      <a:ea typeface="方正姚体" pitchFamily="2" charset="-122"/>
                    </a:rPr>
                    <a:t>描述自然现象</a:t>
                  </a:r>
                  <a:endParaRPr lang="zh-CN" altLang="en-US" sz="2000" dirty="0">
                    <a:solidFill>
                      <a:prstClr val="black"/>
                    </a:solidFill>
                    <a:latin typeface="方正姚体" pitchFamily="2" charset="-122"/>
                    <a:ea typeface="方正姚体" pitchFamily="2" charset="-122"/>
                  </a:endParaRPr>
                </a:p>
              </p:txBody>
            </p:sp>
            <p:sp>
              <p:nvSpPr>
                <p:cNvPr id="5" name="TextBox 4"/>
                <p:cNvSpPr txBox="1"/>
                <p:nvPr/>
              </p:nvSpPr>
              <p:spPr>
                <a:xfrm>
                  <a:off x="467544" y="4976817"/>
                  <a:ext cx="1656184" cy="646331"/>
                </a:xfrm>
                <a:prstGeom prst="rect">
                  <a:avLst/>
                </a:prstGeom>
                <a:noFill/>
              </p:spPr>
              <p:txBody>
                <a:bodyPr wrap="square" rtlCol="0">
                  <a:spAutoFit/>
                </a:bodyPr>
                <a:lstStyle/>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几千年前</a:t>
                  </a:r>
                  <a:endParaRPr lang="en-US" altLang="zh-CN" b="1" dirty="0" smtClean="0">
                    <a:solidFill>
                      <a:prstClr val="black"/>
                    </a:solidFill>
                    <a:latin typeface="黑体" pitchFamily="49" charset="-122"/>
                    <a:ea typeface="黑体" pitchFamily="49" charset="-122"/>
                  </a:endParaRPr>
                </a:p>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（经验时代）</a:t>
                  </a:r>
                  <a:endParaRPr lang="en-US" altLang="zh-CN" b="1" dirty="0" smtClean="0">
                    <a:solidFill>
                      <a:prstClr val="black"/>
                    </a:solidFill>
                    <a:latin typeface="黑体" pitchFamily="49" charset="-122"/>
                    <a:ea typeface="黑体" pitchFamily="49" charset="-122"/>
                  </a:endParaRPr>
                </a:p>
              </p:txBody>
            </p:sp>
          </p:grpSp>
          <p:cxnSp>
            <p:nvCxnSpPr>
              <p:cNvPr id="8" name="直接连接符 7"/>
              <p:cNvCxnSpPr/>
              <p:nvPr/>
            </p:nvCxnSpPr>
            <p:spPr>
              <a:xfrm>
                <a:off x="323528" y="4869160"/>
                <a:ext cx="2160240"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 name="组合 9"/>
            <p:cNvGrpSpPr/>
            <p:nvPr/>
          </p:nvGrpSpPr>
          <p:grpSpPr>
            <a:xfrm>
              <a:off x="2483768" y="2924944"/>
              <a:ext cx="2160240" cy="1872208"/>
              <a:chOff x="323528" y="3750940"/>
              <a:chExt cx="2160240" cy="1872208"/>
            </a:xfrm>
          </p:grpSpPr>
          <p:grpSp>
            <p:nvGrpSpPr>
              <p:cNvPr id="11" name="组合 10"/>
              <p:cNvGrpSpPr/>
              <p:nvPr/>
            </p:nvGrpSpPr>
            <p:grpSpPr>
              <a:xfrm>
                <a:off x="395536" y="3750940"/>
                <a:ext cx="2016224" cy="1872208"/>
                <a:chOff x="395536" y="3750940"/>
                <a:chExt cx="2016224" cy="1872208"/>
              </a:xfrm>
            </p:grpSpPr>
            <p:sp>
              <p:nvSpPr>
                <p:cNvPr id="13" name="TextBox 12"/>
                <p:cNvSpPr txBox="1"/>
                <p:nvPr/>
              </p:nvSpPr>
              <p:spPr>
                <a:xfrm>
                  <a:off x="395536" y="3750940"/>
                  <a:ext cx="2016224" cy="1015663"/>
                </a:xfrm>
                <a:prstGeom prst="rect">
                  <a:avLst/>
                </a:prstGeom>
                <a:noFill/>
              </p:spPr>
              <p:txBody>
                <a:bodyPr wrap="square" rtlCol="0">
                  <a:spAutoFit/>
                </a:bodyPr>
                <a:lstStyle/>
                <a:p>
                  <a:pPr fontAlgn="auto">
                    <a:spcBef>
                      <a:spcPts val="0"/>
                    </a:spcBef>
                    <a:spcAft>
                      <a:spcPts val="0"/>
                    </a:spcAft>
                  </a:pPr>
                  <a:r>
                    <a:rPr lang="zh-CN" altLang="en-US" sz="2000" dirty="0" smtClean="0">
                      <a:solidFill>
                        <a:prstClr val="black"/>
                      </a:solidFill>
                      <a:latin typeface="方正姚体" pitchFamily="2" charset="-122"/>
                      <a:ea typeface="方正姚体" pitchFamily="2" charset="-122"/>
                    </a:rPr>
                    <a:t>理论科学，</a:t>
                  </a:r>
                  <a:endParaRPr lang="en-US" altLang="zh-CN" sz="2000" dirty="0" smtClean="0">
                    <a:solidFill>
                      <a:prstClr val="black"/>
                    </a:solidFill>
                    <a:latin typeface="方正姚体" pitchFamily="2" charset="-122"/>
                    <a:ea typeface="方正姚体" pitchFamily="2" charset="-122"/>
                  </a:endParaRPr>
                </a:p>
                <a:p>
                  <a:pPr fontAlgn="auto">
                    <a:spcBef>
                      <a:spcPts val="0"/>
                    </a:spcBef>
                    <a:spcAft>
                      <a:spcPts val="0"/>
                    </a:spcAft>
                  </a:pPr>
                  <a:r>
                    <a:rPr lang="zh-CN" altLang="en-US" sz="2000" dirty="0" smtClean="0">
                      <a:solidFill>
                        <a:prstClr val="black"/>
                      </a:solidFill>
                      <a:latin typeface="方正姚体" pitchFamily="2" charset="-122"/>
                      <a:ea typeface="方正姚体" pitchFamily="2" charset="-122"/>
                    </a:rPr>
                    <a:t>牛顿定理，麦克斯韦尔方程等</a:t>
                  </a:r>
                  <a:endParaRPr lang="zh-CN" altLang="en-US" sz="2000" dirty="0">
                    <a:solidFill>
                      <a:prstClr val="black"/>
                    </a:solidFill>
                    <a:latin typeface="方正姚体" pitchFamily="2" charset="-122"/>
                    <a:ea typeface="方正姚体" pitchFamily="2" charset="-122"/>
                  </a:endParaRPr>
                </a:p>
              </p:txBody>
            </p:sp>
            <p:sp>
              <p:nvSpPr>
                <p:cNvPr id="14" name="TextBox 13"/>
                <p:cNvSpPr txBox="1"/>
                <p:nvPr/>
              </p:nvSpPr>
              <p:spPr>
                <a:xfrm>
                  <a:off x="467544" y="4976817"/>
                  <a:ext cx="1656184" cy="646331"/>
                </a:xfrm>
                <a:prstGeom prst="rect">
                  <a:avLst/>
                </a:prstGeom>
                <a:noFill/>
              </p:spPr>
              <p:txBody>
                <a:bodyPr wrap="square" rtlCol="0">
                  <a:spAutoFit/>
                </a:bodyPr>
                <a:lstStyle/>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过去几百年</a:t>
                  </a:r>
                  <a:endParaRPr lang="en-US" altLang="zh-CN" b="1" dirty="0" smtClean="0">
                    <a:solidFill>
                      <a:prstClr val="black"/>
                    </a:solidFill>
                    <a:latin typeface="黑体" pitchFamily="49" charset="-122"/>
                    <a:ea typeface="黑体" pitchFamily="49" charset="-122"/>
                  </a:endParaRPr>
                </a:p>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（理论时代）</a:t>
                  </a:r>
                  <a:endParaRPr lang="en-US" altLang="zh-CN" b="1" dirty="0" smtClean="0">
                    <a:solidFill>
                      <a:prstClr val="black"/>
                    </a:solidFill>
                    <a:latin typeface="黑体" pitchFamily="49" charset="-122"/>
                    <a:ea typeface="黑体" pitchFamily="49" charset="-122"/>
                  </a:endParaRPr>
                </a:p>
              </p:txBody>
            </p:sp>
          </p:grpSp>
          <p:cxnSp>
            <p:nvCxnSpPr>
              <p:cNvPr id="12" name="直接连接符 11"/>
              <p:cNvCxnSpPr/>
              <p:nvPr/>
            </p:nvCxnSpPr>
            <p:spPr>
              <a:xfrm>
                <a:off x="323528" y="4869160"/>
                <a:ext cx="2160240"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5" name="组合 14"/>
            <p:cNvGrpSpPr/>
            <p:nvPr/>
          </p:nvGrpSpPr>
          <p:grpSpPr>
            <a:xfrm>
              <a:off x="4644008" y="2386980"/>
              <a:ext cx="2160240" cy="1546076"/>
              <a:chOff x="323528" y="4077072"/>
              <a:chExt cx="2160240" cy="1546076"/>
            </a:xfrm>
          </p:grpSpPr>
          <p:grpSp>
            <p:nvGrpSpPr>
              <p:cNvPr id="16" name="组合 15"/>
              <p:cNvGrpSpPr/>
              <p:nvPr/>
            </p:nvGrpSpPr>
            <p:grpSpPr>
              <a:xfrm>
                <a:off x="467544" y="4077072"/>
                <a:ext cx="1872208" cy="1546076"/>
                <a:chOff x="467544" y="4077072"/>
                <a:chExt cx="1872208" cy="1546076"/>
              </a:xfrm>
            </p:grpSpPr>
            <p:sp>
              <p:nvSpPr>
                <p:cNvPr id="18" name="TextBox 17"/>
                <p:cNvSpPr txBox="1"/>
                <p:nvPr/>
              </p:nvSpPr>
              <p:spPr>
                <a:xfrm>
                  <a:off x="467544" y="4077072"/>
                  <a:ext cx="1872208" cy="707886"/>
                </a:xfrm>
                <a:prstGeom prst="rect">
                  <a:avLst/>
                </a:prstGeom>
                <a:noFill/>
              </p:spPr>
              <p:txBody>
                <a:bodyPr wrap="square" rtlCol="0">
                  <a:spAutoFit/>
                </a:bodyPr>
                <a:lstStyle/>
                <a:p>
                  <a:pPr fontAlgn="auto">
                    <a:spcBef>
                      <a:spcPts val="0"/>
                    </a:spcBef>
                    <a:spcAft>
                      <a:spcPts val="0"/>
                    </a:spcAft>
                  </a:pPr>
                  <a:r>
                    <a:rPr lang="zh-CN" altLang="en-US" sz="2000" dirty="0" smtClean="0">
                      <a:solidFill>
                        <a:prstClr val="black"/>
                      </a:solidFill>
                      <a:latin typeface="方正姚体" pitchFamily="2" charset="-122"/>
                      <a:ea typeface="方正姚体" pitchFamily="2" charset="-122"/>
                    </a:rPr>
                    <a:t>计算科学，</a:t>
                  </a:r>
                  <a:endParaRPr lang="en-US" altLang="zh-CN" sz="2000" dirty="0" smtClean="0">
                    <a:solidFill>
                      <a:prstClr val="black"/>
                    </a:solidFill>
                    <a:latin typeface="方正姚体" pitchFamily="2" charset="-122"/>
                    <a:ea typeface="方正姚体" pitchFamily="2" charset="-122"/>
                  </a:endParaRPr>
                </a:p>
                <a:p>
                  <a:pPr fontAlgn="auto">
                    <a:spcBef>
                      <a:spcPts val="0"/>
                    </a:spcBef>
                    <a:spcAft>
                      <a:spcPts val="0"/>
                    </a:spcAft>
                  </a:pPr>
                  <a:r>
                    <a:rPr lang="zh-CN" altLang="en-US" sz="2000" dirty="0" smtClean="0">
                      <a:solidFill>
                        <a:prstClr val="black"/>
                      </a:solidFill>
                      <a:latin typeface="方正姚体" pitchFamily="2" charset="-122"/>
                      <a:ea typeface="方正姚体" pitchFamily="2" charset="-122"/>
                    </a:rPr>
                    <a:t>模拟复杂现象</a:t>
                  </a:r>
                  <a:endParaRPr lang="zh-CN" altLang="en-US" sz="2000" dirty="0">
                    <a:solidFill>
                      <a:prstClr val="black"/>
                    </a:solidFill>
                    <a:latin typeface="方正姚体" pitchFamily="2" charset="-122"/>
                    <a:ea typeface="方正姚体" pitchFamily="2" charset="-122"/>
                  </a:endParaRPr>
                </a:p>
              </p:txBody>
            </p:sp>
            <p:sp>
              <p:nvSpPr>
                <p:cNvPr id="19" name="TextBox 18"/>
                <p:cNvSpPr txBox="1"/>
                <p:nvPr/>
              </p:nvSpPr>
              <p:spPr>
                <a:xfrm>
                  <a:off x="467544" y="4976817"/>
                  <a:ext cx="1656184" cy="646331"/>
                </a:xfrm>
                <a:prstGeom prst="rect">
                  <a:avLst/>
                </a:prstGeom>
                <a:noFill/>
              </p:spPr>
              <p:txBody>
                <a:bodyPr wrap="square" rtlCol="0">
                  <a:spAutoFit/>
                </a:bodyPr>
                <a:lstStyle/>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过去几十年</a:t>
                  </a:r>
                  <a:endParaRPr lang="en-US" altLang="zh-CN" b="1" dirty="0" smtClean="0">
                    <a:solidFill>
                      <a:prstClr val="black"/>
                    </a:solidFill>
                    <a:latin typeface="黑体" pitchFamily="49" charset="-122"/>
                    <a:ea typeface="黑体" pitchFamily="49" charset="-122"/>
                  </a:endParaRPr>
                </a:p>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（计算时代）</a:t>
                  </a:r>
                  <a:endParaRPr lang="en-US" altLang="zh-CN" b="1" dirty="0" smtClean="0">
                    <a:solidFill>
                      <a:prstClr val="black"/>
                    </a:solidFill>
                    <a:latin typeface="黑体" pitchFamily="49" charset="-122"/>
                    <a:ea typeface="黑体" pitchFamily="49" charset="-122"/>
                  </a:endParaRPr>
                </a:p>
              </p:txBody>
            </p:sp>
          </p:grpSp>
          <p:cxnSp>
            <p:nvCxnSpPr>
              <p:cNvPr id="17" name="直接连接符 16"/>
              <p:cNvCxnSpPr/>
              <p:nvPr/>
            </p:nvCxnSpPr>
            <p:spPr>
              <a:xfrm>
                <a:off x="323528" y="4869160"/>
                <a:ext cx="2160240"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0" name="组合 19"/>
            <p:cNvGrpSpPr/>
            <p:nvPr/>
          </p:nvGrpSpPr>
          <p:grpSpPr>
            <a:xfrm>
              <a:off x="6804248" y="1270501"/>
              <a:ext cx="2160240" cy="1798459"/>
              <a:chOff x="323528" y="3789040"/>
              <a:chExt cx="2160240" cy="1798459"/>
            </a:xfrm>
          </p:grpSpPr>
          <p:grpSp>
            <p:nvGrpSpPr>
              <p:cNvPr id="21" name="组合 20"/>
              <p:cNvGrpSpPr/>
              <p:nvPr/>
            </p:nvGrpSpPr>
            <p:grpSpPr>
              <a:xfrm>
                <a:off x="395536" y="3789040"/>
                <a:ext cx="2016224" cy="1798459"/>
                <a:chOff x="395536" y="3789040"/>
                <a:chExt cx="2016224" cy="1798459"/>
              </a:xfrm>
            </p:grpSpPr>
            <p:sp>
              <p:nvSpPr>
                <p:cNvPr id="23" name="TextBox 22"/>
                <p:cNvSpPr txBox="1"/>
                <p:nvPr/>
              </p:nvSpPr>
              <p:spPr>
                <a:xfrm>
                  <a:off x="395536" y="3789040"/>
                  <a:ext cx="2016224" cy="1015663"/>
                </a:xfrm>
                <a:prstGeom prst="rect">
                  <a:avLst/>
                </a:prstGeom>
                <a:noFill/>
              </p:spPr>
              <p:txBody>
                <a:bodyPr wrap="square" rtlCol="0">
                  <a:spAutoFit/>
                </a:bodyPr>
                <a:lstStyle/>
                <a:p>
                  <a:pPr fontAlgn="auto">
                    <a:spcBef>
                      <a:spcPts val="0"/>
                    </a:spcBef>
                    <a:spcAft>
                      <a:spcPts val="0"/>
                    </a:spcAft>
                  </a:pPr>
                  <a:r>
                    <a:rPr lang="zh-CN" altLang="en-US" sz="2000" dirty="0" smtClean="0">
                      <a:solidFill>
                        <a:prstClr val="black"/>
                      </a:solidFill>
                      <a:latin typeface="方正姚体" pitchFamily="2" charset="-122"/>
                      <a:ea typeface="方正姚体" pitchFamily="2" charset="-122"/>
                    </a:rPr>
                    <a:t>数据密集型科学（实验</a:t>
                  </a:r>
                  <a:r>
                    <a:rPr lang="zh-CN" altLang="en-US" sz="2000" dirty="0">
                      <a:solidFill>
                        <a:prstClr val="black"/>
                      </a:solidFill>
                      <a:latin typeface="方正姚体" pitchFamily="2" charset="-122"/>
                      <a:ea typeface="方正姚体" pitchFamily="2" charset="-122"/>
                    </a:rPr>
                    <a:t>、</a:t>
                  </a:r>
                  <a:r>
                    <a:rPr lang="zh-CN" altLang="en-US" sz="2000" dirty="0" smtClean="0">
                      <a:solidFill>
                        <a:prstClr val="black"/>
                      </a:solidFill>
                      <a:latin typeface="方正姚体" pitchFamily="2" charset="-122"/>
                      <a:ea typeface="方正姚体" pitchFamily="2" charset="-122"/>
                    </a:rPr>
                    <a:t>理论和模拟的统一）</a:t>
                  </a:r>
                  <a:endParaRPr lang="zh-CN" altLang="en-US" sz="2000" dirty="0">
                    <a:solidFill>
                      <a:prstClr val="black"/>
                    </a:solidFill>
                    <a:latin typeface="方正姚体" pitchFamily="2" charset="-122"/>
                    <a:ea typeface="方正姚体" pitchFamily="2" charset="-122"/>
                  </a:endParaRPr>
                </a:p>
              </p:txBody>
            </p:sp>
            <p:sp>
              <p:nvSpPr>
                <p:cNvPr id="24" name="TextBox 23"/>
                <p:cNvSpPr txBox="1"/>
                <p:nvPr/>
              </p:nvSpPr>
              <p:spPr>
                <a:xfrm>
                  <a:off x="611560" y="4941168"/>
                  <a:ext cx="1656184" cy="646331"/>
                </a:xfrm>
                <a:prstGeom prst="rect">
                  <a:avLst/>
                </a:prstGeom>
                <a:noFill/>
              </p:spPr>
              <p:txBody>
                <a:bodyPr wrap="square" rtlCol="0">
                  <a:spAutoFit/>
                </a:bodyPr>
                <a:lstStyle/>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今天</a:t>
                  </a:r>
                  <a:endParaRPr lang="en-US" altLang="zh-CN" b="1" dirty="0" smtClean="0">
                    <a:solidFill>
                      <a:prstClr val="black"/>
                    </a:solidFill>
                    <a:latin typeface="黑体" pitchFamily="49" charset="-122"/>
                    <a:ea typeface="黑体" pitchFamily="49" charset="-122"/>
                  </a:endParaRPr>
                </a:p>
                <a:p>
                  <a:pPr algn="ctr" fontAlgn="auto">
                    <a:spcBef>
                      <a:spcPts val="0"/>
                    </a:spcBef>
                    <a:spcAft>
                      <a:spcPts val="0"/>
                    </a:spcAft>
                  </a:pPr>
                  <a:r>
                    <a:rPr lang="zh-CN" altLang="en-US" b="1" dirty="0" smtClean="0">
                      <a:solidFill>
                        <a:prstClr val="black"/>
                      </a:solidFill>
                      <a:latin typeface="黑体" pitchFamily="49" charset="-122"/>
                      <a:ea typeface="黑体" pitchFamily="49" charset="-122"/>
                    </a:rPr>
                    <a:t>（大数据时代）</a:t>
                  </a:r>
                  <a:endParaRPr lang="en-US" altLang="zh-CN" b="1" dirty="0" smtClean="0">
                    <a:solidFill>
                      <a:prstClr val="black"/>
                    </a:solidFill>
                    <a:latin typeface="黑体" pitchFamily="49" charset="-122"/>
                    <a:ea typeface="黑体" pitchFamily="49" charset="-122"/>
                  </a:endParaRPr>
                </a:p>
              </p:txBody>
            </p:sp>
          </p:grpSp>
          <p:cxnSp>
            <p:nvCxnSpPr>
              <p:cNvPr id="22" name="直接连接符 21"/>
              <p:cNvCxnSpPr/>
              <p:nvPr/>
            </p:nvCxnSpPr>
            <p:spPr>
              <a:xfrm>
                <a:off x="323528" y="4869160"/>
                <a:ext cx="2160240" cy="0"/>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26" name="直接连接符 25"/>
            <p:cNvCxnSpPr/>
            <p:nvPr/>
          </p:nvCxnSpPr>
          <p:spPr>
            <a:xfrm>
              <a:off x="2483768" y="4077072"/>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644008" y="3212976"/>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804248" y="2348880"/>
              <a:ext cx="0" cy="7920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直接箭头连接符 30"/>
          <p:cNvCxnSpPr/>
          <p:nvPr/>
        </p:nvCxnSpPr>
        <p:spPr>
          <a:xfrm flipV="1">
            <a:off x="467544" y="1052736"/>
            <a:ext cx="5832648" cy="2232248"/>
          </a:xfrm>
          <a:prstGeom prst="straightConnector1">
            <a:avLst/>
          </a:prstGeom>
          <a:ln w="76200">
            <a:solidFill>
              <a:schemeClr val="accent6">
                <a:lumMod val="60000"/>
                <a:lumOff val="40000"/>
              </a:schemeClr>
            </a:solidFill>
            <a:tailEnd type="triangle"/>
          </a:ln>
          <a:effectLst>
            <a:outerShdw blurRad="40000" dist="23000" dir="5400000"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
        <p:nvSpPr>
          <p:cNvPr id="33" name="TextBox 32"/>
          <p:cNvSpPr txBox="1"/>
          <p:nvPr/>
        </p:nvSpPr>
        <p:spPr>
          <a:xfrm>
            <a:off x="1907704" y="5013176"/>
            <a:ext cx="5544616" cy="400110"/>
          </a:xfrm>
          <a:prstGeom prst="rect">
            <a:avLst/>
          </a:prstGeom>
          <a:noFill/>
        </p:spPr>
        <p:txBody>
          <a:bodyPr wrap="square" rtlCol="0">
            <a:spAutoFit/>
          </a:bodyPr>
          <a:lstStyle/>
          <a:p>
            <a:pPr algn="ctr" fontAlgn="auto">
              <a:spcBef>
                <a:spcPts val="0"/>
              </a:spcBef>
              <a:spcAft>
                <a:spcPts val="0"/>
              </a:spcAft>
            </a:pPr>
            <a:r>
              <a:rPr lang="zh-CN" altLang="en-US" sz="2000" b="1" dirty="0" smtClean="0">
                <a:solidFill>
                  <a:prstClr val="black"/>
                </a:solidFill>
                <a:latin typeface="方正姚体" pitchFamily="2" charset="-122"/>
                <a:ea typeface="方正姚体" pitchFamily="2" charset="-122"/>
              </a:rPr>
              <a:t>科技发展的四个范式（</a:t>
            </a:r>
            <a:r>
              <a:rPr lang="en-US" altLang="zh-CN" sz="2000" b="1" dirty="0" smtClean="0">
                <a:solidFill>
                  <a:prstClr val="black"/>
                </a:solidFill>
                <a:latin typeface="方正姚体" pitchFamily="2" charset="-122"/>
                <a:ea typeface="方正姚体" pitchFamily="2" charset="-122"/>
              </a:rPr>
              <a:t>Jim Gray</a:t>
            </a:r>
            <a:r>
              <a:rPr lang="zh-CN" altLang="en-US" sz="2000" b="1" dirty="0" smtClean="0">
                <a:solidFill>
                  <a:prstClr val="black"/>
                </a:solidFill>
                <a:latin typeface="方正姚体" pitchFamily="2" charset="-122"/>
                <a:ea typeface="方正姚体" pitchFamily="2" charset="-122"/>
              </a:rPr>
              <a:t>，图灵奖获得者）</a:t>
            </a:r>
            <a:endParaRPr lang="zh-CN" altLang="en-US" sz="2000" b="1" dirty="0">
              <a:solidFill>
                <a:prstClr val="black"/>
              </a:solidFill>
              <a:latin typeface="方正姚体" pitchFamily="2" charset="-122"/>
              <a:ea typeface="方正姚体" pitchFamily="2" charset="-122"/>
            </a:endParaRPr>
          </a:p>
        </p:txBody>
      </p:sp>
      <p:sp>
        <p:nvSpPr>
          <p:cNvPr id="34" name="TextBox 33"/>
          <p:cNvSpPr txBox="1"/>
          <p:nvPr/>
        </p:nvSpPr>
        <p:spPr>
          <a:xfrm>
            <a:off x="323528" y="5530889"/>
            <a:ext cx="8496944" cy="1015663"/>
          </a:xfrm>
          <a:prstGeom prst="rect">
            <a:avLst/>
          </a:prstGeom>
          <a:noFill/>
        </p:spPr>
        <p:txBody>
          <a:bodyPr wrap="square" rtlCol="0">
            <a:spAutoFit/>
          </a:bodyPr>
          <a:lstStyle/>
          <a:p>
            <a:pPr fontAlgn="auto">
              <a:spcBef>
                <a:spcPts val="0"/>
              </a:spcBef>
              <a:spcAft>
                <a:spcPts val="0"/>
              </a:spcAft>
            </a:pPr>
            <a:r>
              <a:rPr lang="zh-CN" altLang="en-US" sz="2000" dirty="0" smtClean="0">
                <a:solidFill>
                  <a:prstClr val="black"/>
                </a:solidFill>
                <a:latin typeface="黑体" pitchFamily="49" charset="-122"/>
                <a:ea typeface="黑体" pitchFamily="49" charset="-122"/>
              </a:rPr>
              <a:t>在科技发展进程的第四个范式中，科学家依靠各种仪器、传感器获取数据，或者通过仿真生成数据，然后用软件进行处理，将得到的信息和知识存储在计算机中，再有科学家借助各种统计和数据工具进行分析和可视化应用。</a:t>
            </a:r>
            <a:endParaRPr lang="zh-CN" altLang="en-US" sz="2000" dirty="0">
              <a:solidFill>
                <a:prstClr val="black"/>
              </a:solidFill>
              <a:latin typeface="黑体" pitchFamily="49" charset="-122"/>
              <a:ea typeface="黑体" pitchFamily="49" charset="-122"/>
            </a:endParaRPr>
          </a:p>
        </p:txBody>
      </p:sp>
      <p:pic>
        <p:nvPicPr>
          <p:cNvPr id="32" name="Picture 2" descr="大数据-正在到来的数据革命.以及它如何改变政府.商业与我们的生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2726046"/>
            <a:ext cx="1656184" cy="214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548389"/>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3528" y="897969"/>
            <a:ext cx="8568952" cy="5555367"/>
          </a:xfrm>
          <a:prstGeom prst="rect">
            <a:avLst/>
          </a:prstGeom>
        </p:spPr>
        <p:txBody>
          <a:bodyPr wrap="square">
            <a:spAutoFit/>
          </a:bodyPr>
          <a:lstStyle/>
          <a:p>
            <a:pPr fontAlgn="auto">
              <a:lnSpc>
                <a:spcPct val="125000"/>
              </a:lnSpc>
              <a:spcBef>
                <a:spcPts val="0"/>
              </a:spcBef>
              <a:spcAft>
                <a:spcPts val="0"/>
              </a:spcAft>
            </a:pPr>
            <a:r>
              <a:rPr lang="zh-CN" altLang="en-US" sz="2800" dirty="0">
                <a:solidFill>
                  <a:srgbClr val="002060"/>
                </a:solidFill>
                <a:latin typeface="华文楷体" pitchFamily="2" charset="-122"/>
                <a:ea typeface="华文楷体" pitchFamily="2" charset="-122"/>
              </a:rPr>
              <a:t>“数据，已经渗透到当今每一个行业和业务智能领域，成为重要的生产因素；人们对于海量数据的挖掘和运用，预示新一波生产增长和消费者盈余浪潮的到来！”</a:t>
            </a:r>
            <a:endParaRPr lang="en-US" altLang="zh-CN" sz="2800" dirty="0">
              <a:solidFill>
                <a:srgbClr val="002060"/>
              </a:solidFill>
              <a:latin typeface="华文楷体" pitchFamily="2" charset="-122"/>
              <a:ea typeface="华文楷体" pitchFamily="2" charset="-122"/>
            </a:endParaRPr>
          </a:p>
          <a:p>
            <a:pPr fontAlgn="auto">
              <a:lnSpc>
                <a:spcPct val="125000"/>
              </a:lnSpc>
              <a:spcBef>
                <a:spcPts val="0"/>
              </a:spcBef>
              <a:spcAft>
                <a:spcPts val="0"/>
              </a:spcAft>
            </a:pPr>
            <a:endParaRPr lang="en-US" altLang="zh-CN" sz="1600" dirty="0">
              <a:solidFill>
                <a:srgbClr val="002060"/>
              </a:solidFill>
              <a:latin typeface="华文楷体" pitchFamily="2" charset="-122"/>
              <a:ea typeface="华文楷体" pitchFamily="2" charset="-122"/>
            </a:endParaRPr>
          </a:p>
          <a:p>
            <a:pPr fontAlgn="auto">
              <a:lnSpc>
                <a:spcPct val="125000"/>
              </a:lnSpc>
              <a:spcBef>
                <a:spcPts val="0"/>
              </a:spcBef>
              <a:spcAft>
                <a:spcPts val="0"/>
              </a:spcAft>
            </a:pPr>
            <a:r>
              <a:rPr lang="zh-CN" altLang="en-US" sz="2800" dirty="0">
                <a:solidFill>
                  <a:srgbClr val="002060"/>
                </a:solidFill>
                <a:latin typeface="华文楷体" pitchFamily="2" charset="-122"/>
                <a:ea typeface="华文楷体" pitchFamily="2" charset="-122"/>
              </a:rPr>
              <a:t>“大数据将成为企业的核心资产，对大数据的分析将成为竞争的关键，并会引发新一轮生产力的增长与创新，对海量数据的有效利用将成为企业在竞争中取胜的最有利武器。”</a:t>
            </a:r>
            <a:endParaRPr lang="en-US" altLang="zh-CN" sz="2800" dirty="0">
              <a:solidFill>
                <a:srgbClr val="002060"/>
              </a:solidFill>
              <a:latin typeface="华文楷体" pitchFamily="2" charset="-122"/>
              <a:ea typeface="华文楷体" pitchFamily="2" charset="-122"/>
            </a:endParaRPr>
          </a:p>
          <a:p>
            <a:pPr fontAlgn="auto">
              <a:lnSpc>
                <a:spcPct val="125000"/>
              </a:lnSpc>
              <a:spcBef>
                <a:spcPts val="0"/>
              </a:spcBef>
              <a:spcAft>
                <a:spcPts val="0"/>
              </a:spcAft>
            </a:pPr>
            <a:endParaRPr lang="en-US" altLang="zh-CN" sz="1600" dirty="0">
              <a:solidFill>
                <a:srgbClr val="002060"/>
              </a:solidFill>
              <a:latin typeface="华文楷体" pitchFamily="2" charset="-122"/>
              <a:ea typeface="华文楷体" pitchFamily="2" charset="-122"/>
            </a:endParaRPr>
          </a:p>
          <a:p>
            <a:pPr fontAlgn="auto">
              <a:lnSpc>
                <a:spcPct val="125000"/>
              </a:lnSpc>
              <a:spcBef>
                <a:spcPts val="0"/>
              </a:spcBef>
              <a:spcAft>
                <a:spcPts val="0"/>
              </a:spcAft>
            </a:pPr>
            <a:r>
              <a:rPr lang="zh-CN" altLang="en-US" sz="2800" dirty="0">
                <a:solidFill>
                  <a:srgbClr val="002060"/>
                </a:solidFill>
                <a:latin typeface="华文楷体" pitchFamily="2" charset="-122"/>
                <a:ea typeface="华文楷体" pitchFamily="2" charset="-122"/>
              </a:rPr>
              <a:t>“对大数据的合理利用可以</a:t>
            </a:r>
            <a:r>
              <a:rPr lang="zh-CN" altLang="en-US" sz="2800" dirty="0" smtClean="0">
                <a:solidFill>
                  <a:srgbClr val="002060"/>
                </a:solidFill>
                <a:latin typeface="华文楷体" pitchFamily="2" charset="-122"/>
                <a:ea typeface="华文楷体" pitchFamily="2" charset="-122"/>
              </a:rPr>
              <a:t>使企业</a:t>
            </a:r>
            <a:endParaRPr lang="en-US" altLang="zh-CN" sz="2800" dirty="0" smtClean="0">
              <a:solidFill>
                <a:srgbClr val="002060"/>
              </a:solidFill>
              <a:latin typeface="华文楷体" pitchFamily="2" charset="-122"/>
              <a:ea typeface="华文楷体" pitchFamily="2" charset="-122"/>
            </a:endParaRPr>
          </a:p>
          <a:p>
            <a:pPr fontAlgn="auto">
              <a:lnSpc>
                <a:spcPct val="125000"/>
              </a:lnSpc>
              <a:spcBef>
                <a:spcPts val="0"/>
              </a:spcBef>
              <a:spcAft>
                <a:spcPts val="0"/>
              </a:spcAft>
            </a:pPr>
            <a:r>
              <a:rPr lang="zh-CN" altLang="en-US" sz="2800" dirty="0" smtClean="0">
                <a:solidFill>
                  <a:srgbClr val="002060"/>
                </a:solidFill>
                <a:latin typeface="华文楷体" pitchFamily="2" charset="-122"/>
                <a:ea typeface="华文楷体" pitchFamily="2" charset="-122"/>
              </a:rPr>
              <a:t>经营</a:t>
            </a:r>
            <a:r>
              <a:rPr lang="zh-CN" altLang="en-US" sz="2800" dirty="0">
                <a:solidFill>
                  <a:srgbClr val="002060"/>
                </a:solidFill>
                <a:latin typeface="华文楷体" pitchFamily="2" charset="-122"/>
                <a:ea typeface="华文楷体" pitchFamily="2" charset="-122"/>
              </a:rPr>
              <a:t>利润提高</a:t>
            </a:r>
            <a:r>
              <a:rPr lang="en-US" altLang="zh-CN" sz="2800" dirty="0">
                <a:solidFill>
                  <a:srgbClr val="002060"/>
                </a:solidFill>
                <a:latin typeface="华文楷体" pitchFamily="2" charset="-122"/>
                <a:ea typeface="华文楷体" pitchFamily="2" charset="-122"/>
              </a:rPr>
              <a:t>60%</a:t>
            </a:r>
            <a:r>
              <a:rPr lang="zh-CN" altLang="en-US" sz="2800" dirty="0">
                <a:solidFill>
                  <a:srgbClr val="002060"/>
                </a:solidFill>
                <a:latin typeface="华文楷体" pitchFamily="2" charset="-122"/>
                <a:ea typeface="华文楷体" pitchFamily="2" charset="-122"/>
              </a:rPr>
              <a:t>以上！</a:t>
            </a:r>
            <a:r>
              <a:rPr lang="zh-CN" altLang="en-US" sz="2800" dirty="0" smtClean="0">
                <a:solidFill>
                  <a:srgbClr val="002060"/>
                </a:solidFill>
                <a:latin typeface="华文楷体" pitchFamily="2" charset="-122"/>
                <a:ea typeface="华文楷体" pitchFamily="2" charset="-122"/>
              </a:rPr>
              <a:t>”</a:t>
            </a:r>
            <a:endParaRPr lang="zh-CN" altLang="en-US" sz="2800" dirty="0">
              <a:solidFill>
                <a:srgbClr val="002060"/>
              </a:solidFill>
              <a:latin typeface="华文楷体" pitchFamily="2" charset="-122"/>
              <a:ea typeface="华文楷体" pitchFamily="2" charset="-122"/>
            </a:endParaRPr>
          </a:p>
        </p:txBody>
      </p:sp>
      <p:sp>
        <p:nvSpPr>
          <p:cNvPr id="4" name="标题 1"/>
          <p:cNvSpPr>
            <a:spLocks noGrp="1"/>
          </p:cNvSpPr>
          <p:nvPr>
            <p:ph type="title"/>
          </p:nvPr>
        </p:nvSpPr>
        <p:spPr>
          <a:xfrm>
            <a:off x="173054" y="50348"/>
            <a:ext cx="8215370" cy="714356"/>
          </a:xfrm>
        </p:spPr>
        <p:txBody>
          <a:bodyPr>
            <a:normAutofit/>
          </a:bodyPr>
          <a:lstStyle/>
          <a:p>
            <a:r>
              <a:rPr lang="zh-CN" altLang="en-US" sz="3600" dirty="0" smtClean="0"/>
              <a:t>大数据的潜在价值</a:t>
            </a:r>
            <a:endParaRPr lang="zh-CN" altLang="en-US" sz="3600" dirty="0"/>
          </a:p>
        </p:txBody>
      </p:sp>
      <p:pic>
        <p:nvPicPr>
          <p:cNvPr id="5" name="Picture 4" descr="大数据——大价值、大机遇、大变革(全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4559087"/>
            <a:ext cx="2808312" cy="2038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6578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descr="http://pic.pimg.tw/isvincent/4ad34af3e937a.png"/>
          <p:cNvPicPr>
            <a:picLocks noChangeAspect="1" noChangeArrowheads="1"/>
          </p:cNvPicPr>
          <p:nvPr/>
        </p:nvPicPr>
        <p:blipFill>
          <a:blip r:embed="rId2" cstate="print"/>
          <a:srcRect/>
          <a:stretch>
            <a:fillRect/>
          </a:stretch>
        </p:blipFill>
        <p:spPr bwMode="auto">
          <a:xfrm>
            <a:off x="3995936" y="836712"/>
            <a:ext cx="3942387" cy="3052907"/>
          </a:xfrm>
          <a:prstGeom prst="rect">
            <a:avLst/>
          </a:prstGeom>
          <a:noFill/>
          <a:ln w="9525">
            <a:noFill/>
            <a:miter lim="800000"/>
            <a:headEnd/>
            <a:tailEnd/>
          </a:ln>
        </p:spPr>
      </p:pic>
      <p:sp>
        <p:nvSpPr>
          <p:cNvPr id="46084" name="TextBox 3"/>
          <p:cNvSpPr txBox="1">
            <a:spLocks noChangeArrowheads="1"/>
          </p:cNvSpPr>
          <p:nvPr/>
        </p:nvSpPr>
        <p:spPr bwMode="auto">
          <a:xfrm>
            <a:off x="34925" y="1108075"/>
            <a:ext cx="3312939" cy="5478423"/>
          </a:xfrm>
          <a:prstGeom prst="rect">
            <a:avLst/>
          </a:prstGeom>
          <a:noFill/>
          <a:ln w="9525">
            <a:noFill/>
            <a:miter lim="800000"/>
            <a:headEnd/>
            <a:tailEnd/>
          </a:ln>
        </p:spPr>
        <p:txBody>
          <a:bodyPr wrap="square">
            <a:spAutoFit/>
          </a:bodyPr>
          <a:lstStyle/>
          <a:p>
            <a:pPr marL="358775" indent="-358775">
              <a:spcBef>
                <a:spcPts val="600"/>
              </a:spcBef>
              <a:buClr>
                <a:srgbClr val="C00000"/>
              </a:buClr>
              <a:buSzPct val="80000"/>
              <a:buFont typeface="Wingdings" pitchFamily="2" charset="2"/>
              <a:buChar char="p"/>
            </a:pPr>
            <a:r>
              <a:rPr lang="en-US" altLang="zh-CN" sz="2000" b="1" dirty="0">
                <a:solidFill>
                  <a:srgbClr val="002060"/>
                </a:solidFill>
                <a:latin typeface="华文细黑" pitchFamily="2" charset="-122"/>
                <a:ea typeface="华文细黑" pitchFamily="2" charset="-122"/>
              </a:rPr>
              <a:t>2008</a:t>
            </a:r>
            <a:r>
              <a:rPr lang="zh-CN" altLang="en-US" sz="2000" b="1" dirty="0">
                <a:solidFill>
                  <a:srgbClr val="002060"/>
                </a:solidFill>
                <a:latin typeface="华文细黑" pitchFamily="2" charset="-122"/>
                <a:ea typeface="华文细黑" pitchFamily="2" charset="-122"/>
              </a:rPr>
              <a:t>年</a:t>
            </a:r>
            <a:r>
              <a:rPr lang="en-US" altLang="zh-CN" sz="2000" b="1" dirty="0">
                <a:solidFill>
                  <a:srgbClr val="002060"/>
                </a:solidFill>
                <a:latin typeface="华文细黑" pitchFamily="2" charset="-122"/>
                <a:ea typeface="华文细黑" pitchFamily="2" charset="-122"/>
              </a:rPr>
              <a:t>11</a:t>
            </a:r>
            <a:r>
              <a:rPr lang="zh-CN" altLang="en-US" sz="2000" b="1" dirty="0">
                <a:solidFill>
                  <a:srgbClr val="002060"/>
                </a:solidFill>
                <a:latin typeface="华文细黑" pitchFamily="2" charset="-122"/>
                <a:ea typeface="华文细黑" pitchFamily="2" charset="-122"/>
              </a:rPr>
              <a:t>月</a:t>
            </a:r>
            <a:r>
              <a:rPr lang="en-US" altLang="zh-CN" sz="2000" b="1" dirty="0">
                <a:solidFill>
                  <a:srgbClr val="002060"/>
                </a:solidFill>
                <a:latin typeface="华文细黑" pitchFamily="2" charset="-122"/>
                <a:ea typeface="华文细黑" pitchFamily="2" charset="-122"/>
              </a:rPr>
              <a:t>11</a:t>
            </a:r>
            <a:r>
              <a:rPr lang="zh-CN" altLang="en-US" sz="2000" b="1" dirty="0">
                <a:solidFill>
                  <a:srgbClr val="002060"/>
                </a:solidFill>
                <a:latin typeface="华文细黑" pitchFamily="2" charset="-122"/>
                <a:ea typeface="华文细黑" pitchFamily="2" charset="-122"/>
              </a:rPr>
              <a:t>日谷歌启动了“谷歌流感趋势”：通过跟踪分析用户输入的关键词，创建地区流感图表和流感地图，以显示流感的传播方向与范围。</a:t>
            </a:r>
            <a:endParaRPr lang="en-US" altLang="zh-CN" sz="2000" b="1" dirty="0">
              <a:solidFill>
                <a:srgbClr val="002060"/>
              </a:solidFill>
              <a:latin typeface="华文细黑" pitchFamily="2" charset="-122"/>
              <a:ea typeface="华文细黑" pitchFamily="2" charset="-122"/>
            </a:endParaRPr>
          </a:p>
          <a:p>
            <a:pPr marL="358775" indent="-358775">
              <a:spcBef>
                <a:spcPts val="600"/>
              </a:spcBef>
              <a:buClr>
                <a:srgbClr val="C00000"/>
              </a:buClr>
              <a:buSzPct val="80000"/>
              <a:buFont typeface="Wingdings" pitchFamily="2" charset="2"/>
              <a:buChar char="p"/>
            </a:pPr>
            <a:r>
              <a:rPr lang="zh-CN" altLang="en-US" sz="2000" b="1" dirty="0">
                <a:solidFill>
                  <a:srgbClr val="002060"/>
                </a:solidFill>
                <a:latin typeface="华文细黑" pitchFamily="2" charset="-122"/>
                <a:ea typeface="华文细黑" pitchFamily="2" charset="-122"/>
              </a:rPr>
              <a:t>成功案例：美国疾病控制与预防中心</a:t>
            </a:r>
            <a:r>
              <a:rPr lang="en-US" altLang="zh-CN" sz="2000" b="1" dirty="0">
                <a:solidFill>
                  <a:srgbClr val="002060"/>
                </a:solidFill>
                <a:latin typeface="华文细黑" pitchFamily="2" charset="-122"/>
                <a:ea typeface="华文细黑" pitchFamily="2" charset="-122"/>
              </a:rPr>
              <a:t>2013</a:t>
            </a:r>
            <a:r>
              <a:rPr lang="zh-CN" altLang="en-US" sz="2000" b="1" dirty="0">
                <a:solidFill>
                  <a:srgbClr val="002060"/>
                </a:solidFill>
                <a:latin typeface="华文细黑" pitchFamily="2" charset="-122"/>
                <a:ea typeface="华文细黑" pitchFamily="2" charset="-122"/>
              </a:rPr>
              <a:t>年</a:t>
            </a:r>
            <a:r>
              <a:rPr lang="en-US" altLang="zh-CN" sz="2000" b="1" dirty="0">
                <a:solidFill>
                  <a:srgbClr val="002060"/>
                </a:solidFill>
                <a:latin typeface="华文细黑" pitchFamily="2" charset="-122"/>
                <a:ea typeface="华文细黑" pitchFamily="2" charset="-122"/>
              </a:rPr>
              <a:t>2</a:t>
            </a:r>
            <a:r>
              <a:rPr lang="zh-CN" altLang="en-US" sz="2000" b="1" dirty="0">
                <a:solidFill>
                  <a:srgbClr val="002060"/>
                </a:solidFill>
                <a:latin typeface="华文细黑" pitchFamily="2" charset="-122"/>
                <a:ea typeface="华文细黑" pitchFamily="2" charset="-122"/>
              </a:rPr>
              <a:t>月初发布报告说，大西洋沿岸中部地区暴发了流感，但谷歌汇总的搜索数据在两周前就表明了这一状况。</a:t>
            </a:r>
            <a:endParaRPr lang="en-US" altLang="zh-CN" sz="2000" b="1" dirty="0">
              <a:solidFill>
                <a:srgbClr val="002060"/>
              </a:solidFill>
              <a:latin typeface="华文细黑" pitchFamily="2" charset="-122"/>
              <a:ea typeface="华文细黑" pitchFamily="2" charset="-122"/>
            </a:endParaRPr>
          </a:p>
          <a:p>
            <a:pPr marL="358775" indent="-358775">
              <a:spcBef>
                <a:spcPts val="600"/>
              </a:spcBef>
              <a:buClr>
                <a:srgbClr val="C00000"/>
              </a:buClr>
              <a:buSzPct val="80000"/>
              <a:buFont typeface="Wingdings" pitchFamily="2" charset="2"/>
              <a:buChar char="p"/>
            </a:pPr>
            <a:r>
              <a:rPr lang="zh-CN" altLang="en-US" sz="2000" b="1" dirty="0">
                <a:solidFill>
                  <a:srgbClr val="002060"/>
                </a:solidFill>
                <a:latin typeface="华文细黑" pitchFamily="2" charset="-122"/>
                <a:ea typeface="华文细黑" pitchFamily="2" charset="-122"/>
              </a:rPr>
              <a:t>问题：数据过拟合和算法变化影响了其预测结果。</a:t>
            </a:r>
          </a:p>
        </p:txBody>
      </p:sp>
      <p:sp>
        <p:nvSpPr>
          <p:cNvPr id="46085" name="TextBox 4"/>
          <p:cNvSpPr txBox="1">
            <a:spLocks noChangeArrowheads="1"/>
          </p:cNvSpPr>
          <p:nvPr/>
        </p:nvSpPr>
        <p:spPr bwMode="auto">
          <a:xfrm>
            <a:off x="2411760" y="116632"/>
            <a:ext cx="4320480" cy="523220"/>
          </a:xfrm>
          <a:prstGeom prst="rect">
            <a:avLst/>
          </a:prstGeom>
          <a:noFill/>
          <a:ln w="9525">
            <a:noFill/>
            <a:miter lim="800000"/>
            <a:headEnd/>
            <a:tailEnd/>
          </a:ln>
        </p:spPr>
        <p:txBody>
          <a:bodyPr wrap="square">
            <a:spAutoFit/>
          </a:bodyPr>
          <a:lstStyle/>
          <a:p>
            <a:r>
              <a:rPr lang="zh-CN" altLang="en-US" sz="2800" b="1" dirty="0" smtClean="0">
                <a:solidFill>
                  <a:srgbClr val="C00000"/>
                </a:solidFill>
                <a:latin typeface="黑体" pitchFamily="49" charset="-122"/>
                <a:ea typeface="黑体" pitchFamily="49" charset="-122"/>
              </a:rPr>
              <a:t>大</a:t>
            </a:r>
            <a:r>
              <a:rPr lang="zh-CN" altLang="en-US" sz="2800" b="1" dirty="0">
                <a:solidFill>
                  <a:srgbClr val="C00000"/>
                </a:solidFill>
                <a:latin typeface="黑体" pitchFamily="49" charset="-122"/>
                <a:ea typeface="黑体" pitchFamily="49" charset="-122"/>
              </a:rPr>
              <a:t>数据</a:t>
            </a:r>
            <a:r>
              <a:rPr lang="zh-CN" altLang="en-US" sz="2800" b="1" dirty="0" smtClean="0">
                <a:solidFill>
                  <a:srgbClr val="C00000"/>
                </a:solidFill>
                <a:latin typeface="黑体" pitchFamily="49" charset="-122"/>
                <a:ea typeface="黑体" pitchFamily="49" charset="-122"/>
              </a:rPr>
              <a:t>制图预测流感趋势</a:t>
            </a:r>
            <a:endParaRPr lang="zh-CN" altLang="en-US" sz="2800" b="1" dirty="0">
              <a:solidFill>
                <a:srgbClr val="C00000"/>
              </a:solidFill>
              <a:latin typeface="黑体" pitchFamily="49" charset="-122"/>
              <a:ea typeface="黑体" pitchFamily="49" charset="-122"/>
            </a:endParaRPr>
          </a:p>
        </p:txBody>
      </p:sp>
      <p:pic>
        <p:nvPicPr>
          <p:cNvPr id="11" name="图片 2" descr="92BDh1B39gzXFwQUBF9xXP4FrwOHJlko4AN2q_fx4GeNAgAAyQEAAEpQ.jpg"/>
          <p:cNvPicPr>
            <a:picLocks noChangeAspect="1"/>
          </p:cNvPicPr>
          <p:nvPr/>
        </p:nvPicPr>
        <p:blipFill>
          <a:blip r:embed="rId3" cstate="print"/>
          <a:stretch>
            <a:fillRect/>
          </a:stretch>
        </p:blipFill>
        <p:spPr>
          <a:xfrm>
            <a:off x="3491880" y="3284984"/>
            <a:ext cx="5277541" cy="3207220"/>
          </a:xfrm>
          <a:prstGeom prst="rect">
            <a:avLst/>
          </a:prstGeom>
          <a:ln>
            <a:noFill/>
          </a:ln>
        </p:spPr>
        <p:style>
          <a:lnRef idx="1">
            <a:schemeClr val="accent1"/>
          </a:lnRef>
          <a:fillRef idx="3">
            <a:schemeClr val="accent1"/>
          </a:fillRef>
          <a:effectRef idx="2">
            <a:schemeClr val="accent1"/>
          </a:effectRef>
          <a:fontRef idx="minor">
            <a:schemeClr val="lt1"/>
          </a:fontRef>
        </p:style>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953444" y="116632"/>
            <a:ext cx="5282852" cy="74178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0"/>
              </a:spcBef>
              <a:buNone/>
            </a:pPr>
            <a:r>
              <a:rPr lang="zh-CN" altLang="en-US" b="1" dirty="0" smtClean="0">
                <a:solidFill>
                  <a:srgbClr val="C00000"/>
                </a:solidFill>
                <a:latin typeface="黑体" panose="02010609060101010101" pitchFamily="49" charset="-122"/>
                <a:ea typeface="黑体" panose="02010609060101010101" pitchFamily="49" charset="-122"/>
              </a:rPr>
              <a:t>百度位置大数据：百度迁徙</a:t>
            </a:r>
            <a:endParaRPr lang="zh-CN" altLang="en-US" b="1" dirty="0">
              <a:solidFill>
                <a:srgbClr val="C00000"/>
              </a:solidFill>
              <a:latin typeface="黑体" panose="02010609060101010101" pitchFamily="49" charset="-122"/>
              <a:ea typeface="黑体" panose="02010609060101010101" pitchFamily="49" charset="-122"/>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61048"/>
            <a:ext cx="4534697" cy="25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04308"/>
            <a:ext cx="4520496" cy="254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61048"/>
            <a:ext cx="4520496" cy="254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4766" y="1124744"/>
            <a:ext cx="4453738" cy="250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8175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772816"/>
            <a:ext cx="9144000" cy="4536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013252"/>
            <a:ext cx="9052599" cy="4080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a:xfrm>
            <a:off x="444205" y="776552"/>
            <a:ext cx="8235180" cy="5760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2800" dirty="0" smtClean="0">
                <a:solidFill>
                  <a:srgbClr val="C00000"/>
                </a:solidFill>
                <a:latin typeface="微软雅黑" pitchFamily="34" charset="-122"/>
                <a:ea typeface="微软雅黑" pitchFamily="34" charset="-122"/>
              </a:rPr>
              <a:t>百度地理大</a:t>
            </a:r>
            <a:r>
              <a:rPr lang="zh-CN" altLang="en-US" sz="2800" dirty="0">
                <a:solidFill>
                  <a:srgbClr val="C00000"/>
                </a:solidFill>
                <a:latin typeface="微软雅黑" pitchFamily="34" charset="-122"/>
                <a:ea typeface="微软雅黑" pitchFamily="34" charset="-122"/>
              </a:rPr>
              <a:t>数据产品：北京白天和凌晨活动对比图</a:t>
            </a:r>
          </a:p>
        </p:txBody>
      </p:sp>
    </p:spTree>
    <p:extLst>
      <p:ext uri="{BB962C8B-B14F-4D97-AF65-F5344CB8AC3E}">
        <p14:creationId xmlns:p14="http://schemas.microsoft.com/office/powerpoint/2010/main" val="20225147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07504" y="404664"/>
            <a:ext cx="9003844" cy="5760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zh-CN" altLang="en-US" b="1" dirty="0" smtClean="0">
                <a:solidFill>
                  <a:srgbClr val="C00000"/>
                </a:solidFill>
                <a:latin typeface="华文中宋" panose="02010600040101010101" pitchFamily="2" charset="-122"/>
                <a:ea typeface="华文中宋" panose="02010600040101010101" pitchFamily="2" charset="-122"/>
              </a:rPr>
              <a:t>百度</a:t>
            </a:r>
            <a:r>
              <a:rPr lang="zh-CN" altLang="en-US" b="1" dirty="0">
                <a:solidFill>
                  <a:srgbClr val="C00000"/>
                </a:solidFill>
                <a:latin typeface="华文中宋" panose="02010600040101010101" pitchFamily="2" charset="-122"/>
                <a:ea typeface="华文中宋" panose="02010600040101010101" pitchFamily="2" charset="-122"/>
              </a:rPr>
              <a:t>地理大数据产品：人流监控（外滩踩踏事件）</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710518"/>
            <a:ext cx="9265608" cy="445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8631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1"/>
          <p:cNvGrpSpPr>
            <a:grpSpLocks/>
          </p:cNvGrpSpPr>
          <p:nvPr/>
        </p:nvGrpSpPr>
        <p:grpSpPr bwMode="auto">
          <a:xfrm>
            <a:off x="468781" y="333377"/>
            <a:ext cx="8279932" cy="5903913"/>
            <a:chOff x="357188" y="1988840"/>
            <a:chExt cx="8286750" cy="4929188"/>
          </a:xfrm>
        </p:grpSpPr>
        <p:grpSp>
          <p:nvGrpSpPr>
            <p:cNvPr id="4" name="组合 80"/>
            <p:cNvGrpSpPr>
              <a:grpSpLocks/>
            </p:cNvGrpSpPr>
            <p:nvPr/>
          </p:nvGrpSpPr>
          <p:grpSpPr bwMode="auto">
            <a:xfrm>
              <a:off x="357188" y="4846340"/>
              <a:ext cx="8286750" cy="2071688"/>
              <a:chOff x="357158" y="4429132"/>
              <a:chExt cx="8286808" cy="2071702"/>
            </a:xfrm>
          </p:grpSpPr>
          <p:grpSp>
            <p:nvGrpSpPr>
              <p:cNvPr id="5" name="组合 68"/>
              <p:cNvGrpSpPr>
                <a:grpSpLocks/>
              </p:cNvGrpSpPr>
              <p:nvPr/>
            </p:nvGrpSpPr>
            <p:grpSpPr bwMode="auto">
              <a:xfrm>
                <a:off x="357158" y="4429132"/>
                <a:ext cx="8286807" cy="2071702"/>
                <a:chOff x="357159" y="4500570"/>
                <a:chExt cx="8286807" cy="2071702"/>
              </a:xfrm>
            </p:grpSpPr>
            <p:cxnSp>
              <p:nvCxnSpPr>
                <p:cNvPr id="72759" name="肘形连接符 67"/>
                <p:cNvCxnSpPr>
                  <a:cxnSpLocks noChangeShapeType="1"/>
                  <a:stCxn id="35" idx="1"/>
                  <a:endCxn id="36" idx="1"/>
                </p:cNvCxnSpPr>
                <p:nvPr/>
              </p:nvCxnSpPr>
              <p:spPr bwMode="auto">
                <a:xfrm rot="10800000" flipV="1">
                  <a:off x="1071659" y="4994753"/>
                  <a:ext cx="11733" cy="1070936"/>
                </a:xfrm>
                <a:prstGeom prst="bentConnector3">
                  <a:avLst>
                    <a:gd name="adj1" fmla="val 1800000"/>
                  </a:avLst>
                </a:prstGeom>
                <a:noFill/>
                <a:ln w="38100" algn="ctr">
                  <a:solidFill>
                    <a:srgbClr val="1D528D"/>
                  </a:solidFill>
                  <a:round/>
                  <a:headEnd type="arrow" w="med" len="med"/>
                  <a:tailEnd type="arrow" w="med" len="med"/>
                </a:ln>
              </p:spPr>
            </p:cxnSp>
            <p:grpSp>
              <p:nvGrpSpPr>
                <p:cNvPr id="6" name="组合 49"/>
                <p:cNvGrpSpPr>
                  <a:grpSpLocks/>
                </p:cNvGrpSpPr>
                <p:nvPr/>
              </p:nvGrpSpPr>
              <p:grpSpPr bwMode="auto">
                <a:xfrm>
                  <a:off x="357159" y="4500570"/>
                  <a:ext cx="8286807" cy="2071702"/>
                  <a:chOff x="357159" y="5072074"/>
                  <a:chExt cx="8286807" cy="2071702"/>
                </a:xfrm>
              </p:grpSpPr>
              <p:grpSp>
                <p:nvGrpSpPr>
                  <p:cNvPr id="7" name="组合 37"/>
                  <p:cNvGrpSpPr>
                    <a:grpSpLocks/>
                  </p:cNvGrpSpPr>
                  <p:nvPr/>
                </p:nvGrpSpPr>
                <p:grpSpPr bwMode="auto">
                  <a:xfrm>
                    <a:off x="357159" y="5072074"/>
                    <a:ext cx="8286807" cy="2071702"/>
                    <a:chOff x="285668" y="5143500"/>
                    <a:chExt cx="8286831" cy="2072285"/>
                  </a:xfrm>
                </p:grpSpPr>
                <p:sp>
                  <p:nvSpPr>
                    <p:cNvPr id="46" name="圆角矩形 39"/>
                    <p:cNvSpPr>
                      <a:spLocks noChangeArrowheads="1"/>
                    </p:cNvSpPr>
                    <p:nvPr/>
                  </p:nvSpPr>
                  <p:spPr bwMode="auto">
                    <a:xfrm>
                      <a:off x="1785892" y="6093180"/>
                      <a:ext cx="1357303" cy="336566"/>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互联网技术</a:t>
                      </a:r>
                    </a:p>
                  </p:txBody>
                </p:sp>
                <p:sp>
                  <p:nvSpPr>
                    <p:cNvPr id="47" name="圆角矩形 39"/>
                    <p:cNvSpPr>
                      <a:spLocks noChangeArrowheads="1"/>
                    </p:cNvSpPr>
                    <p:nvPr/>
                  </p:nvSpPr>
                  <p:spPr bwMode="auto">
                    <a:xfrm>
                      <a:off x="5722012" y="6093180"/>
                      <a:ext cx="1564600" cy="336566"/>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智能移动终端</a:t>
                      </a:r>
                    </a:p>
                  </p:txBody>
                </p:sp>
                <p:sp>
                  <p:nvSpPr>
                    <p:cNvPr id="48" name="圆角矩形 39"/>
                    <p:cNvSpPr>
                      <a:spLocks noChangeArrowheads="1"/>
                    </p:cNvSpPr>
                    <p:nvPr/>
                  </p:nvSpPr>
                  <p:spPr bwMode="auto">
                    <a:xfrm>
                      <a:off x="3031183" y="6093180"/>
                      <a:ext cx="1469338" cy="336566"/>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移动通信技术</a:t>
                      </a:r>
                    </a:p>
                  </p:txBody>
                </p:sp>
                <p:sp>
                  <p:nvSpPr>
                    <p:cNvPr id="49" name="圆角矩形 39"/>
                    <p:cNvSpPr>
                      <a:spLocks noChangeArrowheads="1"/>
                    </p:cNvSpPr>
                    <p:nvPr/>
                  </p:nvSpPr>
                  <p:spPr bwMode="auto">
                    <a:xfrm>
                      <a:off x="4412315" y="6093180"/>
                      <a:ext cx="1516970" cy="336566"/>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无缝定位技术</a:t>
                      </a:r>
                    </a:p>
                  </p:txBody>
                </p:sp>
                <p:pic>
                  <p:nvPicPr>
                    <p:cNvPr id="72796" name="Picture 22" descr="C:\Documents and Settings\张寅宝\桌面\863-ppt\qxf\ppt\研究背景\1\参考\智能移动终端\201205242252437232.gif"/>
                    <p:cNvPicPr>
                      <a:picLocks noChangeArrowheads="1"/>
                    </p:cNvPicPr>
                    <p:nvPr/>
                  </p:nvPicPr>
                  <p:blipFill>
                    <a:blip r:embed="rId2" cstate="print"/>
                    <a:srcRect/>
                    <a:stretch>
                      <a:fillRect/>
                    </a:stretch>
                  </p:blipFill>
                  <p:spPr bwMode="auto">
                    <a:xfrm>
                      <a:off x="5883731" y="5214950"/>
                      <a:ext cx="1260004" cy="900253"/>
                    </a:xfrm>
                    <a:prstGeom prst="rect">
                      <a:avLst/>
                    </a:prstGeom>
                    <a:noFill/>
                    <a:ln w="9525">
                      <a:solidFill>
                        <a:srgbClr val="000000"/>
                      </a:solidFill>
                      <a:miter lim="800000"/>
                      <a:headEnd/>
                      <a:tailEnd/>
                    </a:ln>
                  </p:spPr>
                </p:pic>
                <p:pic>
                  <p:nvPicPr>
                    <p:cNvPr id="72797" name="Picture 23" descr="C:\Documents and Settings\张寅宝\桌面\863-ppt\qxf\ppt\研究背景\1\参考\互联网\集线器，路由器，交换机，网关设备之间的区别 - 移动操作系统 - ChinaUnix.net -_files\110219171428.jpg"/>
                    <p:cNvPicPr>
                      <a:picLocks noChangeArrowheads="1"/>
                    </p:cNvPicPr>
                    <p:nvPr/>
                  </p:nvPicPr>
                  <p:blipFill>
                    <a:blip r:embed="rId3" cstate="print"/>
                    <a:srcRect/>
                    <a:stretch>
                      <a:fillRect/>
                    </a:stretch>
                  </p:blipFill>
                  <p:spPr bwMode="auto">
                    <a:xfrm>
                      <a:off x="1811753" y="5214950"/>
                      <a:ext cx="1260004" cy="900253"/>
                    </a:xfrm>
                    <a:prstGeom prst="rect">
                      <a:avLst/>
                    </a:prstGeom>
                    <a:noFill/>
                    <a:ln w="9525">
                      <a:solidFill>
                        <a:srgbClr val="000000"/>
                      </a:solidFill>
                      <a:miter lim="800000"/>
                      <a:headEnd/>
                      <a:tailEnd/>
                    </a:ln>
                  </p:spPr>
                </p:pic>
                <p:pic>
                  <p:nvPicPr>
                    <p:cNvPr id="72798" name="Picture 24" descr="C:\Documents and Settings\张寅宝\桌面\863-ppt\qxf\ppt\研究背景\1\参考\无线通信技术\无线通信技术.jpg"/>
                    <p:cNvPicPr>
                      <a:picLocks noChangeArrowheads="1"/>
                    </p:cNvPicPr>
                    <p:nvPr/>
                  </p:nvPicPr>
                  <p:blipFill>
                    <a:blip r:embed="rId4" cstate="print"/>
                    <a:srcRect/>
                    <a:stretch>
                      <a:fillRect/>
                    </a:stretch>
                  </p:blipFill>
                  <p:spPr bwMode="auto">
                    <a:xfrm>
                      <a:off x="3169079" y="5214950"/>
                      <a:ext cx="1260004" cy="900253"/>
                    </a:xfrm>
                    <a:prstGeom prst="rect">
                      <a:avLst/>
                    </a:prstGeom>
                    <a:noFill/>
                    <a:ln w="9525">
                      <a:solidFill>
                        <a:srgbClr val="000000"/>
                      </a:solidFill>
                      <a:miter lim="800000"/>
                      <a:headEnd/>
                      <a:tailEnd/>
                    </a:ln>
                  </p:spPr>
                </p:pic>
                <p:pic>
                  <p:nvPicPr>
                    <p:cNvPr id="72799" name="Picture 60" descr="C:\Documents and Settings\dafei\桌面\101957041.jpg"/>
                    <p:cNvPicPr>
                      <a:picLocks noChangeArrowheads="1"/>
                    </p:cNvPicPr>
                    <p:nvPr/>
                  </p:nvPicPr>
                  <p:blipFill>
                    <a:blip r:embed="rId5" cstate="print"/>
                    <a:srcRect/>
                    <a:stretch>
                      <a:fillRect/>
                    </a:stretch>
                  </p:blipFill>
                  <p:spPr bwMode="auto">
                    <a:xfrm>
                      <a:off x="4526405" y="5214950"/>
                      <a:ext cx="1260004" cy="900253"/>
                    </a:xfrm>
                    <a:prstGeom prst="rect">
                      <a:avLst/>
                    </a:prstGeom>
                    <a:noFill/>
                    <a:ln w="9525">
                      <a:solidFill>
                        <a:srgbClr val="000000"/>
                      </a:solidFill>
                      <a:miter lim="800000"/>
                      <a:headEnd/>
                      <a:tailEnd/>
                    </a:ln>
                  </p:spPr>
                </p:pic>
                <p:sp>
                  <p:nvSpPr>
                    <p:cNvPr id="54" name="矩形 46"/>
                    <p:cNvSpPr>
                      <a:spLocks noChangeArrowheads="1"/>
                    </p:cNvSpPr>
                    <p:nvPr/>
                  </p:nvSpPr>
                  <p:spPr bwMode="auto">
                    <a:xfrm>
                      <a:off x="285200" y="5143577"/>
                      <a:ext cx="8287300" cy="2072208"/>
                    </a:xfrm>
                    <a:prstGeom prst="rect">
                      <a:avLst/>
                    </a:prstGeom>
                    <a:noFill/>
                    <a:ln w="6350" algn="ctr">
                      <a:solidFill>
                        <a:srgbClr val="1D528D"/>
                      </a:solidFill>
                      <a:prstDash val="sysDash"/>
                      <a:round/>
                      <a:headEnd/>
                      <a:tailEnd/>
                    </a:ln>
                  </p:spPr>
                  <p:txBody>
                    <a:bodyPr/>
                    <a:lstStyle/>
                    <a:p>
                      <a:pPr eaLnBrk="0" fontAlgn="auto" hangingPunct="0">
                        <a:spcBef>
                          <a:spcPts val="0"/>
                        </a:spcBef>
                        <a:spcAft>
                          <a:spcPts val="0"/>
                        </a:spcAft>
                        <a:defRPr/>
                      </a:pPr>
                      <a:endParaRPr lang="zh-CN" altLang="en-US" sz="1400" b="1" kern="0">
                        <a:solidFill>
                          <a:sysClr val="windowText" lastClr="000000"/>
                        </a:solidFill>
                        <a:ea typeface="宋体" pitchFamily="2" charset="-122"/>
                      </a:endParaRPr>
                    </a:p>
                  </p:txBody>
                </p:sp>
              </p:grpSp>
              <p:sp>
                <p:nvSpPr>
                  <p:cNvPr id="45" name="TextBox 44"/>
                  <p:cNvSpPr txBox="1"/>
                  <p:nvPr/>
                </p:nvSpPr>
                <p:spPr bwMode="auto">
                  <a:xfrm>
                    <a:off x="456781" y="5143512"/>
                    <a:ext cx="400442" cy="1928826"/>
                  </a:xfrm>
                  <a:prstGeom prst="rect">
                    <a:avLst/>
                  </a:prstGeom>
                  <a:solidFill>
                    <a:srgbClr val="1D528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eaVert">
                    <a:spAutoFit/>
                  </a:bodyPr>
                  <a:lstStyle/>
                  <a:p>
                    <a:pPr algn="ctr" eaLnBrk="0" fontAlgn="auto" hangingPunct="0">
                      <a:spcBef>
                        <a:spcPts val="0"/>
                      </a:spcBef>
                      <a:spcAft>
                        <a:spcPts val="0"/>
                      </a:spcAft>
                      <a:defRPr/>
                    </a:pPr>
                    <a:r>
                      <a:rPr lang="zh-CN" altLang="en-US" sz="1400" b="1" kern="0" spc="-300" dirty="0">
                        <a:solidFill>
                          <a:srgbClr val="FFFFFF"/>
                        </a:solidFill>
                        <a:latin typeface="华文中宋" pitchFamily="2" charset="-122"/>
                        <a:ea typeface="华文中宋" pitchFamily="2" charset="-122"/>
                      </a:rPr>
                      <a:t>国家信息化建设</a:t>
                    </a:r>
                  </a:p>
                </p:txBody>
              </p:sp>
            </p:grpSp>
            <p:sp>
              <p:nvSpPr>
                <p:cNvPr id="35" name="TextBox 53"/>
                <p:cNvSpPr txBox="1">
                  <a:spLocks noChangeArrowheads="1"/>
                </p:cNvSpPr>
                <p:nvPr/>
              </p:nvSpPr>
              <p:spPr bwMode="auto">
                <a:xfrm>
                  <a:off x="1071659" y="4776333"/>
                  <a:ext cx="676837" cy="436840"/>
                </a:xfrm>
                <a:prstGeom prst="rect">
                  <a:avLst/>
                </a:prstGeom>
                <a:solidFill>
                  <a:srgbClr val="FFFFFF"/>
                </a:solidFill>
                <a:ln w="38100">
                  <a:solidFill>
                    <a:srgbClr val="1D528D"/>
                  </a:solidFill>
                  <a:miter lim="800000"/>
                  <a:headEnd/>
                  <a:tailEnd/>
                </a:ln>
              </p:spPr>
              <p:txBody>
                <a:bodyPr>
                  <a:spAutoFit/>
                </a:bodyPr>
                <a:lstStyle/>
                <a:p>
                  <a:pPr algn="ctr" eaLnBrk="0" fontAlgn="auto" hangingPunct="0">
                    <a:spcBef>
                      <a:spcPts val="0"/>
                    </a:spcBef>
                    <a:spcAft>
                      <a:spcPts val="0"/>
                    </a:spcAft>
                    <a:defRPr/>
                  </a:pPr>
                  <a:r>
                    <a:rPr lang="zh-CN" altLang="en-US" sz="1400" b="1" kern="0">
                      <a:solidFill>
                        <a:sysClr val="windowText" lastClr="000000"/>
                      </a:solidFill>
                      <a:latin typeface="华文中宋" pitchFamily="2" charset="-122"/>
                      <a:ea typeface="华文中宋" pitchFamily="2" charset="-122"/>
                    </a:rPr>
                    <a:t>技术</a:t>
                  </a:r>
                  <a:endParaRPr lang="en-US" altLang="zh-CN" sz="1400" b="1" kern="0">
                    <a:solidFill>
                      <a:sysClr val="windowText" lastClr="000000"/>
                    </a:solidFill>
                    <a:latin typeface="华文中宋" pitchFamily="2" charset="-122"/>
                    <a:ea typeface="华文中宋" pitchFamily="2" charset="-122"/>
                  </a:endParaRPr>
                </a:p>
                <a:p>
                  <a:pPr algn="ctr" eaLnBrk="0" fontAlgn="auto" hangingPunct="0">
                    <a:spcBef>
                      <a:spcPts val="0"/>
                    </a:spcBef>
                    <a:spcAft>
                      <a:spcPts val="0"/>
                    </a:spcAft>
                    <a:defRPr/>
                  </a:pPr>
                  <a:r>
                    <a:rPr lang="zh-CN" altLang="en-US" sz="1400" b="1" kern="0">
                      <a:solidFill>
                        <a:sysClr val="windowText" lastClr="000000"/>
                      </a:solidFill>
                      <a:latin typeface="华文中宋" pitchFamily="2" charset="-122"/>
                      <a:ea typeface="华文中宋" pitchFamily="2" charset="-122"/>
                    </a:rPr>
                    <a:t>成果</a:t>
                  </a:r>
                </a:p>
              </p:txBody>
            </p:sp>
            <p:sp>
              <p:nvSpPr>
                <p:cNvPr id="36" name="TextBox 54"/>
                <p:cNvSpPr txBox="1">
                  <a:spLocks noChangeArrowheads="1"/>
                </p:cNvSpPr>
                <p:nvPr/>
              </p:nvSpPr>
              <p:spPr bwMode="auto">
                <a:xfrm>
                  <a:off x="1071659" y="5847269"/>
                  <a:ext cx="676837" cy="436840"/>
                </a:xfrm>
                <a:prstGeom prst="rect">
                  <a:avLst/>
                </a:prstGeom>
                <a:solidFill>
                  <a:srgbClr val="FFFFFF"/>
                </a:solidFill>
                <a:ln w="38100">
                  <a:solidFill>
                    <a:srgbClr val="1D528D"/>
                  </a:solidFill>
                  <a:miter lim="800000"/>
                  <a:headEnd/>
                  <a:tailEnd/>
                </a:ln>
              </p:spPr>
              <p:txBody>
                <a:bodyPr>
                  <a:spAutoFit/>
                </a:bodyPr>
                <a:lstStyle/>
                <a:p>
                  <a:pPr algn="ctr" eaLnBrk="0" fontAlgn="auto" hangingPunct="0">
                    <a:spcBef>
                      <a:spcPts val="0"/>
                    </a:spcBef>
                    <a:spcAft>
                      <a:spcPts val="0"/>
                    </a:spcAft>
                    <a:defRPr/>
                  </a:pPr>
                  <a:r>
                    <a:rPr lang="zh-CN" altLang="en-US" sz="1400" b="1" kern="0">
                      <a:solidFill>
                        <a:sysClr val="windowText" lastClr="000000"/>
                      </a:solidFill>
                      <a:latin typeface="华文中宋" pitchFamily="2" charset="-122"/>
                      <a:ea typeface="华文中宋" pitchFamily="2" charset="-122"/>
                    </a:rPr>
                    <a:t>数据</a:t>
                  </a:r>
                  <a:endParaRPr lang="en-US" altLang="zh-CN" sz="1400" b="1" kern="0">
                    <a:solidFill>
                      <a:sysClr val="windowText" lastClr="000000"/>
                    </a:solidFill>
                    <a:latin typeface="华文中宋" pitchFamily="2" charset="-122"/>
                    <a:ea typeface="华文中宋" pitchFamily="2" charset="-122"/>
                  </a:endParaRPr>
                </a:p>
                <a:p>
                  <a:pPr algn="ctr" eaLnBrk="0" fontAlgn="auto" hangingPunct="0">
                    <a:spcBef>
                      <a:spcPts val="0"/>
                    </a:spcBef>
                    <a:spcAft>
                      <a:spcPts val="0"/>
                    </a:spcAft>
                    <a:defRPr/>
                  </a:pPr>
                  <a:r>
                    <a:rPr lang="zh-CN" altLang="en-US" sz="1400" b="1" kern="0">
                      <a:solidFill>
                        <a:sysClr val="windowText" lastClr="000000"/>
                      </a:solidFill>
                      <a:latin typeface="华文中宋" pitchFamily="2" charset="-122"/>
                      <a:ea typeface="华文中宋" pitchFamily="2" charset="-122"/>
                    </a:rPr>
                    <a:t>成果</a:t>
                  </a:r>
                </a:p>
              </p:txBody>
            </p:sp>
            <p:sp>
              <p:nvSpPr>
                <p:cNvPr id="37" name="椭圆 36"/>
                <p:cNvSpPr/>
                <p:nvPr/>
              </p:nvSpPr>
              <p:spPr bwMode="auto">
                <a:xfrm>
                  <a:off x="1857356" y="5929330"/>
                  <a:ext cx="1285884" cy="500066"/>
                </a:xfrm>
                <a:prstGeom prst="ellipse">
                  <a:avLst/>
                </a:prstGeom>
                <a:solidFill>
                  <a:srgbClr val="1D528D"/>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6000" rIns="36000"/>
                <a:lstStyle/>
                <a:p>
                  <a:pPr algn="ctr" eaLnBrk="0" fontAlgn="auto" hangingPunct="0">
                    <a:spcBef>
                      <a:spcPts val="0"/>
                    </a:spcBef>
                    <a:spcAft>
                      <a:spcPts val="0"/>
                    </a:spcAft>
                    <a:defRPr/>
                  </a:pPr>
                  <a:r>
                    <a:rPr lang="zh-CN" altLang="en-US" sz="1200" b="1" kern="0" dirty="0">
                      <a:solidFill>
                        <a:srgbClr val="FFFFFF"/>
                      </a:solidFill>
                      <a:latin typeface="华文中宋" pitchFamily="2" charset="-122"/>
                      <a:ea typeface="华文中宋" pitchFamily="2" charset="-122"/>
                    </a:rPr>
                    <a:t>地理信息</a:t>
                  </a:r>
                </a:p>
              </p:txBody>
            </p:sp>
            <p:sp>
              <p:nvSpPr>
                <p:cNvPr id="38" name="椭圆 37"/>
                <p:cNvSpPr/>
                <p:nvPr/>
              </p:nvSpPr>
              <p:spPr bwMode="auto">
                <a:xfrm>
                  <a:off x="3214678" y="5929330"/>
                  <a:ext cx="1285884" cy="500066"/>
                </a:xfrm>
                <a:prstGeom prst="ellipse">
                  <a:avLst/>
                </a:prstGeom>
                <a:solidFill>
                  <a:srgbClr val="1D528D"/>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6000" rIns="36000"/>
                <a:lstStyle/>
                <a:p>
                  <a:pPr algn="ctr" eaLnBrk="0" fontAlgn="auto" hangingPunct="0">
                    <a:spcBef>
                      <a:spcPts val="0"/>
                    </a:spcBef>
                    <a:spcAft>
                      <a:spcPts val="0"/>
                    </a:spcAft>
                    <a:defRPr/>
                  </a:pPr>
                  <a:r>
                    <a:rPr lang="zh-CN" altLang="en-US" sz="1200" b="1" kern="0" dirty="0">
                      <a:solidFill>
                        <a:srgbClr val="FFFFFF"/>
                      </a:solidFill>
                      <a:latin typeface="华文中宋" pitchFamily="2" charset="-122"/>
                      <a:ea typeface="华文中宋" pitchFamily="2" charset="-122"/>
                    </a:rPr>
                    <a:t>军事信息</a:t>
                  </a:r>
                </a:p>
              </p:txBody>
            </p:sp>
            <p:sp>
              <p:nvSpPr>
                <p:cNvPr id="39" name="椭圆 38"/>
                <p:cNvSpPr/>
                <p:nvPr/>
              </p:nvSpPr>
              <p:spPr bwMode="auto">
                <a:xfrm>
                  <a:off x="4572000" y="5929330"/>
                  <a:ext cx="1285884" cy="500066"/>
                </a:xfrm>
                <a:prstGeom prst="ellipse">
                  <a:avLst/>
                </a:prstGeom>
                <a:solidFill>
                  <a:srgbClr val="1D528D"/>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6000" rIns="36000"/>
                <a:lstStyle/>
                <a:p>
                  <a:pPr algn="ctr" eaLnBrk="0" fontAlgn="auto" hangingPunct="0">
                    <a:spcBef>
                      <a:spcPts val="0"/>
                    </a:spcBef>
                    <a:spcAft>
                      <a:spcPts val="0"/>
                    </a:spcAft>
                    <a:defRPr/>
                  </a:pPr>
                  <a:r>
                    <a:rPr lang="zh-CN" altLang="en-US" sz="1200" b="1" kern="0" dirty="0">
                      <a:solidFill>
                        <a:srgbClr val="FFFFFF"/>
                      </a:solidFill>
                      <a:latin typeface="华文中宋" pitchFamily="2" charset="-122"/>
                      <a:ea typeface="华文中宋" pitchFamily="2" charset="-122"/>
                    </a:rPr>
                    <a:t>交通信息</a:t>
                  </a:r>
                </a:p>
              </p:txBody>
            </p:sp>
            <p:sp>
              <p:nvSpPr>
                <p:cNvPr id="40" name="椭圆 39"/>
                <p:cNvSpPr/>
                <p:nvPr/>
              </p:nvSpPr>
              <p:spPr bwMode="auto">
                <a:xfrm>
                  <a:off x="7286644" y="5929330"/>
                  <a:ext cx="1285884" cy="500066"/>
                </a:xfrm>
                <a:prstGeom prst="ellipse">
                  <a:avLst/>
                </a:prstGeom>
                <a:solidFill>
                  <a:srgbClr val="1D528D"/>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eaLnBrk="0" fontAlgn="auto" hangingPunct="0">
                    <a:spcBef>
                      <a:spcPts val="0"/>
                    </a:spcBef>
                    <a:spcAft>
                      <a:spcPts val="0"/>
                    </a:spcAft>
                    <a:defRPr/>
                  </a:pPr>
                  <a:r>
                    <a:rPr lang="zh-CN" altLang="en-US" sz="1200" b="1" kern="0" dirty="0">
                      <a:solidFill>
                        <a:srgbClr val="FFFFFF"/>
                      </a:solidFill>
                      <a:latin typeface="华文中宋" pitchFamily="2" charset="-122"/>
                      <a:ea typeface="华文中宋" pitchFamily="2" charset="-122"/>
                    </a:rPr>
                    <a:t>其它</a:t>
                  </a:r>
                </a:p>
              </p:txBody>
            </p:sp>
            <p:cxnSp>
              <p:nvCxnSpPr>
                <p:cNvPr id="72775" name="直接连接符 149"/>
                <p:cNvCxnSpPr>
                  <a:cxnSpLocks noChangeShapeType="1"/>
                </p:cNvCxnSpPr>
                <p:nvPr/>
              </p:nvCxnSpPr>
              <p:spPr bwMode="auto">
                <a:xfrm>
                  <a:off x="928663" y="5784867"/>
                  <a:ext cx="7643866" cy="1587"/>
                </a:xfrm>
                <a:prstGeom prst="line">
                  <a:avLst/>
                </a:prstGeom>
                <a:noFill/>
                <a:ln w="9525" algn="ctr">
                  <a:solidFill>
                    <a:srgbClr val="174578"/>
                  </a:solidFill>
                  <a:prstDash val="sysDash"/>
                  <a:round/>
                  <a:headEnd/>
                  <a:tailEnd/>
                </a:ln>
              </p:spPr>
            </p:cxnSp>
            <p:sp>
              <p:nvSpPr>
                <p:cNvPr id="42" name="TextBox 64"/>
                <p:cNvSpPr txBox="1">
                  <a:spLocks noChangeArrowheads="1"/>
                </p:cNvSpPr>
                <p:nvPr/>
              </p:nvSpPr>
              <p:spPr bwMode="auto">
                <a:xfrm>
                  <a:off x="7657310" y="4786937"/>
                  <a:ext cx="390174" cy="282661"/>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altLang="zh-CN" sz="1600" b="1" kern="0">
                      <a:solidFill>
                        <a:sysClr val="windowText" lastClr="000000"/>
                      </a:solidFill>
                      <a:ea typeface="宋体" pitchFamily="2" charset="-122"/>
                    </a:rPr>
                    <a:t>…</a:t>
                  </a:r>
                  <a:endParaRPr lang="zh-CN" altLang="en-US" sz="1600" b="1" kern="0">
                    <a:solidFill>
                      <a:sysClr val="windowText" lastClr="000000"/>
                    </a:solidFill>
                    <a:ea typeface="宋体" pitchFamily="2" charset="-122"/>
                  </a:endParaRPr>
                </a:p>
              </p:txBody>
            </p:sp>
            <p:sp>
              <p:nvSpPr>
                <p:cNvPr id="43" name="椭圆 42"/>
                <p:cNvSpPr/>
                <p:nvPr/>
              </p:nvSpPr>
              <p:spPr bwMode="auto">
                <a:xfrm>
                  <a:off x="5929322" y="5929330"/>
                  <a:ext cx="1285884" cy="500066"/>
                </a:xfrm>
                <a:prstGeom prst="ellipse">
                  <a:avLst/>
                </a:prstGeom>
                <a:solidFill>
                  <a:srgbClr val="1D528D"/>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6000" rIns="36000"/>
                <a:lstStyle/>
                <a:p>
                  <a:pPr algn="ctr" eaLnBrk="0" fontAlgn="auto" hangingPunct="0">
                    <a:spcBef>
                      <a:spcPts val="0"/>
                    </a:spcBef>
                    <a:spcAft>
                      <a:spcPts val="0"/>
                    </a:spcAft>
                    <a:defRPr/>
                  </a:pPr>
                  <a:r>
                    <a:rPr lang="zh-CN" altLang="en-US" sz="1200" b="1" kern="0" dirty="0">
                      <a:solidFill>
                        <a:srgbClr val="FFFFFF"/>
                      </a:solidFill>
                      <a:latin typeface="华文中宋" pitchFamily="2" charset="-122"/>
                      <a:ea typeface="华文中宋" pitchFamily="2" charset="-122"/>
                    </a:rPr>
                    <a:t>旅游信息</a:t>
                  </a:r>
                </a:p>
              </p:txBody>
            </p:sp>
          </p:grpSp>
          <p:sp>
            <p:nvSpPr>
              <p:cNvPr id="32" name="圆角矩形 39"/>
              <p:cNvSpPr>
                <a:spLocks noChangeArrowheads="1"/>
              </p:cNvSpPr>
              <p:nvPr/>
            </p:nvSpPr>
            <p:spPr bwMode="auto">
              <a:xfrm>
                <a:off x="7079371" y="5378545"/>
                <a:ext cx="1564595" cy="336471"/>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其它</a:t>
                </a:r>
              </a:p>
            </p:txBody>
          </p:sp>
        </p:grpSp>
        <p:grpSp>
          <p:nvGrpSpPr>
            <p:cNvPr id="8" name="组合 79"/>
            <p:cNvGrpSpPr>
              <a:grpSpLocks/>
            </p:cNvGrpSpPr>
            <p:nvPr/>
          </p:nvGrpSpPr>
          <p:grpSpPr bwMode="auto">
            <a:xfrm>
              <a:off x="390085" y="1988840"/>
              <a:ext cx="8253853" cy="1357217"/>
              <a:chOff x="390085" y="1571612"/>
              <a:chExt cx="8253853" cy="1357226"/>
            </a:xfrm>
          </p:grpSpPr>
          <p:sp>
            <p:nvSpPr>
              <p:cNvPr id="15" name="TextBox 69"/>
              <p:cNvSpPr txBox="1">
                <a:spLocks noChangeArrowheads="1"/>
              </p:cNvSpPr>
              <p:nvPr/>
            </p:nvSpPr>
            <p:spPr bwMode="auto">
              <a:xfrm>
                <a:off x="7728785" y="1857902"/>
                <a:ext cx="390171" cy="282661"/>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altLang="zh-CN" sz="1600" b="1" kern="0">
                    <a:solidFill>
                      <a:sysClr val="windowText" lastClr="000000"/>
                    </a:solidFill>
                    <a:ea typeface="宋体" pitchFamily="2" charset="-122"/>
                  </a:rPr>
                  <a:t>…</a:t>
                </a:r>
                <a:endParaRPr lang="zh-CN" altLang="en-US" sz="1600" b="1" kern="0">
                  <a:solidFill>
                    <a:sysClr val="windowText" lastClr="000000"/>
                  </a:solidFill>
                  <a:ea typeface="宋体" pitchFamily="2" charset="-122"/>
                </a:endParaRPr>
              </a:p>
            </p:txBody>
          </p:sp>
          <p:sp>
            <p:nvSpPr>
              <p:cNvPr id="16" name="圆角矩形 39"/>
              <p:cNvSpPr>
                <a:spLocks noChangeArrowheads="1"/>
              </p:cNvSpPr>
              <p:nvPr/>
            </p:nvSpPr>
            <p:spPr bwMode="auto">
              <a:xfrm>
                <a:off x="928662" y="2500306"/>
                <a:ext cx="1336063" cy="404908"/>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国家安全</a:t>
                </a:r>
              </a:p>
            </p:txBody>
          </p:sp>
          <p:grpSp>
            <p:nvGrpSpPr>
              <p:cNvPr id="13" name="组合 76"/>
              <p:cNvGrpSpPr>
                <a:grpSpLocks/>
              </p:cNvGrpSpPr>
              <p:nvPr/>
            </p:nvGrpSpPr>
            <p:grpSpPr bwMode="auto">
              <a:xfrm>
                <a:off x="4714876" y="1643049"/>
                <a:ext cx="1350191" cy="1226447"/>
                <a:chOff x="3428992" y="1643049"/>
                <a:chExt cx="1350191" cy="1226447"/>
              </a:xfrm>
            </p:grpSpPr>
            <p:pic>
              <p:nvPicPr>
                <p:cNvPr id="72751" name="Picture 28" descr="C:\Documents and Settings\张寅宝\桌面\863-ppt\qxf\ppt\研究背景\1\参考\智慧城市\16523_201109090919501eaVA2.jpg"/>
                <p:cNvPicPr>
                  <a:picLocks noChangeArrowheads="1"/>
                </p:cNvPicPr>
                <p:nvPr/>
              </p:nvPicPr>
              <p:blipFill>
                <a:blip r:embed="rId6" cstate="print"/>
                <a:srcRect/>
                <a:stretch>
                  <a:fillRect/>
                </a:stretch>
              </p:blipFill>
              <p:spPr bwMode="auto">
                <a:xfrm>
                  <a:off x="3543292" y="1643049"/>
                  <a:ext cx="1152000" cy="900000"/>
                </a:xfrm>
                <a:prstGeom prst="rect">
                  <a:avLst/>
                </a:prstGeom>
                <a:noFill/>
                <a:ln w="9525">
                  <a:solidFill>
                    <a:srgbClr val="000000"/>
                  </a:solidFill>
                  <a:miter lim="800000"/>
                  <a:headEnd/>
                  <a:tailEnd/>
                </a:ln>
              </p:spPr>
            </p:pic>
            <p:sp>
              <p:nvSpPr>
                <p:cNvPr id="30" name="圆角矩形 39"/>
                <p:cNvSpPr>
                  <a:spLocks noChangeArrowheads="1"/>
                </p:cNvSpPr>
                <p:nvPr/>
              </p:nvSpPr>
              <p:spPr bwMode="auto">
                <a:xfrm>
                  <a:off x="3428992" y="2536025"/>
                  <a:ext cx="1350191" cy="333471"/>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智慧城市</a:t>
                  </a:r>
                </a:p>
              </p:txBody>
            </p:sp>
          </p:grpSp>
          <p:grpSp>
            <p:nvGrpSpPr>
              <p:cNvPr id="14" name="组合 75"/>
              <p:cNvGrpSpPr>
                <a:grpSpLocks/>
              </p:cNvGrpSpPr>
              <p:nvPr/>
            </p:nvGrpSpPr>
            <p:grpSpPr bwMode="auto">
              <a:xfrm>
                <a:off x="6100772" y="1643049"/>
                <a:ext cx="1178818" cy="1190728"/>
                <a:chOff x="4814888" y="1643049"/>
                <a:chExt cx="1178818" cy="1190728"/>
              </a:xfrm>
            </p:grpSpPr>
            <p:pic>
              <p:nvPicPr>
                <p:cNvPr id="72747" name="Picture 26" descr="C:\Documents and Settings\张寅宝\桌面\863-ppt\qxf\ppt\研究背景\1\参考\智能交通\126809579.jpg"/>
                <p:cNvPicPr>
                  <a:picLocks noChangeArrowheads="1"/>
                </p:cNvPicPr>
                <p:nvPr/>
              </p:nvPicPr>
              <p:blipFill>
                <a:blip r:embed="rId7" cstate="print"/>
                <a:srcRect/>
                <a:stretch>
                  <a:fillRect/>
                </a:stretch>
              </p:blipFill>
              <p:spPr bwMode="auto">
                <a:xfrm>
                  <a:off x="4814888" y="1643049"/>
                  <a:ext cx="1152000" cy="900000"/>
                </a:xfrm>
                <a:prstGeom prst="rect">
                  <a:avLst/>
                </a:prstGeom>
                <a:noFill/>
                <a:ln w="9525">
                  <a:solidFill>
                    <a:srgbClr val="000000"/>
                  </a:solidFill>
                  <a:miter lim="800000"/>
                  <a:headEnd/>
                  <a:tailEnd/>
                </a:ln>
              </p:spPr>
            </p:pic>
            <p:sp>
              <p:nvSpPr>
                <p:cNvPr id="28" name="圆角矩形 39"/>
                <p:cNvSpPr>
                  <a:spLocks noChangeArrowheads="1"/>
                </p:cNvSpPr>
                <p:nvPr/>
              </p:nvSpPr>
              <p:spPr bwMode="auto">
                <a:xfrm>
                  <a:off x="4857752" y="2571744"/>
                  <a:ext cx="1135954" cy="262033"/>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智能交通</a:t>
                  </a:r>
                </a:p>
              </p:txBody>
            </p:sp>
          </p:grpSp>
          <p:pic>
            <p:nvPicPr>
              <p:cNvPr id="72731" name="Picture 56" descr="C:\Documents and Settings\dafei\桌面\11-25-04-18-1.jpg"/>
              <p:cNvPicPr>
                <a:picLocks noChangeArrowheads="1"/>
              </p:cNvPicPr>
              <p:nvPr/>
            </p:nvPicPr>
            <p:blipFill>
              <a:blip r:embed="rId8" cstate="print"/>
              <a:srcRect/>
              <a:stretch>
                <a:fillRect/>
              </a:stretch>
            </p:blipFill>
            <p:spPr bwMode="auto">
              <a:xfrm>
                <a:off x="1000100" y="1643049"/>
                <a:ext cx="1152000" cy="900000"/>
              </a:xfrm>
              <a:prstGeom prst="rect">
                <a:avLst/>
              </a:prstGeom>
              <a:noFill/>
              <a:ln w="9525">
                <a:solidFill>
                  <a:srgbClr val="000000"/>
                </a:solidFill>
                <a:miter lim="800000"/>
                <a:headEnd/>
                <a:tailEnd/>
              </a:ln>
            </p:spPr>
          </p:pic>
          <p:pic>
            <p:nvPicPr>
              <p:cNvPr id="72732" name="Picture 57" descr="C:\Documents and Settings\dafei\桌面\COFDM应急指挥车系统.jpg"/>
              <p:cNvPicPr>
                <a:picLocks noChangeArrowheads="1"/>
              </p:cNvPicPr>
              <p:nvPr/>
            </p:nvPicPr>
            <p:blipFill>
              <a:blip r:embed="rId9" cstate="print"/>
              <a:srcRect/>
              <a:stretch>
                <a:fillRect/>
              </a:stretch>
            </p:blipFill>
            <p:spPr bwMode="auto">
              <a:xfrm>
                <a:off x="3562876" y="1643049"/>
                <a:ext cx="1152000" cy="900000"/>
              </a:xfrm>
              <a:prstGeom prst="rect">
                <a:avLst/>
              </a:prstGeom>
              <a:noFill/>
              <a:ln w="9525">
                <a:solidFill>
                  <a:srgbClr val="000000"/>
                </a:solidFill>
                <a:miter lim="800000"/>
                <a:headEnd/>
                <a:tailEnd/>
              </a:ln>
            </p:spPr>
          </p:pic>
          <p:sp>
            <p:nvSpPr>
              <p:cNvPr id="21" name="圆角矩形 39"/>
              <p:cNvSpPr>
                <a:spLocks noChangeArrowheads="1"/>
              </p:cNvSpPr>
              <p:nvPr/>
            </p:nvSpPr>
            <p:spPr bwMode="auto">
              <a:xfrm>
                <a:off x="3577164" y="2569312"/>
                <a:ext cx="1135723" cy="266897"/>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遂行能力</a:t>
                </a:r>
              </a:p>
            </p:txBody>
          </p:sp>
          <p:sp>
            <p:nvSpPr>
              <p:cNvPr id="22" name="矩形 48"/>
              <p:cNvSpPr>
                <a:spLocks noChangeArrowheads="1"/>
              </p:cNvSpPr>
              <p:nvPr/>
            </p:nvSpPr>
            <p:spPr bwMode="auto">
              <a:xfrm>
                <a:off x="390085" y="1571612"/>
                <a:ext cx="8253853" cy="1357226"/>
              </a:xfrm>
              <a:prstGeom prst="rect">
                <a:avLst/>
              </a:prstGeom>
              <a:noFill/>
              <a:ln w="6350" algn="ctr">
                <a:solidFill>
                  <a:srgbClr val="006666"/>
                </a:solidFill>
                <a:prstDash val="sysDash"/>
                <a:round/>
                <a:headEnd/>
                <a:tailEnd/>
              </a:ln>
            </p:spPr>
            <p:txBody>
              <a:bodyPr/>
              <a:lstStyle/>
              <a:p>
                <a:pPr eaLnBrk="0" fontAlgn="auto" hangingPunct="0">
                  <a:spcBef>
                    <a:spcPts val="0"/>
                  </a:spcBef>
                  <a:spcAft>
                    <a:spcPts val="0"/>
                  </a:spcAft>
                  <a:defRPr/>
                </a:pPr>
                <a:endParaRPr lang="zh-CN" altLang="en-US" sz="1400" b="1" kern="0">
                  <a:solidFill>
                    <a:sysClr val="windowText" lastClr="000000"/>
                  </a:solidFill>
                  <a:ea typeface="宋体" pitchFamily="2" charset="-122"/>
                </a:endParaRPr>
              </a:p>
            </p:txBody>
          </p:sp>
          <p:sp>
            <p:nvSpPr>
              <p:cNvPr id="23" name="TextBox 22"/>
              <p:cNvSpPr txBox="1"/>
              <p:nvPr/>
            </p:nvSpPr>
            <p:spPr bwMode="auto">
              <a:xfrm>
                <a:off x="475866" y="1643050"/>
                <a:ext cx="400439" cy="1214446"/>
              </a:xfrm>
              <a:prstGeom prst="rect">
                <a:avLst/>
              </a:prstGeom>
              <a:solidFill>
                <a:srgbClr val="0066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eaVert">
                <a:spAutoFit/>
              </a:bodyPr>
              <a:lstStyle/>
              <a:p>
                <a:pPr algn="ctr" eaLnBrk="0" fontAlgn="auto" hangingPunct="0">
                  <a:spcBef>
                    <a:spcPts val="0"/>
                  </a:spcBef>
                  <a:spcAft>
                    <a:spcPts val="0"/>
                  </a:spcAft>
                  <a:defRPr/>
                </a:pPr>
                <a:r>
                  <a:rPr lang="zh-CN" altLang="en-US" sz="1400" b="1" kern="0" spc="-300" dirty="0">
                    <a:solidFill>
                      <a:srgbClr val="FFFFFF"/>
                    </a:solidFill>
                    <a:latin typeface="华文中宋" pitchFamily="2" charset="-122"/>
                    <a:ea typeface="华文中宋" pitchFamily="2" charset="-122"/>
                  </a:rPr>
                  <a:t>国家需求</a:t>
                </a:r>
              </a:p>
            </p:txBody>
          </p:sp>
          <p:sp>
            <p:nvSpPr>
              <p:cNvPr id="24" name="圆角矩形 39"/>
              <p:cNvSpPr>
                <a:spLocks noChangeArrowheads="1"/>
              </p:cNvSpPr>
              <p:nvPr/>
            </p:nvSpPr>
            <p:spPr bwMode="auto">
              <a:xfrm>
                <a:off x="7436574" y="2571744"/>
                <a:ext cx="1135954" cy="262033"/>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其它</a:t>
                </a:r>
              </a:p>
            </p:txBody>
          </p:sp>
          <p:sp>
            <p:nvSpPr>
              <p:cNvPr id="25" name="圆角矩形 39"/>
              <p:cNvSpPr>
                <a:spLocks noChangeArrowheads="1"/>
              </p:cNvSpPr>
              <p:nvPr/>
            </p:nvSpPr>
            <p:spPr bwMode="auto">
              <a:xfrm>
                <a:off x="2285984" y="2571744"/>
                <a:ext cx="1135954" cy="262033"/>
              </a:xfrm>
              <a:prstGeom prst="roundRect">
                <a:avLst>
                  <a:gd name="adj" fmla="val 16667"/>
                </a:avLst>
              </a:prstGeom>
              <a:no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fontAlgn="auto" hangingPunct="0">
                  <a:spcBef>
                    <a:spcPts val="0"/>
                  </a:spcBef>
                  <a:spcAft>
                    <a:spcPts val="0"/>
                  </a:spcAft>
                  <a:defRPr/>
                </a:pPr>
                <a:r>
                  <a:rPr lang="zh-CN" altLang="en-US" sz="1200" b="1" kern="0" dirty="0">
                    <a:solidFill>
                      <a:srgbClr val="174578"/>
                    </a:solidFill>
                    <a:latin typeface="华文中宋" pitchFamily="2" charset="-122"/>
                    <a:ea typeface="华文中宋" pitchFamily="2" charset="-122"/>
                  </a:rPr>
                  <a:t>防灾减灾</a:t>
                </a:r>
              </a:p>
            </p:txBody>
          </p:sp>
          <p:pic>
            <p:nvPicPr>
              <p:cNvPr id="72746" name="Picture 2" descr="E:\ppt\wfq\研究背景\1\抢险救灾.jpg"/>
              <p:cNvPicPr>
                <a:picLocks noChangeAspect="1" noChangeArrowheads="1"/>
              </p:cNvPicPr>
              <p:nvPr/>
            </p:nvPicPr>
            <p:blipFill>
              <a:blip r:embed="rId10" cstate="print"/>
              <a:srcRect/>
              <a:stretch>
                <a:fillRect/>
              </a:stretch>
            </p:blipFill>
            <p:spPr bwMode="auto">
              <a:xfrm>
                <a:off x="2271713" y="1636700"/>
                <a:ext cx="1181100" cy="912818"/>
              </a:xfrm>
              <a:prstGeom prst="rect">
                <a:avLst/>
              </a:prstGeom>
              <a:noFill/>
              <a:ln w="9525">
                <a:solidFill>
                  <a:srgbClr val="0D0D0D"/>
                </a:solidFill>
                <a:miter lim="800000"/>
                <a:headEnd/>
                <a:tailEnd/>
              </a:ln>
            </p:spPr>
          </p:pic>
        </p:grpSp>
        <p:grpSp>
          <p:nvGrpSpPr>
            <p:cNvPr id="17" name="组合 83"/>
            <p:cNvGrpSpPr>
              <a:grpSpLocks/>
            </p:cNvGrpSpPr>
            <p:nvPr/>
          </p:nvGrpSpPr>
          <p:grpSpPr bwMode="auto">
            <a:xfrm>
              <a:off x="2046288" y="3346153"/>
              <a:ext cx="5097462" cy="1511300"/>
              <a:chOff x="2046307" y="2928934"/>
              <a:chExt cx="5097461" cy="1511300"/>
            </a:xfrm>
          </p:grpSpPr>
          <p:grpSp>
            <p:nvGrpSpPr>
              <p:cNvPr id="18" name="组合 35"/>
              <p:cNvGrpSpPr>
                <a:grpSpLocks/>
              </p:cNvGrpSpPr>
              <p:nvPr/>
            </p:nvGrpSpPr>
            <p:grpSpPr bwMode="auto">
              <a:xfrm>
                <a:off x="2124325" y="2928934"/>
                <a:ext cx="5019443" cy="1511300"/>
                <a:chOff x="2143107" y="3333586"/>
                <a:chExt cx="4733220" cy="1512000"/>
              </a:xfrm>
            </p:grpSpPr>
            <p:pic>
              <p:nvPicPr>
                <p:cNvPr id="72723" name="Picture 61" descr="C:\Documents and Settings\dafei\桌面\1314610896040_000.jpg"/>
                <p:cNvPicPr>
                  <a:picLocks noChangeArrowheads="1"/>
                </p:cNvPicPr>
                <p:nvPr/>
              </p:nvPicPr>
              <p:blipFill>
                <a:blip r:embed="rId11" cstate="print"/>
                <a:srcRect/>
                <a:stretch>
                  <a:fillRect/>
                </a:stretch>
              </p:blipFill>
              <p:spPr bwMode="auto">
                <a:xfrm>
                  <a:off x="4500327" y="3333586"/>
                  <a:ext cx="2376000" cy="1512000"/>
                </a:xfrm>
                <a:prstGeom prst="rect">
                  <a:avLst/>
                </a:prstGeom>
                <a:noFill/>
                <a:ln w="6350">
                  <a:solidFill>
                    <a:srgbClr val="993300"/>
                  </a:solidFill>
                  <a:prstDash val="sysDot"/>
                  <a:miter lim="800000"/>
                  <a:headEnd/>
                  <a:tailEnd/>
                </a:ln>
              </p:spPr>
            </p:pic>
            <p:pic>
              <p:nvPicPr>
                <p:cNvPr id="72724" name="Picture 65" descr="C:\Documents and Settings\dafei\桌面\0934570.png"/>
                <p:cNvPicPr>
                  <a:picLocks noChangeArrowheads="1"/>
                </p:cNvPicPr>
                <p:nvPr/>
              </p:nvPicPr>
              <p:blipFill>
                <a:blip r:embed="rId12" cstate="print"/>
                <a:srcRect/>
                <a:stretch>
                  <a:fillRect/>
                </a:stretch>
              </p:blipFill>
              <p:spPr bwMode="auto">
                <a:xfrm>
                  <a:off x="2143107" y="3333586"/>
                  <a:ext cx="2374900" cy="1511301"/>
                </a:xfrm>
                <a:prstGeom prst="rect">
                  <a:avLst/>
                </a:prstGeom>
                <a:noFill/>
                <a:ln w="9525">
                  <a:solidFill>
                    <a:srgbClr val="993300"/>
                  </a:solidFill>
                  <a:prstDash val="sysDot"/>
                  <a:miter lim="800000"/>
                  <a:headEnd/>
                  <a:tailEnd/>
                </a:ln>
              </p:spPr>
            </p:pic>
          </p:grpSp>
          <p:grpSp>
            <p:nvGrpSpPr>
              <p:cNvPr id="19" name="组合 42"/>
              <p:cNvGrpSpPr>
                <a:grpSpLocks/>
              </p:cNvGrpSpPr>
              <p:nvPr/>
            </p:nvGrpSpPr>
            <p:grpSpPr bwMode="auto">
              <a:xfrm>
                <a:off x="2046307" y="2928935"/>
                <a:ext cx="5026023" cy="1500198"/>
                <a:chOff x="2547329" y="3548083"/>
                <a:chExt cx="4739830" cy="1333652"/>
              </a:xfrm>
            </p:grpSpPr>
            <p:sp>
              <p:nvSpPr>
                <p:cNvPr id="11" name="矩形 34"/>
                <p:cNvSpPr>
                  <a:spLocks noChangeArrowheads="1"/>
                </p:cNvSpPr>
                <p:nvPr/>
              </p:nvSpPr>
              <p:spPr bwMode="auto">
                <a:xfrm>
                  <a:off x="2546700" y="3547996"/>
                  <a:ext cx="4740737" cy="1333796"/>
                </a:xfrm>
                <a:prstGeom prst="rect">
                  <a:avLst/>
                </a:prstGeom>
                <a:solidFill>
                  <a:srgbClr val="FFFFFF">
                    <a:alpha val="70195"/>
                  </a:srgbClr>
                </a:solidFill>
                <a:ln w="9525" algn="ctr">
                  <a:noFill/>
                  <a:round/>
                  <a:headEnd/>
                  <a:tailEnd/>
                </a:ln>
              </p:spPr>
              <p:txBody>
                <a:bodyPr/>
                <a:lstStyle/>
                <a:p>
                  <a:pPr eaLnBrk="0" fontAlgn="auto" hangingPunct="0">
                    <a:spcBef>
                      <a:spcPts val="0"/>
                    </a:spcBef>
                    <a:spcAft>
                      <a:spcPts val="0"/>
                    </a:spcAft>
                    <a:defRPr/>
                  </a:pPr>
                  <a:endParaRPr lang="zh-CN" altLang="en-US" sz="1600" b="1" kern="0">
                    <a:solidFill>
                      <a:sysClr val="windowText" lastClr="000000"/>
                    </a:solidFill>
                    <a:ea typeface="宋体" pitchFamily="2" charset="-122"/>
                  </a:endParaRPr>
                </a:p>
              </p:txBody>
            </p:sp>
            <p:sp>
              <p:nvSpPr>
                <p:cNvPr id="12" name="Oval 4"/>
                <p:cNvSpPr>
                  <a:spLocks noChangeArrowheads="1"/>
                </p:cNvSpPr>
                <p:nvPr/>
              </p:nvSpPr>
              <p:spPr bwMode="auto">
                <a:xfrm>
                  <a:off x="3986022" y="3865618"/>
                  <a:ext cx="1953734" cy="723533"/>
                </a:xfrm>
                <a:prstGeom prst="ellipse">
                  <a:avLst/>
                </a:prstGeom>
                <a:solidFill>
                  <a:srgbClr val="993300"/>
                </a:solidFill>
                <a:ln w="57150">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b"/>
                <a:lstStyle/>
                <a:p>
                  <a:pPr algn="ctr" eaLnBrk="0" fontAlgn="auto" hangingPunct="0">
                    <a:spcBef>
                      <a:spcPts val="0"/>
                    </a:spcBef>
                    <a:spcAft>
                      <a:spcPts val="0"/>
                    </a:spcAft>
                    <a:defRPr/>
                  </a:pPr>
                  <a:r>
                    <a:rPr lang="zh-CN" altLang="en-US" b="1" kern="0" dirty="0">
                      <a:solidFill>
                        <a:srgbClr val="FFFFFF"/>
                      </a:solidFill>
                      <a:latin typeface="华文中宋" pitchFamily="2" charset="-122"/>
                      <a:ea typeface="华文中宋" pitchFamily="2" charset="-122"/>
                    </a:rPr>
                    <a:t>位置服务</a:t>
                  </a:r>
                  <a:endParaRPr lang="en-US" altLang="zh-CN" b="1" kern="0" dirty="0">
                    <a:solidFill>
                      <a:srgbClr val="FFFFFF"/>
                    </a:solidFill>
                    <a:latin typeface="华文中宋" pitchFamily="2" charset="-122"/>
                    <a:ea typeface="华文中宋" pitchFamily="2" charset="-122"/>
                  </a:endParaRPr>
                </a:p>
                <a:p>
                  <a:pPr algn="ctr" eaLnBrk="0" fontAlgn="auto" hangingPunct="0">
                    <a:spcBef>
                      <a:spcPts val="0"/>
                    </a:spcBef>
                    <a:spcAft>
                      <a:spcPts val="0"/>
                    </a:spcAft>
                    <a:defRPr/>
                  </a:pPr>
                  <a:r>
                    <a:rPr lang="zh-CN" altLang="en-US" b="1" kern="0" dirty="0">
                      <a:solidFill>
                        <a:srgbClr val="FFFFFF"/>
                      </a:solidFill>
                      <a:latin typeface="华文中宋" pitchFamily="2" charset="-122"/>
                      <a:ea typeface="华文中宋" pitchFamily="2" charset="-122"/>
                    </a:rPr>
                    <a:t>全息位置地图</a:t>
                  </a:r>
                </a:p>
              </p:txBody>
            </p:sp>
          </p:grpSp>
          <p:sp>
            <p:nvSpPr>
              <p:cNvPr id="9" name="上箭头 8"/>
              <p:cNvSpPr>
                <a:spLocks noChangeArrowheads="1"/>
              </p:cNvSpPr>
              <p:nvPr/>
            </p:nvSpPr>
            <p:spPr bwMode="auto">
              <a:xfrm>
                <a:off x="4429124" y="4143380"/>
                <a:ext cx="285752" cy="285752"/>
              </a:xfrm>
              <a:prstGeom prst="upArrow">
                <a:avLst>
                  <a:gd name="adj1" fmla="val 50000"/>
                  <a:gd name="adj2" fmla="val 50000"/>
                </a:avLst>
              </a:prstGeom>
              <a:solidFill>
                <a:srgbClr val="9933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0" fontAlgn="auto" hangingPunct="0">
                  <a:spcBef>
                    <a:spcPts val="0"/>
                  </a:spcBef>
                  <a:spcAft>
                    <a:spcPts val="0"/>
                  </a:spcAft>
                  <a:defRPr/>
                </a:pPr>
                <a:endParaRPr lang="zh-CN" altLang="en-US" sz="1600" b="1" kern="0">
                  <a:solidFill>
                    <a:srgbClr val="FFFFFF"/>
                  </a:solidFill>
                  <a:latin typeface="Verdana"/>
                  <a:ea typeface="宋体" pitchFamily="2" charset="-122"/>
                </a:endParaRPr>
              </a:p>
            </p:txBody>
          </p:sp>
          <p:sp>
            <p:nvSpPr>
              <p:cNvPr id="10" name="上箭头 9"/>
              <p:cNvSpPr>
                <a:spLocks noChangeArrowheads="1"/>
              </p:cNvSpPr>
              <p:nvPr/>
            </p:nvSpPr>
            <p:spPr bwMode="auto">
              <a:xfrm>
                <a:off x="4429124" y="2928934"/>
                <a:ext cx="285752" cy="285752"/>
              </a:xfrm>
              <a:prstGeom prst="upArrow">
                <a:avLst>
                  <a:gd name="adj1" fmla="val 50000"/>
                  <a:gd name="adj2" fmla="val 50000"/>
                </a:avLst>
              </a:prstGeom>
              <a:solidFill>
                <a:srgbClr val="9933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0" fontAlgn="auto" hangingPunct="0">
                  <a:spcBef>
                    <a:spcPts val="0"/>
                  </a:spcBef>
                  <a:spcAft>
                    <a:spcPts val="0"/>
                  </a:spcAft>
                  <a:defRPr/>
                </a:pPr>
                <a:endParaRPr lang="zh-CN" altLang="en-US" sz="1600" b="1" kern="0">
                  <a:solidFill>
                    <a:srgbClr val="FFFFFF"/>
                  </a:solidFill>
                  <a:latin typeface="Verdana"/>
                  <a:ea typeface="宋体" pitchFamily="2" charset="-122"/>
                </a:endParaRP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492" y="188640"/>
            <a:ext cx="72009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30000"/>
              </a:lnSpc>
            </a:pPr>
            <a:r>
              <a:rPr lang="zh-CN" altLang="en-US" sz="4000" b="1" dirty="0">
                <a:solidFill>
                  <a:srgbClr val="C00000"/>
                </a:solidFill>
                <a:latin typeface="华文行楷" pitchFamily="2" charset="-122"/>
                <a:ea typeface="华文行楷" pitchFamily="2" charset="-122"/>
              </a:rPr>
              <a:t>       地图，人类进入文明社会的一个标志，我们无法想象一个没有地图的世界会怎么样！</a:t>
            </a:r>
          </a:p>
        </p:txBody>
      </p:sp>
      <p:sp>
        <p:nvSpPr>
          <p:cNvPr id="4" name="TextBox 3"/>
          <p:cNvSpPr txBox="1">
            <a:spLocks noChangeArrowheads="1"/>
          </p:cNvSpPr>
          <p:nvPr/>
        </p:nvSpPr>
        <p:spPr bwMode="auto">
          <a:xfrm>
            <a:off x="3347864" y="4653304"/>
            <a:ext cx="5364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b="1" dirty="0">
                <a:latin typeface="华文行楷" pitchFamily="2" charset="-122"/>
                <a:ea typeface="华文行楷" pitchFamily="2" charset="-122"/>
              </a:rPr>
              <a:t>高俊：数字化时代地图学的诠释</a:t>
            </a:r>
          </a:p>
        </p:txBody>
      </p:sp>
      <p:pic>
        <p:nvPicPr>
          <p:cNvPr id="5" name="图片 5" descr="图片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95" y="2945497"/>
            <a:ext cx="2604889" cy="393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8722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3"/>
          <p:cNvSpPr txBox="1">
            <a:spLocks noChangeArrowheads="1"/>
          </p:cNvSpPr>
          <p:nvPr/>
        </p:nvSpPr>
        <p:spPr bwMode="auto">
          <a:xfrm>
            <a:off x="107950" y="692151"/>
            <a:ext cx="4608513" cy="5853910"/>
          </a:xfrm>
          <a:prstGeom prst="rect">
            <a:avLst/>
          </a:prstGeom>
          <a:noFill/>
          <a:ln w="9525">
            <a:noFill/>
            <a:miter lim="800000"/>
            <a:headEnd/>
            <a:tailEnd/>
          </a:ln>
        </p:spPr>
        <p:txBody>
          <a:bodyPr>
            <a:spAutoFit/>
          </a:bodyPr>
          <a:lstStyle/>
          <a:p>
            <a:pPr>
              <a:lnSpc>
                <a:spcPct val="130000"/>
              </a:lnSpc>
            </a:pPr>
            <a:r>
              <a:rPr lang="zh-CN" altLang="en-US" sz="3200" b="1" dirty="0">
                <a:solidFill>
                  <a:srgbClr val="002060"/>
                </a:solidFill>
                <a:latin typeface="微软雅黑" pitchFamily="34" charset="-122"/>
                <a:ea typeface="微软雅黑" pitchFamily="34" charset="-122"/>
              </a:rPr>
              <a:t>     地图被认为是改变世界的十大</a:t>
            </a:r>
            <a:r>
              <a:rPr lang="zh-CN" altLang="en-US" sz="3200" b="1" dirty="0">
                <a:solidFill>
                  <a:srgbClr val="FF0000"/>
                </a:solidFill>
                <a:latin typeface="微软雅黑" pitchFamily="34" charset="-122"/>
                <a:ea typeface="微软雅黑" pitchFamily="34" charset="-122"/>
              </a:rPr>
              <a:t>地理</a:t>
            </a:r>
            <a:r>
              <a:rPr lang="zh-CN" altLang="en-US" sz="3200" b="1" dirty="0" smtClean="0">
                <a:solidFill>
                  <a:srgbClr val="FF0000"/>
                </a:solidFill>
                <a:latin typeface="微软雅黑" pitchFamily="34" charset="-122"/>
                <a:ea typeface="微软雅黑" pitchFamily="34" charset="-122"/>
              </a:rPr>
              <a:t>思想方法</a:t>
            </a:r>
            <a:r>
              <a:rPr lang="zh-CN" altLang="en-US" sz="3200" b="1" dirty="0" smtClean="0">
                <a:solidFill>
                  <a:srgbClr val="002060"/>
                </a:solidFill>
                <a:latin typeface="微软雅黑" pitchFamily="34" charset="-122"/>
                <a:ea typeface="微软雅黑" pitchFamily="34" charset="-122"/>
              </a:rPr>
              <a:t>之一</a:t>
            </a:r>
            <a:r>
              <a:rPr lang="zh-CN" altLang="en-US" sz="3200" b="1" dirty="0">
                <a:solidFill>
                  <a:srgbClr val="002060"/>
                </a:solidFill>
                <a:latin typeface="微软雅黑" pitchFamily="34" charset="-122"/>
                <a:ea typeface="微软雅黑" pitchFamily="34" charset="-122"/>
              </a:rPr>
              <a:t>。它以科学的符号系统、地图投影和综合方法表达复杂地理世界的空间结构和空间关系，成为人类文明史上的伟大创想。</a:t>
            </a:r>
            <a:r>
              <a:rPr lang="zh-CN" altLang="en-US" sz="3200" b="1" dirty="0">
                <a:solidFill>
                  <a:srgbClr val="FF0000"/>
                </a:solidFill>
                <a:latin typeface="微软雅黑" pitchFamily="34" charset="-122"/>
                <a:ea typeface="微软雅黑" pitchFamily="34" charset="-122"/>
              </a:rPr>
              <a:t>“地图构建世界，而非复制世界”</a:t>
            </a:r>
            <a:r>
              <a:rPr lang="zh-CN" altLang="en-US" sz="3200" b="1" dirty="0" smtClean="0">
                <a:solidFill>
                  <a:srgbClr val="FF0000"/>
                </a:solidFill>
                <a:latin typeface="微软雅黑" pitchFamily="34" charset="-122"/>
                <a:ea typeface="微软雅黑" pitchFamily="34" charset="-122"/>
              </a:rPr>
              <a:t>。</a:t>
            </a:r>
            <a:endParaRPr lang="zh-CN" altLang="en-US" sz="3200" b="1" dirty="0">
              <a:solidFill>
                <a:srgbClr val="FF0000"/>
              </a:solidFill>
              <a:latin typeface="微软雅黑" pitchFamily="34" charset="-122"/>
              <a:ea typeface="微软雅黑" pitchFamily="34" charset="-122"/>
            </a:endParaRPr>
          </a:p>
        </p:txBody>
      </p:sp>
      <p:pic>
        <p:nvPicPr>
          <p:cNvPr id="17412" name="Picture 2"/>
          <p:cNvPicPr>
            <a:picLocks noChangeAspect="1" noChangeArrowheads="1"/>
          </p:cNvPicPr>
          <p:nvPr/>
        </p:nvPicPr>
        <p:blipFill>
          <a:blip r:embed="rId2" cstate="print"/>
          <a:srcRect/>
          <a:stretch>
            <a:fillRect/>
          </a:stretch>
        </p:blipFill>
        <p:spPr bwMode="auto">
          <a:xfrm>
            <a:off x="4859338" y="593725"/>
            <a:ext cx="4038600" cy="593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7000" y="5013176"/>
            <a:ext cx="44275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zh-CN" sz="3200" dirty="0"/>
              <a:t>1570年</a:t>
            </a:r>
            <a:r>
              <a:rPr lang="zh-CN" altLang="zh-CN" sz="3200" dirty="0">
                <a:hlinkClick r:id="rId2" tooltip="巴塞尔"/>
              </a:rPr>
              <a:t>巴塞尔</a:t>
            </a:r>
            <a:r>
              <a:rPr lang="zh-CN" altLang="zh-CN" sz="3200" dirty="0"/>
              <a:t>人</a:t>
            </a:r>
            <a:r>
              <a:rPr lang="zh-CN" altLang="zh-CN" sz="3200" dirty="0">
                <a:hlinkClick r:id="rId3" tooltip="塞巴斯蒂安·闵斯特（页面不存在）"/>
              </a:rPr>
              <a:t>塞巴斯蒂安·闵斯特</a:t>
            </a:r>
            <a:r>
              <a:rPr lang="zh-CN" altLang="zh-CN" sz="3200" dirty="0"/>
              <a:t>印制。</a:t>
            </a:r>
            <a:endParaRPr lang="zh-CN" altLang="en-US" sz="3200" dirty="0"/>
          </a:p>
        </p:txBody>
      </p:sp>
      <p:sp>
        <p:nvSpPr>
          <p:cNvPr id="5" name="TextBox 4"/>
          <p:cNvSpPr txBox="1">
            <a:spLocks noChangeArrowheads="1"/>
          </p:cNvSpPr>
          <p:nvPr/>
        </p:nvSpPr>
        <p:spPr bwMode="auto">
          <a:xfrm>
            <a:off x="5260549" y="2642487"/>
            <a:ext cx="3528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zh-CN" sz="3600" b="1" dirty="0">
                <a:solidFill>
                  <a:srgbClr val="FF0000"/>
                </a:solidFill>
                <a:latin typeface="黑体" pitchFamily="2" charset="-122"/>
                <a:ea typeface="黑体" pitchFamily="2" charset="-122"/>
              </a:rPr>
              <a:t>女王形象的欧洲</a:t>
            </a:r>
            <a:endParaRPr lang="zh-CN" altLang="en-US" sz="3600" b="1" dirty="0">
              <a:solidFill>
                <a:srgbClr val="FF0000"/>
              </a:solidFill>
              <a:latin typeface="黑体" pitchFamily="2" charset="-122"/>
              <a:ea typeface="黑体" pitchFamily="2" charset="-122"/>
            </a:endParaRPr>
          </a:p>
        </p:txBody>
      </p:sp>
      <p:pic>
        <p:nvPicPr>
          <p:cNvPr id="921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27984" cy="6973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7029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2" cstate="print"/>
          <a:srcRect/>
          <a:stretch>
            <a:fillRect/>
          </a:stretch>
        </p:blipFill>
        <p:spPr bwMode="auto">
          <a:xfrm>
            <a:off x="307731" y="457200"/>
            <a:ext cx="6796454" cy="5886450"/>
          </a:xfrm>
          <a:prstGeom prst="rect">
            <a:avLst/>
          </a:prstGeom>
          <a:noFill/>
          <a:ln w="9525">
            <a:noFill/>
            <a:miter lim="800000"/>
            <a:headEnd/>
            <a:tailEnd/>
          </a:ln>
        </p:spPr>
      </p:pic>
      <p:sp>
        <p:nvSpPr>
          <p:cNvPr id="9" name="TextBox 8"/>
          <p:cNvSpPr txBox="1"/>
          <p:nvPr/>
        </p:nvSpPr>
        <p:spPr>
          <a:xfrm>
            <a:off x="7003754" y="653168"/>
            <a:ext cx="1538883" cy="5646739"/>
          </a:xfrm>
          <a:prstGeom prst="rect">
            <a:avLst/>
          </a:prstGeom>
          <a:noFill/>
        </p:spPr>
        <p:txBody>
          <a:bodyPr vert="eaVert" wrap="none">
            <a:spAutoFit/>
          </a:bodyPr>
          <a:lstStyle/>
          <a:p>
            <a:pPr eaLnBrk="0" hangingPunct="0">
              <a:defRPr/>
            </a:pPr>
            <a:r>
              <a:rPr lang="zh-CN" altLang="en-US" sz="8800" b="1" dirty="0">
                <a:ln w="17780" cmpd="sng">
                  <a:noFill/>
                  <a:prstDash val="solid"/>
                  <a:miter lim="800000"/>
                </a:ln>
                <a:gradFill>
                  <a:gsLst>
                    <a:gs pos="10000">
                      <a:srgbClr val="4F81BD">
                        <a:tint val="63000"/>
                        <a:sat val="105000"/>
                      </a:srgbClr>
                    </a:gs>
                    <a:gs pos="90000">
                      <a:srgbClr val="4F81BD">
                        <a:shade val="50000"/>
                        <a:satMod val="100000"/>
                      </a:srgbClr>
                    </a:gs>
                  </a:gsLst>
                  <a:lin ang="5400000"/>
                </a:gradFill>
                <a:effectLst>
                  <a:outerShdw blurRad="55000" dist="50800" dir="5400000" algn="tl">
                    <a:srgbClr val="000000">
                      <a:alpha val="33000"/>
                    </a:srgbClr>
                  </a:outerShdw>
                </a:effectLst>
                <a:latin typeface="黑体" pitchFamily="2" charset="-122"/>
                <a:ea typeface="黑体" pitchFamily="2" charset="-122"/>
              </a:rPr>
              <a:t>谢谢大家！</a:t>
            </a:r>
          </a:p>
        </p:txBody>
      </p:sp>
      <p:sp>
        <p:nvSpPr>
          <p:cNvPr id="4" name="Rectangle 127"/>
          <p:cNvSpPr>
            <a:spLocks noChangeArrowheads="1"/>
          </p:cNvSpPr>
          <p:nvPr/>
        </p:nvSpPr>
        <p:spPr bwMode="gray">
          <a:xfrm rot="5400000">
            <a:off x="5111262" y="2825265"/>
            <a:ext cx="6858000" cy="1207477"/>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eaLnBrk="0" hangingPunct="0">
              <a:defRPr/>
            </a:pPr>
            <a:endParaRPr lang="zh-CN" altLang="en-US" sz="1300" b="1">
              <a:solidFill>
                <a:srgbClr val="000000"/>
              </a:solidFill>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自定义设计方案">
  <a:themeElements>
    <a:clrScheme name="5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宋体"/>
        <a:cs typeface=""/>
      </a:majorFont>
      <a:minorFont>
        <a:latin typeface="Arial"/>
        <a:ea typeface="宋体"/>
        <a:cs typeface=""/>
      </a:minorFont>
    </a:fontScheme>
    <a:fmtScheme name="行云流水">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1" i="0" u="none" strike="noStrike" cap="none" normalizeH="0" baseline="0" smtClean="0">
            <a:ln>
              <a:noFill/>
            </a:ln>
            <a:solidFill>
              <a:srgbClr val="000000"/>
            </a:solidFill>
            <a:effectLst/>
            <a:latin typeface="Arial" charset="0"/>
            <a:ea typeface="宋体" pitchFamily="2" charset="-122"/>
          </a:defRPr>
        </a:defPPr>
      </a:lstStyle>
    </a:lnDef>
  </a:objectDefaults>
  <a:extraClrSchemeLst>
    <a:extraClrScheme>
      <a:clrScheme name="Default Design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Default Design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777777"/>
        </a:lt2>
        <a:accent1>
          <a:srgbClr val="FFFFFF"/>
        </a:accent1>
        <a:accent2>
          <a:srgbClr val="DDDDDD"/>
        </a:accent2>
        <a:accent3>
          <a:srgbClr val="FFFFFF"/>
        </a:accent3>
        <a:accent4>
          <a:srgbClr val="000000"/>
        </a:accent4>
        <a:accent5>
          <a:srgbClr val="FFFFFF"/>
        </a:accent5>
        <a:accent6>
          <a:srgbClr val="C8C8C8"/>
        </a:accent6>
        <a:hlink>
          <a:srgbClr val="777777"/>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砖雕艺术">
  <a:themeElements>
    <a:clrScheme name="砖雕艺术 1">
      <a:dk1>
        <a:srgbClr val="080808"/>
      </a:dk1>
      <a:lt1>
        <a:srgbClr val="FFFFFF"/>
      </a:lt1>
      <a:dk2>
        <a:srgbClr val="0039AC"/>
      </a:dk2>
      <a:lt2>
        <a:srgbClr val="C0C0C0"/>
      </a:lt2>
      <a:accent1>
        <a:srgbClr val="FFFF99"/>
      </a:accent1>
      <a:accent2>
        <a:srgbClr val="FFCC66"/>
      </a:accent2>
      <a:accent3>
        <a:srgbClr val="FFFFFF"/>
      </a:accent3>
      <a:accent4>
        <a:srgbClr val="060606"/>
      </a:accent4>
      <a:accent5>
        <a:srgbClr val="FFFFCA"/>
      </a:accent5>
      <a:accent6>
        <a:srgbClr val="E7B95C"/>
      </a:accent6>
      <a:hlink>
        <a:srgbClr val="0066FF"/>
      </a:hlink>
      <a:folHlink>
        <a:srgbClr val="CC3300"/>
      </a:folHlink>
    </a:clrScheme>
    <a:fontScheme name="砖雕艺术">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砖雕艺术 1">
        <a:dk1>
          <a:srgbClr val="080808"/>
        </a:dk1>
        <a:lt1>
          <a:srgbClr val="FFFFFF"/>
        </a:lt1>
        <a:dk2>
          <a:srgbClr val="0039AC"/>
        </a:dk2>
        <a:lt2>
          <a:srgbClr val="C0C0C0"/>
        </a:lt2>
        <a:accent1>
          <a:srgbClr val="FFFF99"/>
        </a:accent1>
        <a:accent2>
          <a:srgbClr val="FFCC66"/>
        </a:accent2>
        <a:accent3>
          <a:srgbClr val="FFFFFF"/>
        </a:accent3>
        <a:accent4>
          <a:srgbClr val="060606"/>
        </a:accent4>
        <a:accent5>
          <a:srgbClr val="FFFFCA"/>
        </a:accent5>
        <a:accent6>
          <a:srgbClr val="E7B95C"/>
        </a:accent6>
        <a:hlink>
          <a:srgbClr val="0066FF"/>
        </a:hlink>
        <a:folHlink>
          <a:srgbClr val="CC3300"/>
        </a:folHlink>
      </a:clrScheme>
      <a:clrMap bg1="lt1" tx1="dk1" bg2="lt2" tx2="dk2" accent1="accent1" accent2="accent2" accent3="accent3" accent4="accent4" accent5="accent5" accent6="accent6" hlink="hlink" folHlink="folHlink"/>
    </a:extraClrScheme>
    <a:extraClrScheme>
      <a:clrScheme name="砖雕艺术 2">
        <a:dk1>
          <a:srgbClr val="333399"/>
        </a:dk1>
        <a:lt1>
          <a:srgbClr val="ADD3AF"/>
        </a:lt1>
        <a:dk2>
          <a:srgbClr val="D65700"/>
        </a:dk2>
        <a:lt2>
          <a:srgbClr val="B2B2B2"/>
        </a:lt2>
        <a:accent1>
          <a:srgbClr val="B8E9EE"/>
        </a:accent1>
        <a:accent2>
          <a:srgbClr val="FFCC00"/>
        </a:accent2>
        <a:accent3>
          <a:srgbClr val="D3E6D4"/>
        </a:accent3>
        <a:accent4>
          <a:srgbClr val="2A2A82"/>
        </a:accent4>
        <a:accent5>
          <a:srgbClr val="D8F2F5"/>
        </a:accent5>
        <a:accent6>
          <a:srgbClr val="E7B900"/>
        </a:accent6>
        <a:hlink>
          <a:srgbClr val="008080"/>
        </a:hlink>
        <a:folHlink>
          <a:srgbClr val="003366"/>
        </a:folHlink>
      </a:clrScheme>
      <a:clrMap bg1="lt1" tx1="dk1" bg2="lt2" tx2="dk2" accent1="accent1" accent2="accent2" accent3="accent3" accent4="accent4" accent5="accent5" accent6="accent6" hlink="hlink" folHlink="folHlink"/>
    </a:extraClrScheme>
    <a:extraClrScheme>
      <a:clrScheme name="砖雕艺术 3">
        <a:dk1>
          <a:srgbClr val="003BB2"/>
        </a:dk1>
        <a:lt1>
          <a:srgbClr val="CCFFCC"/>
        </a:lt1>
        <a:dk2>
          <a:srgbClr val="003366"/>
        </a:dk2>
        <a:lt2>
          <a:srgbClr val="C0C0C0"/>
        </a:lt2>
        <a:accent1>
          <a:srgbClr val="FFFFFF"/>
        </a:accent1>
        <a:accent2>
          <a:srgbClr val="009900"/>
        </a:accent2>
        <a:accent3>
          <a:srgbClr val="E2FFE2"/>
        </a:accent3>
        <a:accent4>
          <a:srgbClr val="003197"/>
        </a:accent4>
        <a:accent5>
          <a:srgbClr val="FFFFFF"/>
        </a:accent5>
        <a:accent6>
          <a:srgbClr val="008A00"/>
        </a:accent6>
        <a:hlink>
          <a:srgbClr val="333399"/>
        </a:hlink>
        <a:folHlink>
          <a:srgbClr val="E45C00"/>
        </a:folHlink>
      </a:clrScheme>
      <a:clrMap bg1="lt1" tx1="dk1" bg2="lt2" tx2="dk2" accent1="accent1" accent2="accent2" accent3="accent3" accent4="accent4" accent5="accent5" accent6="accent6" hlink="hlink" folHlink="folHlink"/>
    </a:extraClrScheme>
    <a:extraClrScheme>
      <a:clrScheme name="砖雕艺术 4">
        <a:dk1>
          <a:srgbClr val="0000CC"/>
        </a:dk1>
        <a:lt1>
          <a:srgbClr val="CCECFF"/>
        </a:lt1>
        <a:dk2>
          <a:srgbClr val="006666"/>
        </a:dk2>
        <a:lt2>
          <a:srgbClr val="C0C0C0"/>
        </a:lt2>
        <a:accent1>
          <a:srgbClr val="FFFF99"/>
        </a:accent1>
        <a:accent2>
          <a:srgbClr val="FFCCFF"/>
        </a:accent2>
        <a:accent3>
          <a:srgbClr val="E2F4FF"/>
        </a:accent3>
        <a:accent4>
          <a:srgbClr val="0000AE"/>
        </a:accent4>
        <a:accent5>
          <a:srgbClr val="FFFFCA"/>
        </a:accent5>
        <a:accent6>
          <a:srgbClr val="E7B9E7"/>
        </a:accent6>
        <a:hlink>
          <a:srgbClr val="CC3300"/>
        </a:hlink>
        <a:folHlink>
          <a:srgbClr val="666699"/>
        </a:folHlink>
      </a:clrScheme>
      <a:clrMap bg1="lt1" tx1="dk1" bg2="lt2" tx2="dk2" accent1="accent1" accent2="accent2" accent3="accent3" accent4="accent4" accent5="accent5" accent6="accent6" hlink="hlink" folHlink="folHlink"/>
    </a:extraClrScheme>
    <a:extraClrScheme>
      <a:clrScheme name="砖雕艺术 5">
        <a:dk1>
          <a:srgbClr val="000000"/>
        </a:dk1>
        <a:lt1>
          <a:srgbClr val="FFFFCC"/>
        </a:lt1>
        <a:dk2>
          <a:srgbClr val="5A5A86"/>
        </a:dk2>
        <a:lt2>
          <a:srgbClr val="C0C0C0"/>
        </a:lt2>
        <a:accent1>
          <a:srgbClr val="D5E9F7"/>
        </a:accent1>
        <a:accent2>
          <a:srgbClr val="FFCC00"/>
        </a:accent2>
        <a:accent3>
          <a:srgbClr val="FFFFE2"/>
        </a:accent3>
        <a:accent4>
          <a:srgbClr val="000000"/>
        </a:accent4>
        <a:accent5>
          <a:srgbClr val="E7F2FA"/>
        </a:accent5>
        <a:accent6>
          <a:srgbClr val="E7B900"/>
        </a:accent6>
        <a:hlink>
          <a:srgbClr val="CC3300"/>
        </a:hlink>
        <a:folHlink>
          <a:srgbClr val="007D7A"/>
        </a:folHlink>
      </a:clrScheme>
      <a:clrMap bg1="lt1" tx1="dk1" bg2="lt2" tx2="dk2" accent1="accent1" accent2="accent2" accent3="accent3" accent4="accent4" accent5="accent5" accent6="accent6" hlink="hlink" folHlink="folHlink"/>
    </a:extraClrScheme>
    <a:extraClrScheme>
      <a:clrScheme name="砖雕艺术 6">
        <a:dk1>
          <a:srgbClr val="006666"/>
        </a:dk1>
        <a:lt1>
          <a:srgbClr val="FFECD9"/>
        </a:lt1>
        <a:dk2>
          <a:srgbClr val="000099"/>
        </a:dk2>
        <a:lt2>
          <a:srgbClr val="B2B2B2"/>
        </a:lt2>
        <a:accent1>
          <a:srgbClr val="EAEAEA"/>
        </a:accent1>
        <a:accent2>
          <a:srgbClr val="FF6600"/>
        </a:accent2>
        <a:accent3>
          <a:srgbClr val="FFF4E9"/>
        </a:accent3>
        <a:accent4>
          <a:srgbClr val="005656"/>
        </a:accent4>
        <a:accent5>
          <a:srgbClr val="F3F3F3"/>
        </a:accent5>
        <a:accent6>
          <a:srgbClr val="E75C00"/>
        </a:accent6>
        <a:hlink>
          <a:srgbClr val="0066FF"/>
        </a:hlink>
        <a:folHlink>
          <a:srgbClr val="777777"/>
        </a:folHlink>
      </a:clrScheme>
      <a:clrMap bg1="lt1" tx1="dk1" bg2="lt2" tx2="dk2" accent1="accent1" accent2="accent2" accent3="accent3" accent4="accent4" accent5="accent5" accent6="accent6" hlink="hlink" folHlink="folHlink"/>
    </a:extraClrScheme>
    <a:extraClrScheme>
      <a:clrScheme name="砖雕艺术 7">
        <a:dk1>
          <a:srgbClr val="585884"/>
        </a:dk1>
        <a:lt1>
          <a:srgbClr val="DDDDDD"/>
        </a:lt1>
        <a:dk2>
          <a:srgbClr val="000000"/>
        </a:dk2>
        <a:lt2>
          <a:srgbClr val="969696"/>
        </a:lt2>
        <a:accent1>
          <a:srgbClr val="FFFFCC"/>
        </a:accent1>
        <a:accent2>
          <a:srgbClr val="99CC00"/>
        </a:accent2>
        <a:accent3>
          <a:srgbClr val="EBEBEB"/>
        </a:accent3>
        <a:accent4>
          <a:srgbClr val="4A4A70"/>
        </a:accent4>
        <a:accent5>
          <a:srgbClr val="FFFFE2"/>
        </a:accent5>
        <a:accent6>
          <a:srgbClr val="8AB900"/>
        </a:accent6>
        <a:hlink>
          <a:srgbClr val="FF3300"/>
        </a:hlink>
        <a:folHlink>
          <a:srgbClr val="6E3B8B"/>
        </a:folHlink>
      </a:clrScheme>
      <a:clrMap bg1="lt1" tx1="dk1" bg2="lt2" tx2="dk2" accent1="accent1" accent2="accent2" accent3="accent3" accent4="accent4" accent5="accent5" accent6="accent6" hlink="hlink" folHlink="folHlink"/>
    </a:extraClrScheme>
    <a:extraClrScheme>
      <a:clrScheme name="砖雕艺术 8">
        <a:dk1>
          <a:srgbClr val="333399"/>
        </a:dk1>
        <a:lt1>
          <a:srgbClr val="FFD9D9"/>
        </a:lt1>
        <a:dk2>
          <a:srgbClr val="00716E"/>
        </a:dk2>
        <a:lt2>
          <a:srgbClr val="C0C0C0"/>
        </a:lt2>
        <a:accent1>
          <a:srgbClr val="AED2BA"/>
        </a:accent1>
        <a:accent2>
          <a:srgbClr val="FF9933"/>
        </a:accent2>
        <a:accent3>
          <a:srgbClr val="FFE9E9"/>
        </a:accent3>
        <a:accent4>
          <a:srgbClr val="2A2A82"/>
        </a:accent4>
        <a:accent5>
          <a:srgbClr val="D3E5D9"/>
        </a:accent5>
        <a:accent6>
          <a:srgbClr val="E78A2D"/>
        </a:accent6>
        <a:hlink>
          <a:srgbClr val="CC3300"/>
        </a:hlink>
        <a:folHlink>
          <a:srgbClr val="0066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砖雕艺术">
  <a:themeElements>
    <a:clrScheme name="砖雕艺术 1">
      <a:dk1>
        <a:srgbClr val="080808"/>
      </a:dk1>
      <a:lt1>
        <a:srgbClr val="FFFFFF"/>
      </a:lt1>
      <a:dk2>
        <a:srgbClr val="0039AC"/>
      </a:dk2>
      <a:lt2>
        <a:srgbClr val="C0C0C0"/>
      </a:lt2>
      <a:accent1>
        <a:srgbClr val="FFFF99"/>
      </a:accent1>
      <a:accent2>
        <a:srgbClr val="FFCC66"/>
      </a:accent2>
      <a:accent3>
        <a:srgbClr val="FFFFFF"/>
      </a:accent3>
      <a:accent4>
        <a:srgbClr val="060606"/>
      </a:accent4>
      <a:accent5>
        <a:srgbClr val="FFFFCA"/>
      </a:accent5>
      <a:accent6>
        <a:srgbClr val="E7B95C"/>
      </a:accent6>
      <a:hlink>
        <a:srgbClr val="0066FF"/>
      </a:hlink>
      <a:folHlink>
        <a:srgbClr val="CC3300"/>
      </a:folHlink>
    </a:clrScheme>
    <a:fontScheme name="砖雕艺术">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砖雕艺术 1">
        <a:dk1>
          <a:srgbClr val="080808"/>
        </a:dk1>
        <a:lt1>
          <a:srgbClr val="FFFFFF"/>
        </a:lt1>
        <a:dk2>
          <a:srgbClr val="0039AC"/>
        </a:dk2>
        <a:lt2>
          <a:srgbClr val="C0C0C0"/>
        </a:lt2>
        <a:accent1>
          <a:srgbClr val="FFFF99"/>
        </a:accent1>
        <a:accent2>
          <a:srgbClr val="FFCC66"/>
        </a:accent2>
        <a:accent3>
          <a:srgbClr val="FFFFFF"/>
        </a:accent3>
        <a:accent4>
          <a:srgbClr val="060606"/>
        </a:accent4>
        <a:accent5>
          <a:srgbClr val="FFFFCA"/>
        </a:accent5>
        <a:accent6>
          <a:srgbClr val="E7B95C"/>
        </a:accent6>
        <a:hlink>
          <a:srgbClr val="0066FF"/>
        </a:hlink>
        <a:folHlink>
          <a:srgbClr val="CC3300"/>
        </a:folHlink>
      </a:clrScheme>
      <a:clrMap bg1="lt1" tx1="dk1" bg2="lt2" tx2="dk2" accent1="accent1" accent2="accent2" accent3="accent3" accent4="accent4" accent5="accent5" accent6="accent6" hlink="hlink" folHlink="folHlink"/>
    </a:extraClrScheme>
    <a:extraClrScheme>
      <a:clrScheme name="砖雕艺术 2">
        <a:dk1>
          <a:srgbClr val="333399"/>
        </a:dk1>
        <a:lt1>
          <a:srgbClr val="ADD3AF"/>
        </a:lt1>
        <a:dk2>
          <a:srgbClr val="D65700"/>
        </a:dk2>
        <a:lt2>
          <a:srgbClr val="B2B2B2"/>
        </a:lt2>
        <a:accent1>
          <a:srgbClr val="B8E9EE"/>
        </a:accent1>
        <a:accent2>
          <a:srgbClr val="FFCC00"/>
        </a:accent2>
        <a:accent3>
          <a:srgbClr val="D3E6D4"/>
        </a:accent3>
        <a:accent4>
          <a:srgbClr val="2A2A82"/>
        </a:accent4>
        <a:accent5>
          <a:srgbClr val="D8F2F5"/>
        </a:accent5>
        <a:accent6>
          <a:srgbClr val="E7B900"/>
        </a:accent6>
        <a:hlink>
          <a:srgbClr val="008080"/>
        </a:hlink>
        <a:folHlink>
          <a:srgbClr val="003366"/>
        </a:folHlink>
      </a:clrScheme>
      <a:clrMap bg1="lt1" tx1="dk1" bg2="lt2" tx2="dk2" accent1="accent1" accent2="accent2" accent3="accent3" accent4="accent4" accent5="accent5" accent6="accent6" hlink="hlink" folHlink="folHlink"/>
    </a:extraClrScheme>
    <a:extraClrScheme>
      <a:clrScheme name="砖雕艺术 3">
        <a:dk1>
          <a:srgbClr val="003BB2"/>
        </a:dk1>
        <a:lt1>
          <a:srgbClr val="CCFFCC"/>
        </a:lt1>
        <a:dk2>
          <a:srgbClr val="003366"/>
        </a:dk2>
        <a:lt2>
          <a:srgbClr val="C0C0C0"/>
        </a:lt2>
        <a:accent1>
          <a:srgbClr val="FFFFFF"/>
        </a:accent1>
        <a:accent2>
          <a:srgbClr val="009900"/>
        </a:accent2>
        <a:accent3>
          <a:srgbClr val="E2FFE2"/>
        </a:accent3>
        <a:accent4>
          <a:srgbClr val="003197"/>
        </a:accent4>
        <a:accent5>
          <a:srgbClr val="FFFFFF"/>
        </a:accent5>
        <a:accent6>
          <a:srgbClr val="008A00"/>
        </a:accent6>
        <a:hlink>
          <a:srgbClr val="333399"/>
        </a:hlink>
        <a:folHlink>
          <a:srgbClr val="E45C00"/>
        </a:folHlink>
      </a:clrScheme>
      <a:clrMap bg1="lt1" tx1="dk1" bg2="lt2" tx2="dk2" accent1="accent1" accent2="accent2" accent3="accent3" accent4="accent4" accent5="accent5" accent6="accent6" hlink="hlink" folHlink="folHlink"/>
    </a:extraClrScheme>
    <a:extraClrScheme>
      <a:clrScheme name="砖雕艺术 4">
        <a:dk1>
          <a:srgbClr val="0000CC"/>
        </a:dk1>
        <a:lt1>
          <a:srgbClr val="CCECFF"/>
        </a:lt1>
        <a:dk2>
          <a:srgbClr val="006666"/>
        </a:dk2>
        <a:lt2>
          <a:srgbClr val="C0C0C0"/>
        </a:lt2>
        <a:accent1>
          <a:srgbClr val="FFFF99"/>
        </a:accent1>
        <a:accent2>
          <a:srgbClr val="FFCCFF"/>
        </a:accent2>
        <a:accent3>
          <a:srgbClr val="E2F4FF"/>
        </a:accent3>
        <a:accent4>
          <a:srgbClr val="0000AE"/>
        </a:accent4>
        <a:accent5>
          <a:srgbClr val="FFFFCA"/>
        </a:accent5>
        <a:accent6>
          <a:srgbClr val="E7B9E7"/>
        </a:accent6>
        <a:hlink>
          <a:srgbClr val="CC3300"/>
        </a:hlink>
        <a:folHlink>
          <a:srgbClr val="666699"/>
        </a:folHlink>
      </a:clrScheme>
      <a:clrMap bg1="lt1" tx1="dk1" bg2="lt2" tx2="dk2" accent1="accent1" accent2="accent2" accent3="accent3" accent4="accent4" accent5="accent5" accent6="accent6" hlink="hlink" folHlink="folHlink"/>
    </a:extraClrScheme>
    <a:extraClrScheme>
      <a:clrScheme name="砖雕艺术 5">
        <a:dk1>
          <a:srgbClr val="000000"/>
        </a:dk1>
        <a:lt1>
          <a:srgbClr val="FFFFCC"/>
        </a:lt1>
        <a:dk2>
          <a:srgbClr val="5A5A86"/>
        </a:dk2>
        <a:lt2>
          <a:srgbClr val="C0C0C0"/>
        </a:lt2>
        <a:accent1>
          <a:srgbClr val="D5E9F7"/>
        </a:accent1>
        <a:accent2>
          <a:srgbClr val="FFCC00"/>
        </a:accent2>
        <a:accent3>
          <a:srgbClr val="FFFFE2"/>
        </a:accent3>
        <a:accent4>
          <a:srgbClr val="000000"/>
        </a:accent4>
        <a:accent5>
          <a:srgbClr val="E7F2FA"/>
        </a:accent5>
        <a:accent6>
          <a:srgbClr val="E7B900"/>
        </a:accent6>
        <a:hlink>
          <a:srgbClr val="CC3300"/>
        </a:hlink>
        <a:folHlink>
          <a:srgbClr val="007D7A"/>
        </a:folHlink>
      </a:clrScheme>
      <a:clrMap bg1="lt1" tx1="dk1" bg2="lt2" tx2="dk2" accent1="accent1" accent2="accent2" accent3="accent3" accent4="accent4" accent5="accent5" accent6="accent6" hlink="hlink" folHlink="folHlink"/>
    </a:extraClrScheme>
    <a:extraClrScheme>
      <a:clrScheme name="砖雕艺术 6">
        <a:dk1>
          <a:srgbClr val="006666"/>
        </a:dk1>
        <a:lt1>
          <a:srgbClr val="FFECD9"/>
        </a:lt1>
        <a:dk2>
          <a:srgbClr val="000099"/>
        </a:dk2>
        <a:lt2>
          <a:srgbClr val="B2B2B2"/>
        </a:lt2>
        <a:accent1>
          <a:srgbClr val="EAEAEA"/>
        </a:accent1>
        <a:accent2>
          <a:srgbClr val="FF6600"/>
        </a:accent2>
        <a:accent3>
          <a:srgbClr val="FFF4E9"/>
        </a:accent3>
        <a:accent4>
          <a:srgbClr val="005656"/>
        </a:accent4>
        <a:accent5>
          <a:srgbClr val="F3F3F3"/>
        </a:accent5>
        <a:accent6>
          <a:srgbClr val="E75C00"/>
        </a:accent6>
        <a:hlink>
          <a:srgbClr val="0066FF"/>
        </a:hlink>
        <a:folHlink>
          <a:srgbClr val="777777"/>
        </a:folHlink>
      </a:clrScheme>
      <a:clrMap bg1="lt1" tx1="dk1" bg2="lt2" tx2="dk2" accent1="accent1" accent2="accent2" accent3="accent3" accent4="accent4" accent5="accent5" accent6="accent6" hlink="hlink" folHlink="folHlink"/>
    </a:extraClrScheme>
    <a:extraClrScheme>
      <a:clrScheme name="砖雕艺术 7">
        <a:dk1>
          <a:srgbClr val="585884"/>
        </a:dk1>
        <a:lt1>
          <a:srgbClr val="DDDDDD"/>
        </a:lt1>
        <a:dk2>
          <a:srgbClr val="000000"/>
        </a:dk2>
        <a:lt2>
          <a:srgbClr val="969696"/>
        </a:lt2>
        <a:accent1>
          <a:srgbClr val="FFFFCC"/>
        </a:accent1>
        <a:accent2>
          <a:srgbClr val="99CC00"/>
        </a:accent2>
        <a:accent3>
          <a:srgbClr val="EBEBEB"/>
        </a:accent3>
        <a:accent4>
          <a:srgbClr val="4A4A70"/>
        </a:accent4>
        <a:accent5>
          <a:srgbClr val="FFFFE2"/>
        </a:accent5>
        <a:accent6>
          <a:srgbClr val="8AB900"/>
        </a:accent6>
        <a:hlink>
          <a:srgbClr val="FF3300"/>
        </a:hlink>
        <a:folHlink>
          <a:srgbClr val="6E3B8B"/>
        </a:folHlink>
      </a:clrScheme>
      <a:clrMap bg1="lt1" tx1="dk1" bg2="lt2" tx2="dk2" accent1="accent1" accent2="accent2" accent3="accent3" accent4="accent4" accent5="accent5" accent6="accent6" hlink="hlink" folHlink="folHlink"/>
    </a:extraClrScheme>
    <a:extraClrScheme>
      <a:clrScheme name="砖雕艺术 8">
        <a:dk1>
          <a:srgbClr val="333399"/>
        </a:dk1>
        <a:lt1>
          <a:srgbClr val="FFD9D9"/>
        </a:lt1>
        <a:dk2>
          <a:srgbClr val="00716E"/>
        </a:dk2>
        <a:lt2>
          <a:srgbClr val="C0C0C0"/>
        </a:lt2>
        <a:accent1>
          <a:srgbClr val="AED2BA"/>
        </a:accent1>
        <a:accent2>
          <a:srgbClr val="FF9933"/>
        </a:accent2>
        <a:accent3>
          <a:srgbClr val="FFE9E9"/>
        </a:accent3>
        <a:accent4>
          <a:srgbClr val="2A2A82"/>
        </a:accent4>
        <a:accent5>
          <a:srgbClr val="D3E5D9"/>
        </a:accent5>
        <a:accent6>
          <a:srgbClr val="E78A2D"/>
        </a:accent6>
        <a:hlink>
          <a:srgbClr val="CC3300"/>
        </a:hlink>
        <a:folHlink>
          <a:srgbClr val="0066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砖雕艺术">
  <a:themeElements>
    <a:clrScheme name="砖雕艺术 1">
      <a:dk1>
        <a:srgbClr val="080808"/>
      </a:dk1>
      <a:lt1>
        <a:srgbClr val="FFFFFF"/>
      </a:lt1>
      <a:dk2>
        <a:srgbClr val="0039AC"/>
      </a:dk2>
      <a:lt2>
        <a:srgbClr val="C0C0C0"/>
      </a:lt2>
      <a:accent1>
        <a:srgbClr val="FFFF99"/>
      </a:accent1>
      <a:accent2>
        <a:srgbClr val="FFCC66"/>
      </a:accent2>
      <a:accent3>
        <a:srgbClr val="FFFFFF"/>
      </a:accent3>
      <a:accent4>
        <a:srgbClr val="060606"/>
      </a:accent4>
      <a:accent5>
        <a:srgbClr val="FFFFCA"/>
      </a:accent5>
      <a:accent6>
        <a:srgbClr val="E7B95C"/>
      </a:accent6>
      <a:hlink>
        <a:srgbClr val="0066FF"/>
      </a:hlink>
      <a:folHlink>
        <a:srgbClr val="CC3300"/>
      </a:folHlink>
    </a:clrScheme>
    <a:fontScheme name="砖雕艺术">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砖雕艺术 1">
        <a:dk1>
          <a:srgbClr val="080808"/>
        </a:dk1>
        <a:lt1>
          <a:srgbClr val="FFFFFF"/>
        </a:lt1>
        <a:dk2>
          <a:srgbClr val="0039AC"/>
        </a:dk2>
        <a:lt2>
          <a:srgbClr val="C0C0C0"/>
        </a:lt2>
        <a:accent1>
          <a:srgbClr val="FFFF99"/>
        </a:accent1>
        <a:accent2>
          <a:srgbClr val="FFCC66"/>
        </a:accent2>
        <a:accent3>
          <a:srgbClr val="FFFFFF"/>
        </a:accent3>
        <a:accent4>
          <a:srgbClr val="060606"/>
        </a:accent4>
        <a:accent5>
          <a:srgbClr val="FFFFCA"/>
        </a:accent5>
        <a:accent6>
          <a:srgbClr val="E7B95C"/>
        </a:accent6>
        <a:hlink>
          <a:srgbClr val="0066FF"/>
        </a:hlink>
        <a:folHlink>
          <a:srgbClr val="CC3300"/>
        </a:folHlink>
      </a:clrScheme>
      <a:clrMap bg1="lt1" tx1="dk1" bg2="lt2" tx2="dk2" accent1="accent1" accent2="accent2" accent3="accent3" accent4="accent4" accent5="accent5" accent6="accent6" hlink="hlink" folHlink="folHlink"/>
    </a:extraClrScheme>
    <a:extraClrScheme>
      <a:clrScheme name="砖雕艺术 2">
        <a:dk1>
          <a:srgbClr val="333399"/>
        </a:dk1>
        <a:lt1>
          <a:srgbClr val="ADD3AF"/>
        </a:lt1>
        <a:dk2>
          <a:srgbClr val="D65700"/>
        </a:dk2>
        <a:lt2>
          <a:srgbClr val="B2B2B2"/>
        </a:lt2>
        <a:accent1>
          <a:srgbClr val="B8E9EE"/>
        </a:accent1>
        <a:accent2>
          <a:srgbClr val="FFCC00"/>
        </a:accent2>
        <a:accent3>
          <a:srgbClr val="D3E6D4"/>
        </a:accent3>
        <a:accent4>
          <a:srgbClr val="2A2A82"/>
        </a:accent4>
        <a:accent5>
          <a:srgbClr val="D8F2F5"/>
        </a:accent5>
        <a:accent6>
          <a:srgbClr val="E7B900"/>
        </a:accent6>
        <a:hlink>
          <a:srgbClr val="008080"/>
        </a:hlink>
        <a:folHlink>
          <a:srgbClr val="003366"/>
        </a:folHlink>
      </a:clrScheme>
      <a:clrMap bg1="lt1" tx1="dk1" bg2="lt2" tx2="dk2" accent1="accent1" accent2="accent2" accent3="accent3" accent4="accent4" accent5="accent5" accent6="accent6" hlink="hlink" folHlink="folHlink"/>
    </a:extraClrScheme>
    <a:extraClrScheme>
      <a:clrScheme name="砖雕艺术 3">
        <a:dk1>
          <a:srgbClr val="003BB2"/>
        </a:dk1>
        <a:lt1>
          <a:srgbClr val="CCFFCC"/>
        </a:lt1>
        <a:dk2>
          <a:srgbClr val="003366"/>
        </a:dk2>
        <a:lt2>
          <a:srgbClr val="C0C0C0"/>
        </a:lt2>
        <a:accent1>
          <a:srgbClr val="FFFFFF"/>
        </a:accent1>
        <a:accent2>
          <a:srgbClr val="009900"/>
        </a:accent2>
        <a:accent3>
          <a:srgbClr val="E2FFE2"/>
        </a:accent3>
        <a:accent4>
          <a:srgbClr val="003197"/>
        </a:accent4>
        <a:accent5>
          <a:srgbClr val="FFFFFF"/>
        </a:accent5>
        <a:accent6>
          <a:srgbClr val="008A00"/>
        </a:accent6>
        <a:hlink>
          <a:srgbClr val="333399"/>
        </a:hlink>
        <a:folHlink>
          <a:srgbClr val="E45C00"/>
        </a:folHlink>
      </a:clrScheme>
      <a:clrMap bg1="lt1" tx1="dk1" bg2="lt2" tx2="dk2" accent1="accent1" accent2="accent2" accent3="accent3" accent4="accent4" accent5="accent5" accent6="accent6" hlink="hlink" folHlink="folHlink"/>
    </a:extraClrScheme>
    <a:extraClrScheme>
      <a:clrScheme name="砖雕艺术 4">
        <a:dk1>
          <a:srgbClr val="0000CC"/>
        </a:dk1>
        <a:lt1>
          <a:srgbClr val="CCECFF"/>
        </a:lt1>
        <a:dk2>
          <a:srgbClr val="006666"/>
        </a:dk2>
        <a:lt2>
          <a:srgbClr val="C0C0C0"/>
        </a:lt2>
        <a:accent1>
          <a:srgbClr val="FFFF99"/>
        </a:accent1>
        <a:accent2>
          <a:srgbClr val="FFCCFF"/>
        </a:accent2>
        <a:accent3>
          <a:srgbClr val="E2F4FF"/>
        </a:accent3>
        <a:accent4>
          <a:srgbClr val="0000AE"/>
        </a:accent4>
        <a:accent5>
          <a:srgbClr val="FFFFCA"/>
        </a:accent5>
        <a:accent6>
          <a:srgbClr val="E7B9E7"/>
        </a:accent6>
        <a:hlink>
          <a:srgbClr val="CC3300"/>
        </a:hlink>
        <a:folHlink>
          <a:srgbClr val="666699"/>
        </a:folHlink>
      </a:clrScheme>
      <a:clrMap bg1="lt1" tx1="dk1" bg2="lt2" tx2="dk2" accent1="accent1" accent2="accent2" accent3="accent3" accent4="accent4" accent5="accent5" accent6="accent6" hlink="hlink" folHlink="folHlink"/>
    </a:extraClrScheme>
    <a:extraClrScheme>
      <a:clrScheme name="砖雕艺术 5">
        <a:dk1>
          <a:srgbClr val="000000"/>
        </a:dk1>
        <a:lt1>
          <a:srgbClr val="FFFFCC"/>
        </a:lt1>
        <a:dk2>
          <a:srgbClr val="5A5A86"/>
        </a:dk2>
        <a:lt2>
          <a:srgbClr val="C0C0C0"/>
        </a:lt2>
        <a:accent1>
          <a:srgbClr val="D5E9F7"/>
        </a:accent1>
        <a:accent2>
          <a:srgbClr val="FFCC00"/>
        </a:accent2>
        <a:accent3>
          <a:srgbClr val="FFFFE2"/>
        </a:accent3>
        <a:accent4>
          <a:srgbClr val="000000"/>
        </a:accent4>
        <a:accent5>
          <a:srgbClr val="E7F2FA"/>
        </a:accent5>
        <a:accent6>
          <a:srgbClr val="E7B900"/>
        </a:accent6>
        <a:hlink>
          <a:srgbClr val="CC3300"/>
        </a:hlink>
        <a:folHlink>
          <a:srgbClr val="007D7A"/>
        </a:folHlink>
      </a:clrScheme>
      <a:clrMap bg1="lt1" tx1="dk1" bg2="lt2" tx2="dk2" accent1="accent1" accent2="accent2" accent3="accent3" accent4="accent4" accent5="accent5" accent6="accent6" hlink="hlink" folHlink="folHlink"/>
    </a:extraClrScheme>
    <a:extraClrScheme>
      <a:clrScheme name="砖雕艺术 6">
        <a:dk1>
          <a:srgbClr val="006666"/>
        </a:dk1>
        <a:lt1>
          <a:srgbClr val="FFECD9"/>
        </a:lt1>
        <a:dk2>
          <a:srgbClr val="000099"/>
        </a:dk2>
        <a:lt2>
          <a:srgbClr val="B2B2B2"/>
        </a:lt2>
        <a:accent1>
          <a:srgbClr val="EAEAEA"/>
        </a:accent1>
        <a:accent2>
          <a:srgbClr val="FF6600"/>
        </a:accent2>
        <a:accent3>
          <a:srgbClr val="FFF4E9"/>
        </a:accent3>
        <a:accent4>
          <a:srgbClr val="005656"/>
        </a:accent4>
        <a:accent5>
          <a:srgbClr val="F3F3F3"/>
        </a:accent5>
        <a:accent6>
          <a:srgbClr val="E75C00"/>
        </a:accent6>
        <a:hlink>
          <a:srgbClr val="0066FF"/>
        </a:hlink>
        <a:folHlink>
          <a:srgbClr val="777777"/>
        </a:folHlink>
      </a:clrScheme>
      <a:clrMap bg1="lt1" tx1="dk1" bg2="lt2" tx2="dk2" accent1="accent1" accent2="accent2" accent3="accent3" accent4="accent4" accent5="accent5" accent6="accent6" hlink="hlink" folHlink="folHlink"/>
    </a:extraClrScheme>
    <a:extraClrScheme>
      <a:clrScheme name="砖雕艺术 7">
        <a:dk1>
          <a:srgbClr val="585884"/>
        </a:dk1>
        <a:lt1>
          <a:srgbClr val="DDDDDD"/>
        </a:lt1>
        <a:dk2>
          <a:srgbClr val="000000"/>
        </a:dk2>
        <a:lt2>
          <a:srgbClr val="969696"/>
        </a:lt2>
        <a:accent1>
          <a:srgbClr val="FFFFCC"/>
        </a:accent1>
        <a:accent2>
          <a:srgbClr val="99CC00"/>
        </a:accent2>
        <a:accent3>
          <a:srgbClr val="EBEBEB"/>
        </a:accent3>
        <a:accent4>
          <a:srgbClr val="4A4A70"/>
        </a:accent4>
        <a:accent5>
          <a:srgbClr val="FFFFE2"/>
        </a:accent5>
        <a:accent6>
          <a:srgbClr val="8AB900"/>
        </a:accent6>
        <a:hlink>
          <a:srgbClr val="FF3300"/>
        </a:hlink>
        <a:folHlink>
          <a:srgbClr val="6E3B8B"/>
        </a:folHlink>
      </a:clrScheme>
      <a:clrMap bg1="lt1" tx1="dk1" bg2="lt2" tx2="dk2" accent1="accent1" accent2="accent2" accent3="accent3" accent4="accent4" accent5="accent5" accent6="accent6" hlink="hlink" folHlink="folHlink"/>
    </a:extraClrScheme>
    <a:extraClrScheme>
      <a:clrScheme name="砖雕艺术 8">
        <a:dk1>
          <a:srgbClr val="333399"/>
        </a:dk1>
        <a:lt1>
          <a:srgbClr val="FFD9D9"/>
        </a:lt1>
        <a:dk2>
          <a:srgbClr val="00716E"/>
        </a:dk2>
        <a:lt2>
          <a:srgbClr val="C0C0C0"/>
        </a:lt2>
        <a:accent1>
          <a:srgbClr val="AED2BA"/>
        </a:accent1>
        <a:accent2>
          <a:srgbClr val="FF9933"/>
        </a:accent2>
        <a:accent3>
          <a:srgbClr val="FFE9E9"/>
        </a:accent3>
        <a:accent4>
          <a:srgbClr val="2A2A82"/>
        </a:accent4>
        <a:accent5>
          <a:srgbClr val="D3E5D9"/>
        </a:accent5>
        <a:accent6>
          <a:srgbClr val="E78A2D"/>
        </a:accent6>
        <a:hlink>
          <a:srgbClr val="CC3300"/>
        </a:hlink>
        <a:folHlink>
          <a:srgbClr val="0066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10613</TotalTime>
  <Words>5315</Words>
  <Application>Microsoft Office PowerPoint</Application>
  <PresentationFormat>全屏显示(4:3)</PresentationFormat>
  <Paragraphs>348</Paragraphs>
  <Slides>90</Slides>
  <Notes>0</Notes>
  <HiddenSlides>0</HiddenSlides>
  <MMClips>0</MMClips>
  <ScaleCrop>false</ScaleCrop>
  <HeadingPairs>
    <vt:vector size="4" baseType="variant">
      <vt:variant>
        <vt:lpstr>主题</vt:lpstr>
      </vt:variant>
      <vt:variant>
        <vt:i4>16</vt:i4>
      </vt:variant>
      <vt:variant>
        <vt:lpstr>幻灯片标题</vt:lpstr>
      </vt:variant>
      <vt:variant>
        <vt:i4>90</vt:i4>
      </vt:variant>
    </vt:vector>
  </HeadingPairs>
  <TitlesOfParts>
    <vt:vector size="106" baseType="lpstr">
      <vt:lpstr>Office 主题</vt:lpstr>
      <vt:lpstr>5_自定义设计方案</vt:lpstr>
      <vt:lpstr>Default Design</vt:lpstr>
      <vt:lpstr>12_砖雕艺术</vt:lpstr>
      <vt:lpstr>15_砖雕艺术</vt:lpstr>
      <vt:lpstr>29_砖雕艺术</vt:lpstr>
      <vt:lpstr>1_Office 主题​​</vt:lpstr>
      <vt:lpstr>2_Office 主题​​</vt:lpstr>
      <vt:lpstr>3_Office 主题​​</vt:lpstr>
      <vt:lpstr>4_Office 主题​​</vt:lpstr>
      <vt:lpstr>5_Office 主题​​</vt:lpstr>
      <vt:lpstr>6_Office 主题​​</vt:lpstr>
      <vt:lpstr>7_Office 主题​​</vt:lpstr>
      <vt:lpstr>8_Office 主题​​</vt:lpstr>
      <vt:lpstr>9_Office 主题​​</vt:lpstr>
      <vt:lpstr>10_Office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大数据（Big DATA）时代</vt:lpstr>
      <vt:lpstr>大数据（Big DATA）有多大？</vt:lpstr>
      <vt:lpstr>大数据（Big DATA）的来源</vt:lpstr>
      <vt:lpstr>PowerPoint 演示文稿</vt:lpstr>
      <vt:lpstr>大数据（Big DATA）的特点</vt:lpstr>
      <vt:lpstr>大数据（Big DATA）的形态</vt:lpstr>
      <vt:lpstr>大数据（Big DATA）处理的方式</vt:lpstr>
      <vt:lpstr>大数据（Big DATA）的处理技术</vt:lpstr>
      <vt:lpstr>大数据（Big DATA）时代 </vt:lpstr>
      <vt:lpstr>大数据的潜在价值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zhouch</dc:creator>
  <cp:lastModifiedBy>zhouch</cp:lastModifiedBy>
  <cp:revision>531</cp:revision>
  <dcterms:created xsi:type="dcterms:W3CDTF">2011-10-16T22:38:13Z</dcterms:created>
  <dcterms:modified xsi:type="dcterms:W3CDTF">2015-12-01T13:52:00Z</dcterms:modified>
</cp:coreProperties>
</file>